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7"/>
  </p:notesMasterIdLst>
  <p:sldIdLst>
    <p:sldId id="256" r:id="rId3"/>
    <p:sldId id="263" r:id="rId4"/>
    <p:sldId id="286" r:id="rId5"/>
    <p:sldId id="282" r:id="rId6"/>
    <p:sldId id="278" r:id="rId7"/>
    <p:sldId id="264" r:id="rId8"/>
    <p:sldId id="287" r:id="rId9"/>
    <p:sldId id="288" r:id="rId10"/>
    <p:sldId id="279" r:id="rId11"/>
    <p:sldId id="280" r:id="rId12"/>
    <p:sldId id="290" r:id="rId13"/>
    <p:sldId id="289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6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1E1E"/>
    <a:srgbClr val="3934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B828A4-A129-4C8F-82E0-C2A09D4E43EB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545264-62DB-4E9D-ABB1-839520EF6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044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Shape 7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Shape 7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6429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Shape 7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Shape 7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5973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DB259-A5CC-12ED-900B-7EF7D713B8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BEBDA0-0443-DB59-990C-6BF647CF9E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692C46-1FE4-E6CB-312E-CAFDC0078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E56C4-DEDE-4DB1-9493-0238D332A0C2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6BBD3E-F521-19C7-9F70-EA7DACC23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A41EFB-1A75-84E5-0D8C-2D85E4C66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1B3D3-6818-4BCB-BCEC-26AD2105D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859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B8615-D8C1-058F-8388-C0E610B7E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2726B1-6BA1-B838-992A-1AA87A4EC4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57BE54-62CB-6BBC-A454-AA0CC37F2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E56C4-DEDE-4DB1-9493-0238D332A0C2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D3DFCD-3829-F537-C656-0356BC335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1B8264-A792-6BEA-6A7D-D07E9C6B2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1B3D3-6818-4BCB-BCEC-26AD2105D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084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471289-E086-0EC2-B438-52D3D94270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467AEE-38E7-1453-025A-7A24D2E854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DF248E-3A66-24C8-FE04-820B829CC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E56C4-DEDE-4DB1-9493-0238D332A0C2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B8B544-88D2-2933-9B19-2E2A7BA94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641010-632F-FAEF-7481-00C118C8F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1B3D3-6818-4BCB-BCEC-26AD2105D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1771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DB259-A5CC-12ED-900B-7EF7D713B8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BEBDA0-0443-DB59-990C-6BF647CF9E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692C46-1FE4-E6CB-312E-CAFDC0078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E56C4-DEDE-4DB1-9493-0238D332A0C2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6BBD3E-F521-19C7-9F70-EA7DACC23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A41EFB-1A75-84E5-0D8C-2D85E4C66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1B3D3-6818-4BCB-BCEC-26AD2105D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3195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A4E06-EEEA-25C6-DFD4-B857D3A6C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D09412-0280-4ACE-9839-CC55284BC4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56B826-44FC-1AE6-FD1D-B205C5C6F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E56C4-DEDE-4DB1-9493-0238D332A0C2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0CDD2A-4C0F-5E06-6476-942797C42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257B2A-06B1-9554-1AB2-25EB13265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1B3D3-6818-4BCB-BCEC-26AD2105D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4505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361F2-F6D3-9530-C6EC-9AEE87788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B7ABB7-0A5B-E477-DB5B-EB1A456B7E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CF02FF-47C4-1601-862A-7907507A2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E56C4-DEDE-4DB1-9493-0238D332A0C2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096C27-49C3-320C-8DD5-386E18AAD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B69936-7A81-CF73-8AD4-3ED6B7B4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1B3D3-6818-4BCB-BCEC-26AD2105D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3965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C6A0D-7544-2C79-5DC9-A1BCCFF2F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ED9CFB-50DB-FAE2-8B36-7A415CE43A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956522-AC22-08B9-86B5-BF5D631D07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9ED154-41D5-8EC7-6B29-DB7EF0373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E56C4-DEDE-4DB1-9493-0238D332A0C2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5FA323-7BF3-496E-3C94-396FFFD85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DFCB98-AA50-0E23-D4E0-5B2FEF92C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1B3D3-6818-4BCB-BCEC-26AD2105D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1786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4C1A5-633F-8C2D-4807-E4FBF26E2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5808CB-E7DC-A01C-FE43-989BD28493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4ADDC3-978B-E9F5-AAB9-9F53004E1B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422C58-8569-5FCC-CA79-C0F5BBA835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A5F752-A1D7-845E-625B-49072B1BBF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A14CBC-D001-2B10-587F-F4E343E09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E56C4-DEDE-4DB1-9493-0238D332A0C2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D29649-22DA-8E25-38D1-BE7CF943A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B5535B-1397-0AF0-AD30-8B1135548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1B3D3-6818-4BCB-BCEC-26AD2105D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4569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B4F55-F57F-4248-7504-6C8FE4F5A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138032-A2F9-054E-4EBA-F0D334E12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E56C4-DEDE-4DB1-9493-0238D332A0C2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B74ABC-49A0-EE06-27B2-28E88C749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57DB91-2A75-828A-90EB-866F026CD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1B3D3-6818-4BCB-BCEC-26AD2105D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239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A4BDA5-0D32-6667-7F50-EE7DAE6CC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E56C4-DEDE-4DB1-9493-0238D332A0C2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7C56E4-65F1-0582-86EA-B3C5444C3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A884CD-B300-504D-23D1-B471B9926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1B3D3-6818-4BCB-BCEC-26AD2105D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7278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4EC82-5FEB-7C51-6A74-599039B65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483FF6-CB5E-7834-D15E-157887F21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491A37-1BFA-0354-6CF4-465ADFC8C3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B4CB0D-019F-840E-7B2F-35C06DE1C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E56C4-DEDE-4DB1-9493-0238D332A0C2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2F72DB-33A3-FF70-1EF6-B3F132840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B25A86-49C9-81D3-429B-36ECDCB0C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1B3D3-6818-4BCB-BCEC-26AD2105D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279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A4E06-EEEA-25C6-DFD4-B857D3A6C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D09412-0280-4ACE-9839-CC55284BC4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56B826-44FC-1AE6-FD1D-B205C5C6F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E56C4-DEDE-4DB1-9493-0238D332A0C2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0CDD2A-4C0F-5E06-6476-942797C42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257B2A-06B1-9554-1AB2-25EB13265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1B3D3-6818-4BCB-BCEC-26AD2105D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9573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7C7FE-E467-D8A5-374C-082758FE6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FA6673-125B-A7B1-35DA-BC804927D7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66AAEC-FCEA-7980-38E7-987570F103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BCB6C6-2285-8B90-F2DC-98A15D5A1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E56C4-DEDE-4DB1-9493-0238D332A0C2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9A8582-E617-C2A7-AE45-A6E5760EB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74D55-A36F-C29F-339E-9455D3430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1B3D3-6818-4BCB-BCEC-26AD2105D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3969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B8615-D8C1-058F-8388-C0E610B7E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2726B1-6BA1-B838-992A-1AA87A4EC4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57BE54-62CB-6BBC-A454-AA0CC37F2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E56C4-DEDE-4DB1-9493-0238D332A0C2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D3DFCD-3829-F537-C656-0356BC335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1B8264-A792-6BEA-6A7D-D07E9C6B2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1B3D3-6818-4BCB-BCEC-26AD2105D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9199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471289-E086-0EC2-B438-52D3D94270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467AEE-38E7-1453-025A-7A24D2E854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DF248E-3A66-24C8-FE04-820B829CC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E56C4-DEDE-4DB1-9493-0238D332A0C2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B8B544-88D2-2933-9B19-2E2A7BA94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641010-632F-FAEF-7481-00C118C8F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1B3D3-6818-4BCB-BCEC-26AD2105D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9661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609600" y="1504634"/>
            <a:ext cx="10972800" cy="4967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15638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361F2-F6D3-9530-C6EC-9AEE87788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B7ABB7-0A5B-E477-DB5B-EB1A456B7E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CF02FF-47C4-1601-862A-7907507A2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E56C4-DEDE-4DB1-9493-0238D332A0C2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096C27-49C3-320C-8DD5-386E18AAD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B69936-7A81-CF73-8AD4-3ED6B7B4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1B3D3-6818-4BCB-BCEC-26AD2105D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502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C6A0D-7544-2C79-5DC9-A1BCCFF2F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ED9CFB-50DB-FAE2-8B36-7A415CE43A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956522-AC22-08B9-86B5-BF5D631D07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9ED154-41D5-8EC7-6B29-DB7EF0373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E56C4-DEDE-4DB1-9493-0238D332A0C2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5FA323-7BF3-496E-3C94-396FFFD85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DFCB98-AA50-0E23-D4E0-5B2FEF92C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1B3D3-6818-4BCB-BCEC-26AD2105D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561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4C1A5-633F-8C2D-4807-E4FBF26E2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5808CB-E7DC-A01C-FE43-989BD28493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4ADDC3-978B-E9F5-AAB9-9F53004E1B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422C58-8569-5FCC-CA79-C0F5BBA835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A5F752-A1D7-845E-625B-49072B1BBF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A14CBC-D001-2B10-587F-F4E343E09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E56C4-DEDE-4DB1-9493-0238D332A0C2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D29649-22DA-8E25-38D1-BE7CF943A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B5535B-1397-0AF0-AD30-8B1135548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1B3D3-6818-4BCB-BCEC-26AD2105D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560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B4F55-F57F-4248-7504-6C8FE4F5A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138032-A2F9-054E-4EBA-F0D334E12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E56C4-DEDE-4DB1-9493-0238D332A0C2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B74ABC-49A0-EE06-27B2-28E88C749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57DB91-2A75-828A-90EB-866F026CD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1B3D3-6818-4BCB-BCEC-26AD2105D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209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A4BDA5-0D32-6667-7F50-EE7DAE6CC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E56C4-DEDE-4DB1-9493-0238D332A0C2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7C56E4-65F1-0582-86EA-B3C5444C3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A884CD-B300-504D-23D1-B471B9926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1B3D3-6818-4BCB-BCEC-26AD2105D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643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4EC82-5FEB-7C51-6A74-599039B65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483FF6-CB5E-7834-D15E-157887F21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491A37-1BFA-0354-6CF4-465ADFC8C3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B4CB0D-019F-840E-7B2F-35C06DE1C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E56C4-DEDE-4DB1-9493-0238D332A0C2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2F72DB-33A3-FF70-1EF6-B3F132840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B25A86-49C9-81D3-429B-36ECDCB0C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1B3D3-6818-4BCB-BCEC-26AD2105D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032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7C7FE-E467-D8A5-374C-082758FE6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FA6673-125B-A7B1-35DA-BC804927D7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66AAEC-FCEA-7980-38E7-987570F103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BCB6C6-2285-8B90-F2DC-98A15D5A1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E56C4-DEDE-4DB1-9493-0238D332A0C2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9A8582-E617-C2A7-AE45-A6E5760EB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74D55-A36F-C29F-339E-9455D3430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1B3D3-6818-4BCB-BCEC-26AD2105D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156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DDD7A99D-CC8D-EBE8-377F-5E6C1EE4EFE6}"/>
              </a:ext>
            </a:extLst>
          </p:cNvPr>
          <p:cNvGrpSpPr/>
          <p:nvPr userDrawn="1"/>
        </p:nvGrpSpPr>
        <p:grpSpPr>
          <a:xfrm>
            <a:off x="-60960" y="0"/>
            <a:ext cx="12252960" cy="6858000"/>
            <a:chOff x="-233265" y="1362270"/>
            <a:chExt cx="1225296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3252245-BE7E-7C45-D67F-2F30DF34AB10}"/>
                </a:ext>
              </a:extLst>
            </p:cNvPr>
            <p:cNvSpPr/>
            <p:nvPr userDrawn="1"/>
          </p:nvSpPr>
          <p:spPr>
            <a:xfrm>
              <a:off x="-233265" y="1362270"/>
              <a:ext cx="12243591" cy="68580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F8D7AD6-EC32-BB95-48DF-B369DDA5AFE7}"/>
                </a:ext>
              </a:extLst>
            </p:cNvPr>
            <p:cNvSpPr/>
            <p:nvPr userDrawn="1"/>
          </p:nvSpPr>
          <p:spPr>
            <a:xfrm>
              <a:off x="11752995" y="1362270"/>
              <a:ext cx="2667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41000">
                  <a:schemeClr val="bg2">
                    <a:alpha val="80000"/>
                    <a:lumMod val="90000"/>
                    <a:lumOff val="10000"/>
                  </a:schemeClr>
                </a:gs>
                <a:gs pos="66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E2C1D7-1EC3-B502-39F6-990B756EB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547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09B905-36D6-4ECE-34C5-B872E8E87C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2547" y="1825625"/>
            <a:ext cx="10515600" cy="4298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D07188-B48E-AB2C-704A-D7AB5DE3B5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07569" y="6362388"/>
            <a:ext cx="1657709" cy="273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D90E56C4-DEDE-4DB1-9493-0238D332A0C2}" type="datetimeFigureOut">
              <a:rPr lang="en-US" smtClean="0"/>
              <a:pPr algn="r"/>
              <a:t>5/3/2025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47F8A3-79BD-C1DA-608C-B6DF672A3D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31057" y="6356353"/>
            <a:ext cx="5978105" cy="273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E47BD1-9489-BEDC-5B02-4C806371F4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98726" y="6356352"/>
            <a:ext cx="755073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1B3D3-6818-4BCB-BCEC-26AD2105D33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EF60787-CA4C-0298-405A-FF1A679F7C8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51592" y="1597168"/>
            <a:ext cx="3688815" cy="3663664"/>
          </a:xfrm>
          <a:prstGeom prst="rect">
            <a:avLst/>
          </a:prstGeom>
          <a:noFill/>
          <a:ln>
            <a:noFill/>
          </a:ln>
          <a:effectLst>
            <a:softEdge rad="0"/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B3EA384-16C4-2791-26B6-059F31BFDB2D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31" y="6114761"/>
            <a:ext cx="2057358" cy="528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592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144" userDrawn="1">
          <p15:clr>
            <a:srgbClr val="F26B43"/>
          </p15:clr>
        </p15:guide>
        <p15:guide id="4" pos="96" userDrawn="1">
          <p15:clr>
            <a:srgbClr val="F26B43"/>
          </p15:clr>
        </p15:guide>
        <p15:guide id="5" pos="7584" userDrawn="1">
          <p15:clr>
            <a:srgbClr val="F26B43"/>
          </p15:clr>
        </p15:guide>
        <p15:guide id="6" pos="7512" userDrawn="1">
          <p15:clr>
            <a:srgbClr val="F26B43"/>
          </p15:clr>
        </p15:guide>
        <p15:guide id="7" orient="horz" pos="4176" userDrawn="1">
          <p15:clr>
            <a:srgbClr val="F26B43"/>
          </p15:clr>
        </p15:guide>
        <p15:guide id="8" orient="horz" pos="3840" userDrawn="1">
          <p15:clr>
            <a:srgbClr val="F26B43"/>
          </p15:clr>
        </p15:guide>
        <p15:guide id="9" pos="43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E2C1D7-1EC3-B502-39F6-990B756EB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547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09B905-36D6-4ECE-34C5-B872E8E87C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2547" y="1825625"/>
            <a:ext cx="10515600" cy="4298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D07188-B48E-AB2C-704A-D7AB5DE3B5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07569" y="6362388"/>
            <a:ext cx="1657709" cy="273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D90E56C4-DEDE-4DB1-9493-0238D332A0C2}" type="datetimeFigureOut">
              <a:rPr lang="en-US" smtClean="0"/>
              <a:pPr algn="r"/>
              <a:t>5/3/2025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47F8A3-79BD-C1DA-608C-B6DF672A3D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31057" y="6356353"/>
            <a:ext cx="5978105" cy="273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E47BD1-9489-BEDC-5B02-4C806371F4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98726" y="6356352"/>
            <a:ext cx="755073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1B3D3-6818-4BCB-BCEC-26AD2105D33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EF60787-CA4C-0298-405A-FF1A679F7C8D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51592" y="1597168"/>
            <a:ext cx="3688815" cy="3663663"/>
          </a:xfrm>
          <a:prstGeom prst="rect">
            <a:avLst/>
          </a:prstGeom>
          <a:noFill/>
          <a:ln>
            <a:noFill/>
          </a:ln>
          <a:effectLst>
            <a:softEdge rad="0"/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B3EA384-16C4-2791-26B6-059F31BFDB2D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9633" y="6114761"/>
            <a:ext cx="2057353" cy="52896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679DCD4-DBEA-6AFC-1B52-62D744FF7F8D}"/>
              </a:ext>
            </a:extLst>
          </p:cNvPr>
          <p:cNvSpPr/>
          <p:nvPr userDrawn="1"/>
        </p:nvSpPr>
        <p:spPr>
          <a:xfrm>
            <a:off x="11925300" y="0"/>
            <a:ext cx="266700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41000">
                <a:schemeClr val="tx1"/>
              </a:gs>
              <a:gs pos="66000">
                <a:schemeClr val="tx1"/>
              </a:gs>
              <a:gs pos="100000">
                <a:schemeClr val="tx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614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E1E1E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E1E1E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E1E1E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E1E1E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E1E1E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144" userDrawn="1">
          <p15:clr>
            <a:srgbClr val="F26B43"/>
          </p15:clr>
        </p15:guide>
        <p15:guide id="4" pos="96" userDrawn="1">
          <p15:clr>
            <a:srgbClr val="F26B43"/>
          </p15:clr>
        </p15:guide>
        <p15:guide id="5" pos="7584" userDrawn="1">
          <p15:clr>
            <a:srgbClr val="F26B43"/>
          </p15:clr>
        </p15:guide>
        <p15:guide id="6" pos="7512" userDrawn="1">
          <p15:clr>
            <a:srgbClr val="F26B43"/>
          </p15:clr>
        </p15:guide>
        <p15:guide id="7" orient="horz" pos="4176" userDrawn="1">
          <p15:clr>
            <a:srgbClr val="F26B43"/>
          </p15:clr>
        </p15:guide>
        <p15:guide id="8" orient="horz" pos="3840" userDrawn="1">
          <p15:clr>
            <a:srgbClr val="F26B43"/>
          </p15:clr>
        </p15:guide>
        <p15:guide id="9" pos="4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ua.eu/downloads/publications/2021%20oa%20checklist%20final.pdf" TargetMode="Externa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eua.eu/downloads/publications/2021%20oa%20checklist%20final.pdf" TargetMode="Externa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ua.eu/downloads/publications/2021%20oa%20checklist%20final.pdf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ua.eu/downloads/publications/2021%20oa%20checklist%20final.pdf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ua.eu/downloads/publications/2021%20oa%20checklist%20final.pdf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ua.eu/downloads/publications/2021%20oa%20checklist%20final.pdf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ua.eu/downloads/publications/2021%20oa%20checklist%20final.pdf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ua.eu/downloads/publications/2021%20oa%20checklist%20final.pdf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ua.eu/downloads/publications/2021%20oa%20checklist%20final.pdf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ua.eu/downloads/publications/2021%20oa%20checklist%20final.pdf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ua.eu/downloads/publications/2021%20oa%20checklist%20final.pdf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ua.eu/downloads/publications/2021%20oa%20checklist%20final.pdf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672AC-B752-E9B8-1BAB-933C423CAA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Open Science and Global Visibility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658D05-2BB7-508A-88A4-21604CF6A0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Practical Action Steps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6827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20E2A-B851-EEEB-FCEF-7BAD169B9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045" y="2727525"/>
            <a:ext cx="2511352" cy="70147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Open Access Typology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080" y="0"/>
            <a:ext cx="74047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82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20E2A-B851-EEEB-FCEF-7BAD169B9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16" y="2851265"/>
            <a:ext cx="3175462" cy="70147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Creative commons </a:t>
            </a:r>
            <a:r>
              <a:rPr lang="en-US" dirty="0" err="1" smtClean="0"/>
              <a:t>licences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445" y="0"/>
            <a:ext cx="71310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82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20E2A-B851-EEEB-FCEF-7BAD169B9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University Open Access Checklist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1384BF-546E-EA93-370C-782B57C915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The checklist covers three main goals: </a:t>
            </a:r>
            <a:endParaRPr lang="en-US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1</a:t>
            </a:r>
            <a:r>
              <a:rPr lang="en-US" dirty="0">
                <a:latin typeface="+mj-lt"/>
              </a:rPr>
              <a:t>) Empowerment, through high-level policies and strategies; </a:t>
            </a:r>
            <a:endParaRPr lang="en-US" dirty="0" smtClean="0">
              <a:latin typeface="+mj-lt"/>
            </a:endParaRPr>
          </a:p>
          <a:p>
            <a:pPr marL="0" indent="0">
              <a:buNone/>
            </a:pPr>
            <a:endParaRPr lang="en-US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2</a:t>
            </a:r>
            <a:r>
              <a:rPr lang="en-US" dirty="0">
                <a:latin typeface="+mj-lt"/>
              </a:rPr>
              <a:t>) Capacity building, through libraries and negotiating consortia; and </a:t>
            </a:r>
            <a:endParaRPr lang="en-US" dirty="0" smtClean="0">
              <a:latin typeface="+mj-lt"/>
            </a:endParaRPr>
          </a:p>
          <a:p>
            <a:endParaRPr lang="en-US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3</a:t>
            </a:r>
            <a:r>
              <a:rPr lang="en-US" dirty="0">
                <a:latin typeface="+mj-lt"/>
              </a:rPr>
              <a:t>) Reinforcement of existing structures, through academic community-driven infrastructures.</a:t>
            </a:r>
            <a:endParaRPr lang="en-US" dirty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16285" y="6189856"/>
            <a:ext cx="72570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European Universities Association (2021). The new university Open Access checklist. </a:t>
            </a:r>
            <a:r>
              <a:rPr lang="en-US" sz="1400" dirty="0" smtClean="0">
                <a:hlinkClick r:id="rId2"/>
              </a:rPr>
              <a:t>https</a:t>
            </a:r>
            <a:r>
              <a:rPr lang="en-US" sz="1400" dirty="0">
                <a:hlinkClick r:id="rId2"/>
              </a:rPr>
              <a:t>://</a:t>
            </a:r>
            <a:r>
              <a:rPr lang="en-US" sz="1400" dirty="0" smtClean="0">
                <a:hlinkClick r:id="rId2"/>
              </a:rPr>
              <a:t>www.eua.eu/downloads/publications/2021%20oa%20checklist%20final.pdf</a:t>
            </a:r>
            <a:r>
              <a:rPr lang="en-US" sz="1400" dirty="0" smtClean="0"/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333290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16285" y="6334780"/>
            <a:ext cx="72570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European Universities Association (2021). The new university Open Access checklist. </a:t>
            </a:r>
            <a:r>
              <a:rPr lang="en-US" sz="1400" dirty="0" smtClean="0">
                <a:hlinkClick r:id="rId2"/>
              </a:rPr>
              <a:t>https</a:t>
            </a:r>
            <a:r>
              <a:rPr lang="en-US" sz="1400" dirty="0">
                <a:hlinkClick r:id="rId2"/>
              </a:rPr>
              <a:t>://</a:t>
            </a:r>
            <a:r>
              <a:rPr lang="en-US" sz="1400" dirty="0" smtClean="0">
                <a:hlinkClick r:id="rId2"/>
              </a:rPr>
              <a:t>www.eua.eu/downloads/publications/2021%20oa%20checklist%20final.pdf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38" y="84703"/>
            <a:ext cx="9689957" cy="604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0398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14" y="698800"/>
            <a:ext cx="10058400" cy="420307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16285" y="6334780"/>
            <a:ext cx="72570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European Universities Association (2021). The new university Open Access checklist. </a:t>
            </a:r>
            <a:r>
              <a:rPr lang="en-US" sz="1400" dirty="0" smtClean="0">
                <a:hlinkClick r:id="rId3"/>
              </a:rPr>
              <a:t>https</a:t>
            </a:r>
            <a:r>
              <a:rPr lang="en-US" sz="1400" dirty="0">
                <a:hlinkClick r:id="rId3"/>
              </a:rPr>
              <a:t>://</a:t>
            </a:r>
            <a:r>
              <a:rPr lang="en-US" sz="1400" dirty="0" smtClean="0">
                <a:hlinkClick r:id="rId3"/>
              </a:rPr>
              <a:t>www.eua.eu/downloads/publications/2021%20oa%20checklist%20final.pdf</a:t>
            </a:r>
            <a:r>
              <a:rPr lang="en-US" sz="1400" dirty="0" smtClean="0"/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371285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662" y="277467"/>
            <a:ext cx="10058400" cy="557036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16285" y="6334780"/>
            <a:ext cx="72570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European Universities Association (2021). The new university Open Access checklist. </a:t>
            </a:r>
            <a:r>
              <a:rPr lang="en-US" sz="1400" dirty="0" smtClean="0">
                <a:hlinkClick r:id="rId3"/>
              </a:rPr>
              <a:t>https</a:t>
            </a:r>
            <a:r>
              <a:rPr lang="en-US" sz="1400" dirty="0">
                <a:hlinkClick r:id="rId3"/>
              </a:rPr>
              <a:t>://</a:t>
            </a:r>
            <a:r>
              <a:rPr lang="en-US" sz="1400" dirty="0" smtClean="0">
                <a:hlinkClick r:id="rId3"/>
              </a:rPr>
              <a:t>www.eua.eu/downloads/publications/2021%20oa%20checklist%20final.pdf</a:t>
            </a:r>
            <a:r>
              <a:rPr lang="en-US" sz="1400" dirty="0" smtClean="0"/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253572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" y="782751"/>
            <a:ext cx="10058400" cy="439374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16285" y="6334780"/>
            <a:ext cx="72570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European Universities Association (2021). The new university Open Access checklist. </a:t>
            </a:r>
            <a:r>
              <a:rPr lang="en-US" sz="1400" dirty="0" smtClean="0">
                <a:hlinkClick r:id="rId3"/>
              </a:rPr>
              <a:t>https</a:t>
            </a:r>
            <a:r>
              <a:rPr lang="en-US" sz="1400" dirty="0">
                <a:hlinkClick r:id="rId3"/>
              </a:rPr>
              <a:t>://</a:t>
            </a:r>
            <a:r>
              <a:rPr lang="en-US" sz="1400" dirty="0" smtClean="0">
                <a:hlinkClick r:id="rId3"/>
              </a:rPr>
              <a:t>www.eua.eu/downloads/publications/2021%20oa%20checklist%20final.pdf</a:t>
            </a:r>
            <a:r>
              <a:rPr lang="en-US" sz="1400" dirty="0" smtClean="0"/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463507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593" y="620803"/>
            <a:ext cx="10058400" cy="500385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16285" y="6334780"/>
            <a:ext cx="72570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European Universities Association (2021). The new university Open Access checklist. </a:t>
            </a:r>
            <a:r>
              <a:rPr lang="en-US" sz="1400" dirty="0" smtClean="0">
                <a:hlinkClick r:id="rId3"/>
              </a:rPr>
              <a:t>https</a:t>
            </a:r>
            <a:r>
              <a:rPr lang="en-US" sz="1400" dirty="0">
                <a:hlinkClick r:id="rId3"/>
              </a:rPr>
              <a:t>://</a:t>
            </a:r>
            <a:r>
              <a:rPr lang="en-US" sz="1400" dirty="0" smtClean="0">
                <a:hlinkClick r:id="rId3"/>
              </a:rPr>
              <a:t>www.eua.eu/downloads/publications/2021%20oa%20checklist%20final.pdf</a:t>
            </a:r>
            <a:r>
              <a:rPr lang="en-US" sz="1400" dirty="0" smtClean="0"/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676463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095" y="903602"/>
            <a:ext cx="10058400" cy="468811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16285" y="6334780"/>
            <a:ext cx="72570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European Universities Association (2021). The new university Open Access checklist. </a:t>
            </a:r>
            <a:r>
              <a:rPr lang="en-US" sz="1400" dirty="0" smtClean="0">
                <a:hlinkClick r:id="rId3"/>
              </a:rPr>
              <a:t>https</a:t>
            </a:r>
            <a:r>
              <a:rPr lang="en-US" sz="1400" dirty="0">
                <a:hlinkClick r:id="rId3"/>
              </a:rPr>
              <a:t>://</a:t>
            </a:r>
            <a:r>
              <a:rPr lang="en-US" sz="1400" dirty="0" smtClean="0">
                <a:hlinkClick r:id="rId3"/>
              </a:rPr>
              <a:t>www.eua.eu/downloads/publications/2021%20oa%20checklist%20final.pdf</a:t>
            </a:r>
            <a:r>
              <a:rPr lang="en-US" sz="1400" dirty="0" smtClean="0"/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072203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15" y="654100"/>
            <a:ext cx="10058400" cy="534668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16285" y="6334780"/>
            <a:ext cx="72570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European Universities Association (2021). The new university Open Access checklist. </a:t>
            </a:r>
            <a:r>
              <a:rPr lang="en-US" sz="1400" dirty="0" smtClean="0">
                <a:hlinkClick r:id="rId3"/>
              </a:rPr>
              <a:t>https</a:t>
            </a:r>
            <a:r>
              <a:rPr lang="en-US" sz="1400" dirty="0">
                <a:hlinkClick r:id="rId3"/>
              </a:rPr>
              <a:t>://</a:t>
            </a:r>
            <a:r>
              <a:rPr lang="en-US" sz="1400" dirty="0" smtClean="0">
                <a:hlinkClick r:id="rId3"/>
              </a:rPr>
              <a:t>www.eua.eu/downloads/publications/2021%20oa%20checklist%20final.pdf</a:t>
            </a:r>
            <a:r>
              <a:rPr lang="en-US" sz="1400" dirty="0" smtClean="0"/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82917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20E2A-B851-EEEB-FCEF-7BAD169B9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outline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1384BF-546E-EA93-370C-782B57C915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547" y="1690690"/>
            <a:ext cx="10515600" cy="4298264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+mj-lt"/>
              </a:rPr>
              <a:t>What is Open Science?</a:t>
            </a:r>
          </a:p>
          <a:p>
            <a:endParaRPr lang="en-US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The Open Science Taxonomy: Nine Dimensions</a:t>
            </a:r>
          </a:p>
          <a:p>
            <a:endParaRPr lang="en-US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Open Science, individual and institutional visibility</a:t>
            </a:r>
          </a:p>
          <a:p>
            <a:endParaRPr lang="en-US" dirty="0">
              <a:latin typeface="+mj-lt"/>
            </a:endParaRPr>
          </a:p>
          <a:p>
            <a:r>
              <a:rPr lang="en-US" dirty="0" smtClean="0">
                <a:latin typeface="+mj-lt"/>
              </a:rPr>
              <a:t>Open Access typology and creative commons </a:t>
            </a:r>
            <a:r>
              <a:rPr lang="en-US" dirty="0" err="1" smtClean="0">
                <a:latin typeface="+mj-lt"/>
              </a:rPr>
              <a:t>licences</a:t>
            </a:r>
            <a:endParaRPr lang="en-US" dirty="0" smtClean="0">
              <a:latin typeface="+mj-lt"/>
            </a:endParaRPr>
          </a:p>
          <a:p>
            <a:pPr marL="0" indent="0">
              <a:buNone/>
            </a:pPr>
            <a:endParaRPr lang="en-US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Implementing open access in universities: practical action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8742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098" y="1134139"/>
            <a:ext cx="10058400" cy="377280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16285" y="6334780"/>
            <a:ext cx="72570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European Universities Association (2021). The new university Open Access checklist. </a:t>
            </a:r>
            <a:r>
              <a:rPr lang="en-US" sz="1400" dirty="0" smtClean="0">
                <a:hlinkClick r:id="rId3"/>
              </a:rPr>
              <a:t>https</a:t>
            </a:r>
            <a:r>
              <a:rPr lang="en-US" sz="1400" dirty="0">
                <a:hlinkClick r:id="rId3"/>
              </a:rPr>
              <a:t>://</a:t>
            </a:r>
            <a:r>
              <a:rPr lang="en-US" sz="1400" dirty="0" smtClean="0">
                <a:hlinkClick r:id="rId3"/>
              </a:rPr>
              <a:t>www.eua.eu/downloads/publications/2021%20oa%20checklist%20final.pdf</a:t>
            </a:r>
            <a:r>
              <a:rPr lang="en-US" sz="1400" dirty="0" smtClean="0"/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231906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154" y="133004"/>
            <a:ext cx="8944504" cy="60743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16285" y="6334780"/>
            <a:ext cx="72570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European Universities Association (2021). The new university Open Access checklist. </a:t>
            </a:r>
            <a:r>
              <a:rPr lang="en-US" sz="1400" dirty="0" smtClean="0">
                <a:hlinkClick r:id="rId3"/>
              </a:rPr>
              <a:t>https</a:t>
            </a:r>
            <a:r>
              <a:rPr lang="en-US" sz="1400" dirty="0">
                <a:hlinkClick r:id="rId3"/>
              </a:rPr>
              <a:t>://</a:t>
            </a:r>
            <a:r>
              <a:rPr lang="en-US" sz="1400" dirty="0" smtClean="0">
                <a:hlinkClick r:id="rId3"/>
              </a:rPr>
              <a:t>www.eua.eu/downloads/publications/2021%20oa%20checklist%20final.pdf</a:t>
            </a:r>
            <a:r>
              <a:rPr lang="en-US" sz="1400" dirty="0" smtClean="0"/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744732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529" y="200920"/>
            <a:ext cx="9031347" cy="607954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16285" y="6334780"/>
            <a:ext cx="72570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European Universities Association (2021). The new university Open Access checklist. </a:t>
            </a:r>
            <a:r>
              <a:rPr lang="en-US" sz="1400" dirty="0" smtClean="0">
                <a:hlinkClick r:id="rId3"/>
              </a:rPr>
              <a:t>https</a:t>
            </a:r>
            <a:r>
              <a:rPr lang="en-US" sz="1400" dirty="0">
                <a:hlinkClick r:id="rId3"/>
              </a:rPr>
              <a:t>://</a:t>
            </a:r>
            <a:r>
              <a:rPr lang="en-US" sz="1400" dirty="0" smtClean="0">
                <a:hlinkClick r:id="rId3"/>
              </a:rPr>
              <a:t>www.eua.eu/downloads/publications/2021%20oa%20checklist%20final.pdf</a:t>
            </a:r>
            <a:r>
              <a:rPr lang="en-US" sz="1400" dirty="0" smtClean="0"/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04443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28" y="1067143"/>
            <a:ext cx="10058400" cy="295065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16285" y="6334780"/>
            <a:ext cx="72570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European Universities Association (2021). The new university Open Access checklist. </a:t>
            </a:r>
            <a:r>
              <a:rPr lang="en-US" sz="1400" dirty="0" smtClean="0">
                <a:hlinkClick r:id="rId3"/>
              </a:rPr>
              <a:t>https</a:t>
            </a:r>
            <a:r>
              <a:rPr lang="en-US" sz="1400" dirty="0">
                <a:hlinkClick r:id="rId3"/>
              </a:rPr>
              <a:t>://</a:t>
            </a:r>
            <a:r>
              <a:rPr lang="en-US" sz="1400" dirty="0" smtClean="0">
                <a:hlinkClick r:id="rId3"/>
              </a:rPr>
              <a:t>www.eua.eu/downloads/publications/2021%20oa%20checklist%20final.pdf</a:t>
            </a:r>
            <a:r>
              <a:rPr lang="en-US" sz="1400" dirty="0" smtClean="0"/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911756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046FC-8854-5A65-67E8-428EA03DC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922" y="256800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Thank you. </a:t>
            </a:r>
            <a:br>
              <a:rPr lang="en-US" dirty="0" smtClean="0"/>
            </a:br>
            <a:r>
              <a:rPr lang="en-US" dirty="0" smtClean="0"/>
              <a:t>Now, please let’s move on to the group activity on open access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976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672AC-B752-E9B8-1BAB-933C423CAA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5316" y="207001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 </a:t>
            </a:r>
            <a:r>
              <a:rPr lang="en-US" sz="3600" dirty="0"/>
              <a:t>‘In Africa there is a concept known as ‘</a:t>
            </a:r>
            <a:r>
              <a:rPr lang="en-US" sz="3600" b="1" i="1" dirty="0" err="1"/>
              <a:t>ubuntu</a:t>
            </a:r>
            <a:r>
              <a:rPr lang="en-US" sz="3600" dirty="0"/>
              <a:t>’ – the profound sense that we are human only through the humanity of others; that if we are to accomplish anything in this world it will in equal measure be due to the work and achievement of others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658D05-2BB7-508A-88A4-21604CF6A0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64080" y="5048452"/>
            <a:ext cx="9144000" cy="1655762"/>
          </a:xfrm>
        </p:spPr>
        <p:txBody>
          <a:bodyPr/>
          <a:lstStyle/>
          <a:p>
            <a:r>
              <a:rPr lang="en-US" dirty="0" smtClean="0"/>
              <a:t>Nelson </a:t>
            </a:r>
            <a:r>
              <a:rPr lang="en-US" dirty="0" err="1" smtClean="0"/>
              <a:t>Rolihlahla</a:t>
            </a:r>
            <a:r>
              <a:rPr lang="en-US" dirty="0" smtClean="0"/>
              <a:t> </a:t>
            </a:r>
            <a:r>
              <a:rPr lang="en-US" dirty="0" smtClean="0"/>
              <a:t>Mandela</a:t>
            </a:r>
            <a:endParaRPr lang="en-US" dirty="0"/>
          </a:p>
          <a:p>
            <a:r>
              <a:rPr lang="en-US" dirty="0" smtClean="0"/>
              <a:t>(1918-2013)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788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20E2A-B851-EEEB-FCEF-7BAD169B9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Open Science?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1384BF-546E-EA93-370C-782B57C915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Open science is a set of </a:t>
            </a:r>
            <a:r>
              <a:rPr lang="en-US" u="sng" dirty="0">
                <a:latin typeface="+mj-lt"/>
              </a:rPr>
              <a:t>principles</a:t>
            </a:r>
            <a:r>
              <a:rPr lang="en-US" dirty="0">
                <a:latin typeface="+mj-lt"/>
              </a:rPr>
              <a:t> and </a:t>
            </a:r>
            <a:r>
              <a:rPr lang="en-US" u="sng" dirty="0">
                <a:latin typeface="+mj-lt"/>
              </a:rPr>
              <a:t>practices</a:t>
            </a:r>
            <a:r>
              <a:rPr lang="en-US" dirty="0">
                <a:latin typeface="+mj-lt"/>
              </a:rPr>
              <a:t> that aim to make scientific research from all fields </a:t>
            </a:r>
            <a:r>
              <a:rPr lang="en-US" u="sng" dirty="0">
                <a:latin typeface="+mj-lt"/>
              </a:rPr>
              <a:t>accessible</a:t>
            </a:r>
            <a:r>
              <a:rPr lang="en-US" dirty="0">
                <a:latin typeface="+mj-lt"/>
              </a:rPr>
              <a:t> to everyone for the benefits of scientists and society as a whole. </a:t>
            </a:r>
            <a:endParaRPr lang="en-US" dirty="0" smtClean="0">
              <a:latin typeface="+mj-lt"/>
            </a:endParaRPr>
          </a:p>
          <a:p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Open science is about making sure not only that </a:t>
            </a:r>
            <a:r>
              <a:rPr lang="en-US" u="sng" dirty="0">
                <a:latin typeface="+mj-lt"/>
              </a:rPr>
              <a:t>scientific knowledge is accessible</a:t>
            </a:r>
            <a:r>
              <a:rPr lang="en-US" dirty="0">
                <a:latin typeface="+mj-lt"/>
              </a:rPr>
              <a:t> but also that the </a:t>
            </a:r>
            <a:r>
              <a:rPr lang="en-US" u="sng" dirty="0">
                <a:latin typeface="+mj-lt"/>
              </a:rPr>
              <a:t>production of that knowledge</a:t>
            </a:r>
            <a:r>
              <a:rPr lang="en-US" dirty="0">
                <a:latin typeface="+mj-lt"/>
              </a:rPr>
              <a:t> itself is </a:t>
            </a:r>
            <a:r>
              <a:rPr lang="en-US" u="sng" dirty="0">
                <a:latin typeface="+mj-lt"/>
              </a:rPr>
              <a:t>inclusive</a:t>
            </a:r>
            <a:r>
              <a:rPr lang="en-US" dirty="0">
                <a:latin typeface="+mj-lt"/>
              </a:rPr>
              <a:t>, </a:t>
            </a:r>
            <a:r>
              <a:rPr lang="en-US" u="sng" dirty="0">
                <a:latin typeface="+mj-lt"/>
              </a:rPr>
              <a:t>equitable</a:t>
            </a:r>
            <a:r>
              <a:rPr lang="en-US" dirty="0">
                <a:latin typeface="+mj-lt"/>
              </a:rPr>
              <a:t> and </a:t>
            </a:r>
            <a:r>
              <a:rPr lang="en-US" u="sng" dirty="0">
                <a:latin typeface="+mj-lt"/>
              </a:rPr>
              <a:t>sustainable</a:t>
            </a:r>
            <a:r>
              <a:rPr lang="en-US" dirty="0">
                <a:latin typeface="+mj-lt"/>
              </a:rPr>
              <a:t>.</a:t>
            </a:r>
            <a:endParaRPr lang="en-US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95607" y="6258824"/>
            <a:ext cx="1945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j-lt"/>
              </a:rPr>
              <a:t>UNESCO, 2022</a:t>
            </a:r>
            <a:endParaRPr lang="en-US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99474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672AC-B752-E9B8-1BAB-933C423CAA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Open Science Taxonomy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658D05-2BB7-508A-88A4-21604CF6A0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92489"/>
            <a:ext cx="9144000" cy="1655762"/>
          </a:xfrm>
        </p:spPr>
        <p:txBody>
          <a:bodyPr/>
          <a:lstStyle/>
          <a:p>
            <a:r>
              <a:rPr lang="en-US" dirty="0" smtClean="0"/>
              <a:t>The 9 Dimensions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143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30" y="239684"/>
            <a:ext cx="10007531" cy="558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624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Shape 713"/>
          <p:cNvSpPr/>
          <p:nvPr/>
        </p:nvSpPr>
        <p:spPr>
          <a:xfrm>
            <a:off x="-302033" y="0"/>
            <a:ext cx="226400" cy="8568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14" name="Shape 714"/>
          <p:cNvSpPr/>
          <p:nvPr/>
        </p:nvSpPr>
        <p:spPr>
          <a:xfrm>
            <a:off x="-302033" y="857241"/>
            <a:ext cx="226400" cy="8568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15" name="Shape 715"/>
          <p:cNvSpPr/>
          <p:nvPr/>
        </p:nvSpPr>
        <p:spPr>
          <a:xfrm>
            <a:off x="-302033" y="1714484"/>
            <a:ext cx="226400" cy="8568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16" name="Shape 716"/>
          <p:cNvSpPr/>
          <p:nvPr/>
        </p:nvSpPr>
        <p:spPr>
          <a:xfrm>
            <a:off x="-302033" y="2571747"/>
            <a:ext cx="226400" cy="8568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17" name="Shape 717"/>
          <p:cNvSpPr/>
          <p:nvPr/>
        </p:nvSpPr>
        <p:spPr>
          <a:xfrm>
            <a:off x="-302033" y="3429003"/>
            <a:ext cx="226400" cy="8568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18" name="Shape 718"/>
          <p:cNvSpPr/>
          <p:nvPr/>
        </p:nvSpPr>
        <p:spPr>
          <a:xfrm>
            <a:off x="-302033" y="4286246"/>
            <a:ext cx="226400" cy="856799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19" name="Shape 719"/>
          <p:cNvSpPr/>
          <p:nvPr/>
        </p:nvSpPr>
        <p:spPr>
          <a:xfrm>
            <a:off x="-302033" y="5143488"/>
            <a:ext cx="226400" cy="8568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20" name="Shape 720"/>
          <p:cNvSpPr/>
          <p:nvPr/>
        </p:nvSpPr>
        <p:spPr>
          <a:xfrm>
            <a:off x="-302033" y="6000749"/>
            <a:ext cx="226400" cy="8568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21" name="Shape 721"/>
          <p:cNvSpPr/>
          <p:nvPr/>
        </p:nvSpPr>
        <p:spPr>
          <a:xfrm rot="5400000">
            <a:off x="11317205" y="-953367"/>
            <a:ext cx="226400" cy="15232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22" name="Shape 722"/>
          <p:cNvSpPr/>
          <p:nvPr/>
        </p:nvSpPr>
        <p:spPr>
          <a:xfrm rot="5400000">
            <a:off x="9793119" y="-953367"/>
            <a:ext cx="226400" cy="15232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23" name="Shape 723"/>
          <p:cNvSpPr/>
          <p:nvPr/>
        </p:nvSpPr>
        <p:spPr>
          <a:xfrm rot="5400000">
            <a:off x="8269033" y="-953367"/>
            <a:ext cx="226400" cy="15232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24" name="Shape 724"/>
          <p:cNvSpPr/>
          <p:nvPr/>
        </p:nvSpPr>
        <p:spPr>
          <a:xfrm rot="5400000">
            <a:off x="6744911" y="-953367"/>
            <a:ext cx="226400" cy="15232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25" name="Shape 725"/>
          <p:cNvSpPr/>
          <p:nvPr/>
        </p:nvSpPr>
        <p:spPr>
          <a:xfrm rot="5400000">
            <a:off x="5220800" y="-953367"/>
            <a:ext cx="226400" cy="15232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26" name="Shape 726"/>
          <p:cNvSpPr/>
          <p:nvPr/>
        </p:nvSpPr>
        <p:spPr>
          <a:xfrm rot="5400000">
            <a:off x="3696713" y="-953367"/>
            <a:ext cx="226400" cy="15232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27" name="Shape 727"/>
          <p:cNvSpPr/>
          <p:nvPr/>
        </p:nvSpPr>
        <p:spPr>
          <a:xfrm rot="5400000">
            <a:off x="2172627" y="-953367"/>
            <a:ext cx="226400" cy="15232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28" name="Shape 728"/>
          <p:cNvSpPr/>
          <p:nvPr/>
        </p:nvSpPr>
        <p:spPr>
          <a:xfrm rot="5400000">
            <a:off x="648505" y="-953367"/>
            <a:ext cx="226400" cy="15232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30" name="Shape 730"/>
          <p:cNvSpPr txBox="1"/>
          <p:nvPr/>
        </p:nvSpPr>
        <p:spPr>
          <a:xfrm>
            <a:off x="246757" y="70754"/>
            <a:ext cx="11565467" cy="6872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b" anchorCtr="0">
            <a:noAutofit/>
          </a:bodyPr>
          <a:lstStyle/>
          <a:p>
            <a:pPr algn="ctr"/>
            <a:r>
              <a:rPr lang="en-US" b="1" dirty="0" smtClean="0">
                <a:solidFill>
                  <a:srgbClr val="434343"/>
                </a:solidFill>
                <a:latin typeface="Open Sans"/>
                <a:ea typeface="Open Sans"/>
                <a:cs typeface="Open Sans"/>
              </a:rPr>
              <a:t>Open Science and Individual Visibility</a:t>
            </a:r>
            <a:endParaRPr lang="es" b="1" dirty="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739" name="Shape 739"/>
          <p:cNvGrpSpPr/>
          <p:nvPr/>
        </p:nvGrpSpPr>
        <p:grpSpPr>
          <a:xfrm>
            <a:off x="9310996" y="907275"/>
            <a:ext cx="2113200" cy="1688559"/>
            <a:chOff x="7306448" y="1422280"/>
            <a:chExt cx="1584900" cy="1266419"/>
          </a:xfrm>
        </p:grpSpPr>
        <p:sp>
          <p:nvSpPr>
            <p:cNvPr id="740" name="Shape 740"/>
            <p:cNvSpPr txBox="1"/>
            <p:nvPr/>
          </p:nvSpPr>
          <p:spPr>
            <a:xfrm>
              <a:off x="7306448" y="2173300"/>
              <a:ext cx="1584900" cy="515400"/>
            </a:xfrm>
            <a:prstGeom prst="rect">
              <a:avLst/>
            </a:prstGeom>
            <a:noFill/>
            <a:ln>
              <a:noFill/>
            </a:ln>
          </p:spPr>
          <p:txBody>
            <a:bodyPr lIns="121900" tIns="121900" rIns="121900" bIns="121900" anchor="t" anchorCtr="0">
              <a:noAutofit/>
            </a:bodyPr>
            <a:lstStyle/>
            <a:p>
              <a:pPr algn="ctr">
                <a:lnSpc>
                  <a:spcPct val="115000"/>
                </a:lnSpc>
              </a:pPr>
              <a:r>
                <a:rPr lang="es" sz="1333" b="1" dirty="0" smtClean="0">
                  <a:solidFill>
                    <a:srgbClr val="434343"/>
                  </a:solidFill>
                  <a:latin typeface="Open Sans"/>
                  <a:ea typeface="Open Sans"/>
                  <a:cs typeface="Open Sans"/>
                  <a:sym typeface="Open Sans"/>
                </a:rPr>
                <a:t>PROFESSIONAL REPUTATION</a:t>
              </a:r>
              <a:endParaRPr lang="es" sz="1333" b="1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algn="ctr">
                <a:lnSpc>
                  <a:spcPct val="115000"/>
                </a:lnSpc>
              </a:pPr>
              <a:endParaRPr lang="es" sz="1333" b="1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algn="ctr">
                <a:lnSpc>
                  <a:spcPct val="115000"/>
                </a:lnSpc>
              </a:pPr>
              <a:r>
                <a:rPr lang="en-US" sz="1600" dirty="0" smtClean="0">
                  <a:solidFill>
                    <a:schemeClr val="dk1"/>
                  </a:solidFill>
                  <a:latin typeface="Open Sans"/>
                  <a:ea typeface="Open Sans"/>
                  <a:cs typeface="Open Sans"/>
                </a:rPr>
                <a:t>By </a:t>
              </a:r>
              <a:r>
                <a:rPr lang="en-US" sz="1600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</a:rPr>
                <a:t>contributing to Open Science, individuals can demonstrate their commitment to transparency, collaboration, and innovation, enhancing their professional reputation.</a:t>
              </a:r>
              <a:endParaRPr lang="en-US" sz="1600" dirty="0">
                <a:solidFill>
                  <a:schemeClr val="dk1"/>
                </a:solidFill>
                <a:latin typeface="Open Sans"/>
                <a:ea typeface="Open Sans"/>
                <a:cs typeface="Open Sans"/>
              </a:endParaRPr>
            </a:p>
            <a:p>
              <a:pPr algn="ctr">
                <a:lnSpc>
                  <a:spcPct val="115000"/>
                </a:lnSpc>
              </a:pPr>
              <a:endParaRPr sz="135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41" name="Shape 741"/>
            <p:cNvSpPr/>
            <p:nvPr/>
          </p:nvSpPr>
          <p:spPr>
            <a:xfrm>
              <a:off x="7760798" y="1422280"/>
              <a:ext cx="676200" cy="676200"/>
            </a:xfrm>
            <a:prstGeom prst="ellipse">
              <a:avLst/>
            </a:prstGeom>
            <a:solidFill>
              <a:srgbClr val="57A7B5"/>
            </a:solidFill>
            <a:ln>
              <a:noFill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pic>
          <p:nvPicPr>
            <p:cNvPr id="742" name="Shape 74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908991" y="1537497"/>
              <a:ext cx="379813" cy="44438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43" name="Shape 743"/>
          <p:cNvGrpSpPr/>
          <p:nvPr/>
        </p:nvGrpSpPr>
        <p:grpSpPr>
          <a:xfrm>
            <a:off x="1512004" y="907275"/>
            <a:ext cx="2113200" cy="1688559"/>
            <a:chOff x="1961160" y="1422280"/>
            <a:chExt cx="1584900" cy="1266419"/>
          </a:xfrm>
        </p:grpSpPr>
        <p:sp>
          <p:nvSpPr>
            <p:cNvPr id="744" name="Shape 744"/>
            <p:cNvSpPr txBox="1"/>
            <p:nvPr/>
          </p:nvSpPr>
          <p:spPr>
            <a:xfrm>
              <a:off x="1961160" y="2173300"/>
              <a:ext cx="1584900" cy="515400"/>
            </a:xfrm>
            <a:prstGeom prst="rect">
              <a:avLst/>
            </a:prstGeom>
            <a:noFill/>
            <a:ln>
              <a:noFill/>
            </a:ln>
          </p:spPr>
          <p:txBody>
            <a:bodyPr lIns="121900" tIns="121900" rIns="121900" bIns="121900" anchor="t" anchorCtr="0">
              <a:noAutofit/>
            </a:bodyPr>
            <a:lstStyle/>
            <a:p>
              <a:pPr algn="ctr">
                <a:lnSpc>
                  <a:spcPct val="115000"/>
                </a:lnSpc>
                <a:buClr>
                  <a:srgbClr val="000000"/>
                </a:buClr>
                <a:buSzPct val="110000"/>
              </a:pPr>
              <a:r>
                <a:rPr lang="es" sz="1333" b="1" dirty="0" smtClean="0">
                  <a:solidFill>
                    <a:srgbClr val="434343"/>
                  </a:solidFill>
                  <a:latin typeface="Open Sans"/>
                  <a:ea typeface="Open Sans"/>
                  <a:cs typeface="Open Sans"/>
                  <a:sym typeface="Open Sans"/>
                </a:rPr>
                <a:t>INCREASED CITATION &amp; IMPACT </a:t>
              </a:r>
              <a:endParaRPr lang="es" sz="1333" b="1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algn="ctr">
                <a:lnSpc>
                  <a:spcPct val="115000"/>
                </a:lnSpc>
                <a:buClr>
                  <a:srgbClr val="000000"/>
                </a:buClr>
                <a:buSzPct val="110000"/>
              </a:pPr>
              <a:endParaRPr lang="es" sz="1333" b="1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algn="ctr">
                <a:lnSpc>
                  <a:spcPct val="115000"/>
                </a:lnSpc>
                <a:buClr>
                  <a:srgbClr val="000000"/>
                </a:buClr>
                <a:buSzPct val="110000"/>
              </a:pPr>
              <a:r>
                <a:rPr lang="en-US" sz="1600" dirty="0" smtClean="0">
                  <a:solidFill>
                    <a:schemeClr val="dk1"/>
                  </a:solidFill>
                  <a:latin typeface="Open Sans"/>
                  <a:ea typeface="Open Sans"/>
                  <a:cs typeface="Open Sans"/>
                </a:rPr>
                <a:t>Open </a:t>
              </a:r>
              <a:r>
                <a:rPr lang="en-US" sz="1600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</a:rPr>
                <a:t>access publications, shared data, and openly available research outputs can lead to more citations, increasing an individual's visibility and impact.</a:t>
              </a:r>
              <a:endParaRPr sz="16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45" name="Shape 745"/>
            <p:cNvSpPr/>
            <p:nvPr/>
          </p:nvSpPr>
          <p:spPr>
            <a:xfrm>
              <a:off x="2415510" y="1422280"/>
              <a:ext cx="676200" cy="676200"/>
            </a:xfrm>
            <a:prstGeom prst="ellipse">
              <a:avLst/>
            </a:prstGeom>
            <a:solidFill>
              <a:srgbClr val="57A7B5"/>
            </a:solidFill>
            <a:ln>
              <a:noFill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pic>
          <p:nvPicPr>
            <p:cNvPr id="746" name="Shape 74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579168" y="1564021"/>
              <a:ext cx="348883" cy="37571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47" name="Shape 747"/>
          <p:cNvGrpSpPr/>
          <p:nvPr/>
        </p:nvGrpSpPr>
        <p:grpSpPr>
          <a:xfrm>
            <a:off x="5334000" y="856800"/>
            <a:ext cx="2113200" cy="1688560"/>
            <a:chOff x="5626022" y="1422280"/>
            <a:chExt cx="1584900" cy="1266420"/>
          </a:xfrm>
        </p:grpSpPr>
        <p:sp>
          <p:nvSpPr>
            <p:cNvPr id="748" name="Shape 748"/>
            <p:cNvSpPr txBox="1"/>
            <p:nvPr/>
          </p:nvSpPr>
          <p:spPr>
            <a:xfrm>
              <a:off x="5626022" y="2173300"/>
              <a:ext cx="1584900" cy="515400"/>
            </a:xfrm>
            <a:prstGeom prst="rect">
              <a:avLst/>
            </a:prstGeom>
            <a:noFill/>
            <a:ln>
              <a:noFill/>
            </a:ln>
          </p:spPr>
          <p:txBody>
            <a:bodyPr lIns="121900" tIns="121900" rIns="121900" bIns="121900" anchor="t" anchorCtr="0">
              <a:noAutofit/>
            </a:bodyPr>
            <a:lstStyle/>
            <a:p>
              <a:pPr algn="ctr">
                <a:lnSpc>
                  <a:spcPct val="115000"/>
                </a:lnSpc>
              </a:pPr>
              <a:r>
                <a:rPr lang="es" sz="1333" b="1" dirty="0" smtClean="0">
                  <a:solidFill>
                    <a:srgbClr val="434343"/>
                  </a:solidFill>
                  <a:latin typeface="Open Sans"/>
                  <a:ea typeface="Open Sans"/>
                  <a:cs typeface="Open Sans"/>
                  <a:sym typeface="Open Sans"/>
                </a:rPr>
                <a:t>NETWORKING OPPORTUNITIES</a:t>
              </a:r>
              <a:endParaRPr lang="es" sz="1333" b="1" dirty="0" smtClean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algn="ctr">
                <a:lnSpc>
                  <a:spcPct val="115000"/>
                </a:lnSpc>
              </a:pPr>
              <a:endParaRPr lang="es" sz="1333" b="1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algn="ctr">
                <a:lnSpc>
                  <a:spcPct val="115000"/>
                </a:lnSpc>
              </a:pPr>
              <a:r>
                <a:rPr lang="en-US" sz="1600" dirty="0" smtClean="0">
                  <a:solidFill>
                    <a:schemeClr val="dk1"/>
                  </a:solidFill>
                  <a:latin typeface="Open Sans"/>
                  <a:ea typeface="Open Sans"/>
                  <a:cs typeface="Open Sans"/>
                </a:rPr>
                <a:t>Open </a:t>
              </a:r>
              <a:r>
                <a:rPr lang="en-US" sz="1600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</a:rPr>
                <a:t>Science practices facilitate collaboration, potentially leading to new research opportunities, co-authorship, and increased visibility within the research community.</a:t>
              </a:r>
              <a:endParaRPr lang="en-US" sz="1600" dirty="0">
                <a:solidFill>
                  <a:schemeClr val="dk1"/>
                </a:solidFill>
                <a:latin typeface="Open Sans"/>
                <a:ea typeface="Open Sans"/>
                <a:cs typeface="Open Sans"/>
              </a:endParaRPr>
            </a:p>
            <a:p>
              <a:pPr algn="ctr">
                <a:lnSpc>
                  <a:spcPct val="115000"/>
                </a:lnSpc>
              </a:pPr>
              <a:endParaRPr lang="en-US" sz="1600" dirty="0">
                <a:solidFill>
                  <a:schemeClr val="dk1"/>
                </a:solidFill>
                <a:latin typeface="Open Sans"/>
                <a:ea typeface="Open Sans"/>
                <a:cs typeface="Open Sans"/>
              </a:endParaRPr>
            </a:p>
            <a:p>
              <a:r>
                <a:rPr lang="en-US" sz="1600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</a:rPr>
                <a:t> </a:t>
              </a:r>
            </a:p>
          </p:txBody>
        </p:sp>
        <p:sp>
          <p:nvSpPr>
            <p:cNvPr id="749" name="Shape 749"/>
            <p:cNvSpPr/>
            <p:nvPr/>
          </p:nvSpPr>
          <p:spPr>
            <a:xfrm>
              <a:off x="6080372" y="1422280"/>
              <a:ext cx="676200" cy="676200"/>
            </a:xfrm>
            <a:prstGeom prst="ellipse">
              <a:avLst/>
            </a:prstGeom>
            <a:solidFill>
              <a:srgbClr val="57A7B5"/>
            </a:solidFill>
            <a:ln>
              <a:noFill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pic>
          <p:nvPicPr>
            <p:cNvPr id="750" name="Shape 750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260950" y="1534271"/>
              <a:ext cx="379813" cy="4010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7" name="Shape 730"/>
          <p:cNvSpPr txBox="1"/>
          <p:nvPr/>
        </p:nvSpPr>
        <p:spPr>
          <a:xfrm>
            <a:off x="2568603" y="6170800"/>
            <a:ext cx="9132329" cy="6872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b" anchorCtr="0">
            <a:noAutofit/>
          </a:bodyPr>
          <a:lstStyle/>
          <a:p>
            <a:pPr algn="ctr"/>
            <a:r>
              <a:rPr lang="en-US" sz="1700" b="1" dirty="0" smtClean="0">
                <a:solidFill>
                  <a:srgbClr val="434343"/>
                </a:solidFill>
                <a:latin typeface="Open Sans"/>
                <a:ea typeface="Open Sans"/>
                <a:cs typeface="Open Sans"/>
              </a:rPr>
              <a:t>By </a:t>
            </a:r>
            <a:r>
              <a:rPr lang="en-US" sz="1700" b="1" dirty="0">
                <a:solidFill>
                  <a:srgbClr val="434343"/>
                </a:solidFill>
                <a:latin typeface="Open Sans"/>
                <a:ea typeface="Open Sans"/>
                <a:cs typeface="Open Sans"/>
              </a:rPr>
              <a:t>embracing Open Science practices, individuals and institutions can increase their visibility, impact, and reputation, ultimately contributing to the advancement of knowledge and </a:t>
            </a:r>
            <a:r>
              <a:rPr lang="en-US" sz="1700" b="1" dirty="0">
                <a:solidFill>
                  <a:srgbClr val="434343"/>
                </a:solidFill>
                <a:latin typeface="Open Sans"/>
                <a:ea typeface="Open Sans"/>
                <a:cs typeface="Open Sans"/>
              </a:rPr>
              <a:t>innovation</a:t>
            </a:r>
            <a:r>
              <a:rPr lang="en-US" sz="1700" b="1" dirty="0" smtClean="0">
                <a:solidFill>
                  <a:srgbClr val="434343"/>
                </a:solidFill>
                <a:latin typeface="Open Sans"/>
                <a:ea typeface="Open Sans"/>
                <a:cs typeface="Open Sans"/>
              </a:rPr>
              <a:t>.</a:t>
            </a:r>
            <a:endParaRPr lang="es" sz="1700" b="1" dirty="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351911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Shape 713"/>
          <p:cNvSpPr/>
          <p:nvPr/>
        </p:nvSpPr>
        <p:spPr>
          <a:xfrm>
            <a:off x="-302033" y="0"/>
            <a:ext cx="226400" cy="8568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14" name="Shape 714"/>
          <p:cNvSpPr/>
          <p:nvPr/>
        </p:nvSpPr>
        <p:spPr>
          <a:xfrm>
            <a:off x="-302033" y="857241"/>
            <a:ext cx="226400" cy="8568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15" name="Shape 715"/>
          <p:cNvSpPr/>
          <p:nvPr/>
        </p:nvSpPr>
        <p:spPr>
          <a:xfrm>
            <a:off x="-302033" y="1714484"/>
            <a:ext cx="226400" cy="8568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16" name="Shape 716"/>
          <p:cNvSpPr/>
          <p:nvPr/>
        </p:nvSpPr>
        <p:spPr>
          <a:xfrm>
            <a:off x="-302033" y="2571747"/>
            <a:ext cx="226400" cy="8568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17" name="Shape 717"/>
          <p:cNvSpPr/>
          <p:nvPr/>
        </p:nvSpPr>
        <p:spPr>
          <a:xfrm>
            <a:off x="-302033" y="3429003"/>
            <a:ext cx="226400" cy="8568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18" name="Shape 718"/>
          <p:cNvSpPr/>
          <p:nvPr/>
        </p:nvSpPr>
        <p:spPr>
          <a:xfrm>
            <a:off x="-302033" y="4286246"/>
            <a:ext cx="226400" cy="856799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19" name="Shape 719"/>
          <p:cNvSpPr/>
          <p:nvPr/>
        </p:nvSpPr>
        <p:spPr>
          <a:xfrm>
            <a:off x="-302033" y="5143488"/>
            <a:ext cx="226400" cy="8568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20" name="Shape 720"/>
          <p:cNvSpPr/>
          <p:nvPr/>
        </p:nvSpPr>
        <p:spPr>
          <a:xfrm>
            <a:off x="-302033" y="6000749"/>
            <a:ext cx="226400" cy="8568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21" name="Shape 721"/>
          <p:cNvSpPr/>
          <p:nvPr/>
        </p:nvSpPr>
        <p:spPr>
          <a:xfrm rot="5400000">
            <a:off x="11317205" y="-953367"/>
            <a:ext cx="226400" cy="15232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22" name="Shape 722"/>
          <p:cNvSpPr/>
          <p:nvPr/>
        </p:nvSpPr>
        <p:spPr>
          <a:xfrm rot="5400000">
            <a:off x="9793119" y="-953367"/>
            <a:ext cx="226400" cy="15232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23" name="Shape 723"/>
          <p:cNvSpPr/>
          <p:nvPr/>
        </p:nvSpPr>
        <p:spPr>
          <a:xfrm rot="5400000">
            <a:off x="8269033" y="-953367"/>
            <a:ext cx="226400" cy="15232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24" name="Shape 724"/>
          <p:cNvSpPr/>
          <p:nvPr/>
        </p:nvSpPr>
        <p:spPr>
          <a:xfrm rot="5400000">
            <a:off x="6744911" y="-953367"/>
            <a:ext cx="226400" cy="15232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25" name="Shape 725"/>
          <p:cNvSpPr/>
          <p:nvPr/>
        </p:nvSpPr>
        <p:spPr>
          <a:xfrm rot="5400000">
            <a:off x="5220800" y="-953367"/>
            <a:ext cx="226400" cy="15232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26" name="Shape 726"/>
          <p:cNvSpPr/>
          <p:nvPr/>
        </p:nvSpPr>
        <p:spPr>
          <a:xfrm rot="5400000">
            <a:off x="3696713" y="-953367"/>
            <a:ext cx="226400" cy="15232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27" name="Shape 727"/>
          <p:cNvSpPr/>
          <p:nvPr/>
        </p:nvSpPr>
        <p:spPr>
          <a:xfrm rot="5400000">
            <a:off x="2172627" y="-953367"/>
            <a:ext cx="226400" cy="15232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28" name="Shape 728"/>
          <p:cNvSpPr/>
          <p:nvPr/>
        </p:nvSpPr>
        <p:spPr>
          <a:xfrm rot="5400000">
            <a:off x="648505" y="-953367"/>
            <a:ext cx="226400" cy="15232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30" name="Shape 730"/>
          <p:cNvSpPr txBox="1"/>
          <p:nvPr/>
        </p:nvSpPr>
        <p:spPr>
          <a:xfrm>
            <a:off x="246757" y="70754"/>
            <a:ext cx="11565467" cy="6872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b" anchorCtr="0">
            <a:noAutofit/>
          </a:bodyPr>
          <a:lstStyle/>
          <a:p>
            <a:pPr algn="ctr"/>
            <a:r>
              <a:rPr lang="en-US" b="1" dirty="0" smtClean="0">
                <a:solidFill>
                  <a:srgbClr val="434343"/>
                </a:solidFill>
                <a:latin typeface="Open Sans"/>
                <a:ea typeface="Open Sans"/>
                <a:cs typeface="Open Sans"/>
              </a:rPr>
              <a:t>Open Science and Institutional Visibility</a:t>
            </a:r>
            <a:endParaRPr lang="es" b="1" dirty="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739" name="Shape 739"/>
          <p:cNvGrpSpPr/>
          <p:nvPr/>
        </p:nvGrpSpPr>
        <p:grpSpPr>
          <a:xfrm>
            <a:off x="9310996" y="907275"/>
            <a:ext cx="2113200" cy="1688559"/>
            <a:chOff x="7306448" y="1422280"/>
            <a:chExt cx="1584900" cy="1266419"/>
          </a:xfrm>
        </p:grpSpPr>
        <p:sp>
          <p:nvSpPr>
            <p:cNvPr id="740" name="Shape 740"/>
            <p:cNvSpPr txBox="1"/>
            <p:nvPr/>
          </p:nvSpPr>
          <p:spPr>
            <a:xfrm>
              <a:off x="7306448" y="2173300"/>
              <a:ext cx="1584900" cy="515400"/>
            </a:xfrm>
            <a:prstGeom prst="rect">
              <a:avLst/>
            </a:prstGeom>
            <a:noFill/>
            <a:ln>
              <a:noFill/>
            </a:ln>
          </p:spPr>
          <p:txBody>
            <a:bodyPr lIns="121900" tIns="121900" rIns="121900" bIns="121900" anchor="t" anchorCtr="0">
              <a:noAutofit/>
            </a:bodyPr>
            <a:lstStyle/>
            <a:p>
              <a:pPr algn="ctr">
                <a:lnSpc>
                  <a:spcPct val="115000"/>
                </a:lnSpc>
              </a:pPr>
              <a:r>
                <a:rPr lang="es" sz="1333" b="1" dirty="0" smtClean="0">
                  <a:solidFill>
                    <a:srgbClr val="434343"/>
                  </a:solidFill>
                  <a:latin typeface="Open Sans"/>
                  <a:ea typeface="Open Sans"/>
                  <a:cs typeface="Open Sans"/>
                  <a:sym typeface="Open Sans"/>
                </a:rPr>
                <a:t>COLLABORATION &amp; PARTNERSHIPS</a:t>
              </a:r>
              <a:endParaRPr lang="es" sz="1333" b="1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algn="ctr">
                <a:lnSpc>
                  <a:spcPct val="115000"/>
                </a:lnSpc>
              </a:pPr>
              <a:endParaRPr lang="es" sz="1333" b="1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algn="ctr">
                <a:lnSpc>
                  <a:spcPct val="115000"/>
                </a:lnSpc>
              </a:pPr>
              <a:r>
                <a:rPr lang="en-US" sz="1600" dirty="0" smtClean="0">
                  <a:solidFill>
                    <a:schemeClr val="dk1"/>
                  </a:solidFill>
                  <a:latin typeface="Open Sans"/>
                  <a:ea typeface="Open Sans"/>
                  <a:cs typeface="Open Sans"/>
                </a:rPr>
                <a:t>Open </a:t>
              </a:r>
              <a:r>
                <a:rPr lang="en-US" sz="1600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</a:rPr>
                <a:t>Science practices can facilitate collaboration between institutions, industries, and other stakeholders, increasing visibility and opportunities for partnerships.</a:t>
              </a:r>
              <a:endParaRPr sz="16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41" name="Shape 741"/>
            <p:cNvSpPr/>
            <p:nvPr/>
          </p:nvSpPr>
          <p:spPr>
            <a:xfrm>
              <a:off x="7760798" y="1422280"/>
              <a:ext cx="676200" cy="676200"/>
            </a:xfrm>
            <a:prstGeom prst="ellipse">
              <a:avLst/>
            </a:prstGeom>
            <a:solidFill>
              <a:srgbClr val="57A7B5"/>
            </a:solidFill>
            <a:ln>
              <a:noFill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pic>
          <p:nvPicPr>
            <p:cNvPr id="742" name="Shape 74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908991" y="1537497"/>
              <a:ext cx="379813" cy="44438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43" name="Shape 743"/>
          <p:cNvGrpSpPr/>
          <p:nvPr/>
        </p:nvGrpSpPr>
        <p:grpSpPr>
          <a:xfrm>
            <a:off x="1512004" y="907275"/>
            <a:ext cx="2113200" cy="1688559"/>
            <a:chOff x="1961160" y="1422280"/>
            <a:chExt cx="1584900" cy="1266419"/>
          </a:xfrm>
        </p:grpSpPr>
        <p:sp>
          <p:nvSpPr>
            <p:cNvPr id="744" name="Shape 744"/>
            <p:cNvSpPr txBox="1"/>
            <p:nvPr/>
          </p:nvSpPr>
          <p:spPr>
            <a:xfrm>
              <a:off x="1961160" y="2173300"/>
              <a:ext cx="1584900" cy="515400"/>
            </a:xfrm>
            <a:prstGeom prst="rect">
              <a:avLst/>
            </a:prstGeom>
            <a:noFill/>
            <a:ln>
              <a:noFill/>
            </a:ln>
          </p:spPr>
          <p:txBody>
            <a:bodyPr lIns="121900" tIns="121900" rIns="121900" bIns="121900" anchor="t" anchorCtr="0">
              <a:noAutofit/>
            </a:bodyPr>
            <a:lstStyle/>
            <a:p>
              <a:pPr algn="ctr">
                <a:lnSpc>
                  <a:spcPct val="115000"/>
                </a:lnSpc>
                <a:buClr>
                  <a:srgbClr val="000000"/>
                </a:buClr>
                <a:buSzPct val="110000"/>
              </a:pPr>
              <a:r>
                <a:rPr lang="es" sz="1333" b="1" dirty="0" smtClean="0">
                  <a:solidFill>
                    <a:srgbClr val="434343"/>
                  </a:solidFill>
                  <a:latin typeface="Open Sans"/>
                  <a:ea typeface="Open Sans"/>
                  <a:cs typeface="Open Sans"/>
                  <a:sym typeface="Open Sans"/>
                </a:rPr>
                <a:t>RESEARCH IMPACT &amp; REPUTATION </a:t>
              </a:r>
              <a:endParaRPr lang="es" sz="1333" b="1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algn="ctr">
                <a:lnSpc>
                  <a:spcPct val="115000"/>
                </a:lnSpc>
                <a:buClr>
                  <a:srgbClr val="000000"/>
                </a:buClr>
                <a:buSzPct val="110000"/>
              </a:pPr>
              <a:endParaRPr lang="es" sz="1333" b="1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algn="ctr">
                <a:lnSpc>
                  <a:spcPct val="115000"/>
                </a:lnSpc>
                <a:buClr>
                  <a:srgbClr val="000000"/>
                </a:buClr>
                <a:buSzPct val="110000"/>
              </a:pPr>
              <a:r>
                <a:rPr lang="en-US" sz="1600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</a:rPr>
                <a:t> Institutions that embrace Open Science can increase the visibility and impact of their research, potentially attracting more funding, talent, and partnerships.</a:t>
              </a:r>
              <a:endParaRPr sz="16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45" name="Shape 745"/>
            <p:cNvSpPr/>
            <p:nvPr/>
          </p:nvSpPr>
          <p:spPr>
            <a:xfrm>
              <a:off x="2415510" y="1422280"/>
              <a:ext cx="676200" cy="676200"/>
            </a:xfrm>
            <a:prstGeom prst="ellipse">
              <a:avLst/>
            </a:prstGeom>
            <a:solidFill>
              <a:srgbClr val="57A7B5"/>
            </a:solidFill>
            <a:ln>
              <a:noFill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pic>
          <p:nvPicPr>
            <p:cNvPr id="746" name="Shape 74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579168" y="1564021"/>
              <a:ext cx="348883" cy="37571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47" name="Shape 747"/>
          <p:cNvGrpSpPr/>
          <p:nvPr/>
        </p:nvGrpSpPr>
        <p:grpSpPr>
          <a:xfrm>
            <a:off x="5334000" y="856800"/>
            <a:ext cx="2113200" cy="1688560"/>
            <a:chOff x="5626022" y="1422280"/>
            <a:chExt cx="1584900" cy="1266420"/>
          </a:xfrm>
        </p:grpSpPr>
        <p:sp>
          <p:nvSpPr>
            <p:cNvPr id="748" name="Shape 748"/>
            <p:cNvSpPr txBox="1"/>
            <p:nvPr/>
          </p:nvSpPr>
          <p:spPr>
            <a:xfrm>
              <a:off x="5626022" y="2173300"/>
              <a:ext cx="1584900" cy="515400"/>
            </a:xfrm>
            <a:prstGeom prst="rect">
              <a:avLst/>
            </a:prstGeom>
            <a:noFill/>
            <a:ln>
              <a:noFill/>
            </a:ln>
          </p:spPr>
          <p:txBody>
            <a:bodyPr lIns="121900" tIns="121900" rIns="121900" bIns="121900" anchor="t" anchorCtr="0">
              <a:noAutofit/>
            </a:bodyPr>
            <a:lstStyle/>
            <a:p>
              <a:pPr algn="ctr">
                <a:lnSpc>
                  <a:spcPct val="115000"/>
                </a:lnSpc>
              </a:pPr>
              <a:r>
                <a:rPr lang="es" sz="1333" b="1" dirty="0" smtClean="0">
                  <a:solidFill>
                    <a:srgbClr val="434343"/>
                  </a:solidFill>
                  <a:latin typeface="Open Sans"/>
                  <a:ea typeface="Open Sans"/>
                  <a:cs typeface="Open Sans"/>
                  <a:sym typeface="Open Sans"/>
                </a:rPr>
                <a:t>GLOBAL RECOGNITION</a:t>
              </a:r>
              <a:endParaRPr lang="es" sz="1333" b="1" dirty="0" smtClean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algn="ctr">
                <a:lnSpc>
                  <a:spcPct val="115000"/>
                </a:lnSpc>
              </a:pPr>
              <a:endParaRPr lang="es" sz="1333" b="1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algn="ctr">
                <a:lnSpc>
                  <a:spcPct val="115000"/>
                </a:lnSpc>
              </a:pPr>
              <a:r>
                <a:rPr lang="en-US" sz="1600" dirty="0" smtClean="0">
                  <a:solidFill>
                    <a:schemeClr val="dk1"/>
                  </a:solidFill>
                  <a:latin typeface="Open Sans"/>
                  <a:ea typeface="Open Sans"/>
                  <a:cs typeface="Open Sans"/>
                </a:rPr>
                <a:t>Institutions </a:t>
              </a:r>
              <a:r>
                <a:rPr lang="en-US" sz="1600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</a:rPr>
                <a:t>that prioritize Open Science can be recognized as leaders in innovation, transparency, and collaboration, enhancing their global reputation.</a:t>
              </a:r>
            </a:p>
            <a:p>
              <a:r>
                <a:rPr lang="en-US" sz="1600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</a:rPr>
                <a:t> </a:t>
              </a:r>
            </a:p>
          </p:txBody>
        </p:sp>
        <p:sp>
          <p:nvSpPr>
            <p:cNvPr id="749" name="Shape 749"/>
            <p:cNvSpPr/>
            <p:nvPr/>
          </p:nvSpPr>
          <p:spPr>
            <a:xfrm>
              <a:off x="6080372" y="1422280"/>
              <a:ext cx="676200" cy="676200"/>
            </a:xfrm>
            <a:prstGeom prst="ellipse">
              <a:avLst/>
            </a:prstGeom>
            <a:solidFill>
              <a:srgbClr val="57A7B5"/>
            </a:solidFill>
            <a:ln>
              <a:noFill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pic>
          <p:nvPicPr>
            <p:cNvPr id="750" name="Shape 750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260950" y="1534271"/>
              <a:ext cx="379813" cy="4010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7" name="Shape 730"/>
          <p:cNvSpPr txBox="1"/>
          <p:nvPr/>
        </p:nvSpPr>
        <p:spPr>
          <a:xfrm>
            <a:off x="2568603" y="6170800"/>
            <a:ext cx="9132329" cy="6872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b" anchorCtr="0">
            <a:noAutofit/>
          </a:bodyPr>
          <a:lstStyle/>
          <a:p>
            <a:pPr algn="ctr"/>
            <a:r>
              <a:rPr lang="en-US" sz="1700" b="1" dirty="0" smtClean="0">
                <a:solidFill>
                  <a:srgbClr val="434343"/>
                </a:solidFill>
                <a:latin typeface="Open Sans"/>
                <a:ea typeface="Open Sans"/>
                <a:cs typeface="Open Sans"/>
              </a:rPr>
              <a:t>By </a:t>
            </a:r>
            <a:r>
              <a:rPr lang="en-US" sz="1700" b="1" dirty="0">
                <a:solidFill>
                  <a:srgbClr val="434343"/>
                </a:solidFill>
                <a:latin typeface="Open Sans"/>
                <a:ea typeface="Open Sans"/>
                <a:cs typeface="Open Sans"/>
              </a:rPr>
              <a:t>embracing Open Science practices, individuals and institutions can increase their visibility, impact, and reputation, ultimately contributing to the advancement of knowledge and </a:t>
            </a:r>
            <a:r>
              <a:rPr lang="en-US" sz="1700" b="1" dirty="0">
                <a:solidFill>
                  <a:srgbClr val="434343"/>
                </a:solidFill>
                <a:latin typeface="Open Sans"/>
                <a:ea typeface="Open Sans"/>
                <a:cs typeface="Open Sans"/>
              </a:rPr>
              <a:t>innovation</a:t>
            </a:r>
            <a:r>
              <a:rPr lang="en-US" sz="1700" b="1" dirty="0" smtClean="0">
                <a:solidFill>
                  <a:srgbClr val="434343"/>
                </a:solidFill>
                <a:latin typeface="Open Sans"/>
                <a:ea typeface="Open Sans"/>
                <a:cs typeface="Open Sans"/>
              </a:rPr>
              <a:t>.</a:t>
            </a:r>
            <a:endParaRPr lang="es" sz="1700" b="1" dirty="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874529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672AC-B752-E9B8-1BAB-933C423CAA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Open Access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658D05-2BB7-508A-88A4-21604CF6A0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92489"/>
            <a:ext cx="9144000" cy="1655762"/>
          </a:xfrm>
        </p:spPr>
        <p:txBody>
          <a:bodyPr/>
          <a:lstStyle/>
          <a:p>
            <a:r>
              <a:rPr lang="en-US" dirty="0" smtClean="0"/>
              <a:t>A practical guide on implementation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15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AU Colors">
      <a:dk1>
        <a:srgbClr val="393464"/>
      </a:dk1>
      <a:lt1>
        <a:srgbClr val="FFFFFF"/>
      </a:lt1>
      <a:dk2>
        <a:srgbClr val="22285A"/>
      </a:dk2>
      <a:lt2>
        <a:srgbClr val="FEAF19"/>
      </a:lt2>
      <a:accent1>
        <a:srgbClr val="B48400"/>
      </a:accent1>
      <a:accent2>
        <a:srgbClr val="49C1E0"/>
      </a:accent2>
      <a:accent3>
        <a:srgbClr val="96989A"/>
      </a:accent3>
      <a:accent4>
        <a:srgbClr val="000000"/>
      </a:accent4>
      <a:accent5>
        <a:srgbClr val="DB5729"/>
      </a:accent5>
      <a:accent6>
        <a:srgbClr val="008163"/>
      </a:accent6>
      <a:hlink>
        <a:srgbClr val="05E6FF"/>
      </a:hlink>
      <a:folHlink>
        <a:srgbClr val="00C8C8"/>
      </a:folHlink>
    </a:clrScheme>
    <a:fontScheme name="AAU Fonts">
      <a:majorFont>
        <a:latin typeface="Century Gothic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AAU Colors">
      <a:dk1>
        <a:srgbClr val="393464"/>
      </a:dk1>
      <a:lt1>
        <a:srgbClr val="FFFFFF"/>
      </a:lt1>
      <a:dk2>
        <a:srgbClr val="22285A"/>
      </a:dk2>
      <a:lt2>
        <a:srgbClr val="FEAF19"/>
      </a:lt2>
      <a:accent1>
        <a:srgbClr val="B48400"/>
      </a:accent1>
      <a:accent2>
        <a:srgbClr val="49C1E0"/>
      </a:accent2>
      <a:accent3>
        <a:srgbClr val="96989A"/>
      </a:accent3>
      <a:accent4>
        <a:srgbClr val="000000"/>
      </a:accent4>
      <a:accent5>
        <a:srgbClr val="DB5729"/>
      </a:accent5>
      <a:accent6>
        <a:srgbClr val="008163"/>
      </a:accent6>
      <a:hlink>
        <a:srgbClr val="05E6FF"/>
      </a:hlink>
      <a:folHlink>
        <a:srgbClr val="00C8C8"/>
      </a:folHlink>
    </a:clrScheme>
    <a:fontScheme name="AAU Fonts">
      <a:majorFont>
        <a:latin typeface="Century Gothic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633</Words>
  <Application>Microsoft Office PowerPoint</Application>
  <PresentationFormat>Widescreen</PresentationFormat>
  <Paragraphs>71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Century Gothic</vt:lpstr>
      <vt:lpstr>Montserrat</vt:lpstr>
      <vt:lpstr>Open Sans</vt:lpstr>
      <vt:lpstr>Office Theme</vt:lpstr>
      <vt:lpstr>1_Office Theme</vt:lpstr>
      <vt:lpstr>Open Science and Global Visibility</vt:lpstr>
      <vt:lpstr>Presentation outline</vt:lpstr>
      <vt:lpstr> ‘In Africa there is a concept known as ‘ubuntu’ – the profound sense that we are human only through the humanity of others; that if we are to accomplish anything in this world it will in equal measure be due to the work and achievement of others.</vt:lpstr>
      <vt:lpstr>What is Open Science?</vt:lpstr>
      <vt:lpstr>Open Science Taxonomy</vt:lpstr>
      <vt:lpstr>PowerPoint Presentation</vt:lpstr>
      <vt:lpstr>PowerPoint Presentation</vt:lpstr>
      <vt:lpstr>PowerPoint Presentation</vt:lpstr>
      <vt:lpstr>Open Access</vt:lpstr>
      <vt:lpstr>Open Access Typology</vt:lpstr>
      <vt:lpstr>Creative commons licences</vt:lpstr>
      <vt:lpstr>University Open Access Checklist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you.  Now, please let’s move on to the group activity on open access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Lily K.D.</dc:creator>
  <cp:lastModifiedBy>Frederick Ato Armah</cp:lastModifiedBy>
  <cp:revision>23</cp:revision>
  <dcterms:created xsi:type="dcterms:W3CDTF">2023-11-03T09:04:17Z</dcterms:created>
  <dcterms:modified xsi:type="dcterms:W3CDTF">2025-05-03T09:18:56Z</dcterms:modified>
</cp:coreProperties>
</file>