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9" r:id="rId1"/>
  </p:sldMasterIdLst>
  <p:notesMasterIdLst>
    <p:notesMasterId r:id="rId16"/>
  </p:notesMasterIdLst>
  <p:sldIdLst>
    <p:sldId id="256" r:id="rId2"/>
    <p:sldId id="260" r:id="rId3"/>
    <p:sldId id="329" r:id="rId4"/>
    <p:sldId id="264" r:id="rId5"/>
    <p:sldId id="259" r:id="rId6"/>
    <p:sldId id="323" r:id="rId7"/>
    <p:sldId id="325" r:id="rId8"/>
    <p:sldId id="326" r:id="rId9"/>
    <p:sldId id="328" r:id="rId10"/>
    <p:sldId id="318" r:id="rId11"/>
    <p:sldId id="269" r:id="rId12"/>
    <p:sldId id="324" r:id="rId13"/>
    <p:sldId id="327" r:id="rId14"/>
    <p:sldId id="258" r:id="rId15"/>
  </p:sldIdLst>
  <p:sldSz cx="9144000" cy="5143500" type="screen16x9"/>
  <p:notesSz cx="6858000" cy="9144000"/>
  <p:embeddedFontLst>
    <p:embeddedFont>
      <p:font typeface="Josefin Sans" pitchFamily="2" charset="0"/>
      <p:regular r:id="rId17"/>
      <p:bold r:id="rId18"/>
      <p:italic r:id="rId19"/>
      <p:boldItalic r:id="rId20"/>
    </p:embeddedFont>
    <p:embeddedFont>
      <p:font typeface="Josefin Sans Light" pitchFamily="2" charset="0"/>
      <p:regular r:id="rId21"/>
      <p:bold r:id="rId22"/>
      <p:italic r:id="rId23"/>
      <p:boldItalic r:id="rId24"/>
    </p:embeddedFont>
    <p:embeddedFont>
      <p:font typeface="Josefin Sans SemiBold" pitchFamily="2" charset="0"/>
      <p:regular r:id="rId25"/>
      <p:bold r:id="rId26"/>
      <p:italic r:id="rId27"/>
      <p:boldItalic r:id="rId28"/>
    </p:embeddedFont>
    <p:embeddedFont>
      <p:font typeface="Tw Cen MT" panose="020B0602020104020603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EF28CA-ACEF-4745-8589-84A17E13B8B3}" v="3042" dt="2025-05-07T07:30:55.699"/>
  </p1510:revLst>
</p1510:revInfo>
</file>

<file path=ppt/tableStyles.xml><?xml version="1.0" encoding="utf-8"?>
<a:tblStyleLst xmlns:a="http://schemas.openxmlformats.org/drawingml/2006/main" def="{729ADB78-E8EE-40B7-89CD-1D6FE26EBBB9}">
  <a:tblStyle styleId="{729ADB78-E8EE-40B7-89CD-1D6FE26EBBB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627002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37638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c95f375b38_3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c95f375b38_3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9130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c788e9a590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c788e9a590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4254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cab08de558_2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cab08de558_2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6741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c788e9a590_0_5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c788e9a590_0_5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3332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>
          <a:extLst>
            <a:ext uri="{FF2B5EF4-FFF2-40B4-BE49-F238E27FC236}">
              <a16:creationId xmlns:a16="http://schemas.microsoft.com/office/drawing/2014/main" id="{C50C9DD5-B1F3-87D7-8142-6FA02B0D0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c788e9a590_0_549:notes">
            <a:extLst>
              <a:ext uri="{FF2B5EF4-FFF2-40B4-BE49-F238E27FC236}">
                <a16:creationId xmlns:a16="http://schemas.microsoft.com/office/drawing/2014/main" id="{C2DC3A98-616E-B71B-7561-0D269B7411B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c788e9a590_0_549:notes">
            <a:extLst>
              <a:ext uri="{FF2B5EF4-FFF2-40B4-BE49-F238E27FC236}">
                <a16:creationId xmlns:a16="http://schemas.microsoft.com/office/drawing/2014/main" id="{8567D73E-0EFC-E7D0-F9C4-6AA3B68A08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9493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c788e9a590_0_5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c788e9a590_0_5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3069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ca275fbaf4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ca275fbaf4_0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2100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>
          <a:extLst>
            <a:ext uri="{FF2B5EF4-FFF2-40B4-BE49-F238E27FC236}">
              <a16:creationId xmlns:a16="http://schemas.microsoft.com/office/drawing/2014/main" id="{62580DFF-77FA-8418-691B-F6B3843BFC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c788e9a590_0_549:notes">
            <a:extLst>
              <a:ext uri="{FF2B5EF4-FFF2-40B4-BE49-F238E27FC236}">
                <a16:creationId xmlns:a16="http://schemas.microsoft.com/office/drawing/2014/main" id="{2DF30A0B-1F12-DC60-61C6-28F48BC823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c788e9a590_0_549:notes">
            <a:extLst>
              <a:ext uri="{FF2B5EF4-FFF2-40B4-BE49-F238E27FC236}">
                <a16:creationId xmlns:a16="http://schemas.microsoft.com/office/drawing/2014/main" id="{7BCDCF2B-DB3E-0315-97E7-467F65772E6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7915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>
          <a:extLst>
            <a:ext uri="{FF2B5EF4-FFF2-40B4-BE49-F238E27FC236}">
              <a16:creationId xmlns:a16="http://schemas.microsoft.com/office/drawing/2014/main" id="{7A09FF8A-7EF0-C073-0554-10B176690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c788e9a590_0_549:notes">
            <a:extLst>
              <a:ext uri="{FF2B5EF4-FFF2-40B4-BE49-F238E27FC236}">
                <a16:creationId xmlns:a16="http://schemas.microsoft.com/office/drawing/2014/main" id="{CDC23AC3-96A5-B7EC-4935-D2EC41CE226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c788e9a590_0_549:notes">
            <a:extLst>
              <a:ext uri="{FF2B5EF4-FFF2-40B4-BE49-F238E27FC236}">
                <a16:creationId xmlns:a16="http://schemas.microsoft.com/office/drawing/2014/main" id="{1A038F82-3CF5-0B4E-80BD-03EBB1A090A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09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975589"/>
            <a:ext cx="6517482" cy="188191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2914651"/>
            <a:ext cx="6517482" cy="1028699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98374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3217030"/>
            <a:ext cx="7773324" cy="60870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523696"/>
            <a:ext cx="7366899" cy="2410602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831546"/>
            <a:ext cx="7773339" cy="511854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92468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7773339" cy="2570434"/>
          </a:xfrm>
        </p:spPr>
        <p:txBody>
          <a:bodyPr anchor="ctr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153616"/>
            <a:ext cx="7773339" cy="1189785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45687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457200"/>
            <a:ext cx="6977064" cy="2244678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707524"/>
            <a:ext cx="6564224" cy="44609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279597"/>
            <a:ext cx="7773339" cy="10657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51116" y="565625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8169" y="22451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446247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1604041"/>
            <a:ext cx="7773339" cy="1883876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496751"/>
            <a:ext cx="7773339" cy="855483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46381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7773339" cy="12038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1775320"/>
            <a:ext cx="2474232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207517"/>
            <a:ext cx="2474232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1775320"/>
            <a:ext cx="246864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207517"/>
            <a:ext cx="2477513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1775320"/>
            <a:ext cx="247869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207517"/>
            <a:ext cx="2478696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76804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458079"/>
            <a:ext cx="7773339" cy="12029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3153615"/>
            <a:ext cx="2472307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1775320"/>
            <a:ext cx="2472307" cy="1143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3585811"/>
            <a:ext cx="2472307" cy="75758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3153615"/>
            <a:ext cx="247637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1775320"/>
            <a:ext cx="2477514" cy="1143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3585811"/>
            <a:ext cx="2477514" cy="75758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3153615"/>
            <a:ext cx="247551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1775320"/>
            <a:ext cx="2478696" cy="1143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3585809"/>
            <a:ext cx="2478790" cy="757591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74675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1775320"/>
            <a:ext cx="7773339" cy="2568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74240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57201"/>
            <a:ext cx="1914995" cy="38861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457201"/>
            <a:ext cx="5744043" cy="38861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613556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title"/>
          </p:nvPr>
        </p:nvSpPr>
        <p:spPr>
          <a:xfrm>
            <a:off x="925750" y="1786400"/>
            <a:ext cx="5151600" cy="9405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0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subTitle" idx="1"/>
          </p:nvPr>
        </p:nvSpPr>
        <p:spPr>
          <a:xfrm>
            <a:off x="925748" y="2726900"/>
            <a:ext cx="5151600" cy="1025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97169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1697700" y="1738964"/>
            <a:ext cx="29631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18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86" name="Google Shape;86;p13">
            <a:hlinkClick r:id="rId2" action="ppaction://hlinksldjump"/>
          </p:cNvPr>
          <p:cNvSpPr txBox="1">
            <a:spLocks noGrp="1"/>
          </p:cNvSpPr>
          <p:nvPr>
            <p:ph type="title" idx="2" hasCustomPrompt="1"/>
          </p:nvPr>
        </p:nvSpPr>
        <p:spPr>
          <a:xfrm>
            <a:off x="1121625" y="1673264"/>
            <a:ext cx="5760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t>xx%</a:t>
            </a:r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1697700" y="2264648"/>
            <a:ext cx="27123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title" idx="3"/>
          </p:nvPr>
        </p:nvSpPr>
        <p:spPr>
          <a:xfrm>
            <a:off x="1697700" y="3185564"/>
            <a:ext cx="29631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18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 idx="4" hasCustomPrompt="1"/>
          </p:nvPr>
        </p:nvSpPr>
        <p:spPr>
          <a:xfrm>
            <a:off x="1121600" y="3119864"/>
            <a:ext cx="5760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t>xx%</a:t>
            </a:r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5"/>
          </p:nvPr>
        </p:nvSpPr>
        <p:spPr>
          <a:xfrm>
            <a:off x="1697700" y="3711255"/>
            <a:ext cx="27123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 idx="6"/>
          </p:nvPr>
        </p:nvSpPr>
        <p:spPr>
          <a:xfrm>
            <a:off x="5662500" y="1738964"/>
            <a:ext cx="29631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18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title" idx="7" hasCustomPrompt="1"/>
          </p:nvPr>
        </p:nvSpPr>
        <p:spPr>
          <a:xfrm>
            <a:off x="5086400" y="1673264"/>
            <a:ext cx="5760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8"/>
          </p:nvPr>
        </p:nvSpPr>
        <p:spPr>
          <a:xfrm>
            <a:off x="5662500" y="2264648"/>
            <a:ext cx="27123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title" idx="9"/>
          </p:nvPr>
        </p:nvSpPr>
        <p:spPr>
          <a:xfrm>
            <a:off x="5662500" y="3185564"/>
            <a:ext cx="29631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18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title" idx="13" hasCustomPrompt="1"/>
          </p:nvPr>
        </p:nvSpPr>
        <p:spPr>
          <a:xfrm>
            <a:off x="5087456" y="3119864"/>
            <a:ext cx="5760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t>xx%</a:t>
            </a:r>
          </a:p>
        </p:txBody>
      </p:sp>
      <p:sp>
        <p:nvSpPr>
          <p:cNvPr id="96" name="Google Shape;96;p13"/>
          <p:cNvSpPr txBox="1">
            <a:spLocks noGrp="1"/>
          </p:cNvSpPr>
          <p:nvPr>
            <p:ph type="subTitle" idx="14"/>
          </p:nvPr>
        </p:nvSpPr>
        <p:spPr>
          <a:xfrm>
            <a:off x="5662500" y="3711255"/>
            <a:ext cx="27123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 idx="15"/>
          </p:nvPr>
        </p:nvSpPr>
        <p:spPr>
          <a:xfrm>
            <a:off x="1470900" y="476534"/>
            <a:ext cx="620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Josefin Sans"/>
              <a:buNone/>
              <a:defRPr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9314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75320"/>
            <a:ext cx="7772870" cy="2568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756810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925750" y="2130662"/>
            <a:ext cx="3173400" cy="110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Josefin Sans"/>
              <a:buNone/>
              <a:defRPr sz="36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925751" y="1640525"/>
            <a:ext cx="1724100" cy="841800"/>
          </a:xfrm>
          <a:prstGeom prst="rect">
            <a:avLst/>
          </a:prstGeom>
        </p:spPr>
        <p:txBody>
          <a:bodyPr spcFirstLastPara="1" wrap="square" lIns="91425" tIns="0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Josefin Sans"/>
              <a:buNone/>
              <a:defRPr sz="6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6000"/>
              <a:buFont typeface="Josefin Sans"/>
              <a:buNone/>
              <a:defRPr sz="6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6000"/>
              <a:buFont typeface="Josefin Sans"/>
              <a:buNone/>
              <a:defRPr sz="6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6000"/>
              <a:buFont typeface="Josefin Sans"/>
              <a:buNone/>
              <a:defRPr sz="6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6000"/>
              <a:buFont typeface="Josefin Sans"/>
              <a:buNone/>
              <a:defRPr sz="6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6000"/>
              <a:buFont typeface="Josefin Sans"/>
              <a:buNone/>
              <a:defRPr sz="6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6000"/>
              <a:buFont typeface="Josefin Sans"/>
              <a:buNone/>
              <a:defRPr sz="6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6000"/>
              <a:buFont typeface="Josefin Sans"/>
              <a:buNone/>
              <a:defRPr sz="6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6000"/>
              <a:buFont typeface="Josefin Sans"/>
              <a:buNone/>
              <a:defRPr sz="6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925750" y="3471400"/>
            <a:ext cx="3027300" cy="5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Josefin Sans Light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6208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146725" y="4789139"/>
            <a:ext cx="3027300" cy="2292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Font typeface="Josefin Sans"/>
              <a:buNone/>
              <a:defRPr sz="8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title" idx="2" hasCustomPrompt="1"/>
          </p:nvPr>
        </p:nvSpPr>
        <p:spPr>
          <a:xfrm>
            <a:off x="146725" y="4719850"/>
            <a:ext cx="1689000" cy="1605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Josefin Sans"/>
              <a:buNone/>
              <a:defRPr sz="19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4000"/>
              <a:buFont typeface="Josefin Sans"/>
              <a:buNone/>
              <a:defRPr sz="4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4000"/>
              <a:buFont typeface="Josefin Sans"/>
              <a:buNone/>
              <a:defRPr sz="4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4000"/>
              <a:buFont typeface="Josefin Sans"/>
              <a:buNone/>
              <a:defRPr sz="4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4000"/>
              <a:buFont typeface="Josefin Sans"/>
              <a:buNone/>
              <a:defRPr sz="4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4000"/>
              <a:buFont typeface="Josefin Sans"/>
              <a:buNone/>
              <a:defRPr sz="4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4000"/>
              <a:buFont typeface="Josefin Sans"/>
              <a:buNone/>
              <a:defRPr sz="4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4000"/>
              <a:buFont typeface="Josefin Sans"/>
              <a:buNone/>
              <a:defRPr sz="4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4000"/>
              <a:buFont typeface="Josefin Sans"/>
              <a:buNone/>
              <a:defRPr sz="4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t>xx%</a:t>
            </a:r>
          </a:p>
        </p:txBody>
      </p:sp>
      <p:sp>
        <p:nvSpPr>
          <p:cNvPr id="40" name="Google Shape;40;p6"/>
          <p:cNvSpPr txBox="1">
            <a:spLocks noGrp="1"/>
          </p:cNvSpPr>
          <p:nvPr>
            <p:ph type="title" idx="3"/>
          </p:nvPr>
        </p:nvSpPr>
        <p:spPr>
          <a:xfrm>
            <a:off x="1470900" y="476534"/>
            <a:ext cx="620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Josefin Sans"/>
              <a:buNone/>
              <a:defRPr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02578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 and three columns 3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2"/>
          <p:cNvSpPr txBox="1">
            <a:spLocks noGrp="1"/>
          </p:cNvSpPr>
          <p:nvPr>
            <p:ph type="subTitle" idx="1"/>
          </p:nvPr>
        </p:nvSpPr>
        <p:spPr>
          <a:xfrm>
            <a:off x="1649675" y="2439450"/>
            <a:ext cx="1600200" cy="12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efin Sans Light"/>
              <a:buNone/>
              <a:defRPr sz="14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2" name="Google Shape;182;p22"/>
          <p:cNvSpPr txBox="1">
            <a:spLocks noGrp="1"/>
          </p:cNvSpPr>
          <p:nvPr>
            <p:ph type="subTitle" idx="2"/>
          </p:nvPr>
        </p:nvSpPr>
        <p:spPr>
          <a:xfrm>
            <a:off x="4116050" y="2439450"/>
            <a:ext cx="1600200" cy="12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efin Sans Light"/>
              <a:buNone/>
              <a:defRPr sz="14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3" name="Google Shape;183;p22"/>
          <p:cNvSpPr txBox="1">
            <a:spLocks noGrp="1"/>
          </p:cNvSpPr>
          <p:nvPr>
            <p:ph type="subTitle" idx="3"/>
          </p:nvPr>
        </p:nvSpPr>
        <p:spPr>
          <a:xfrm>
            <a:off x="6583025" y="2439450"/>
            <a:ext cx="1600200" cy="12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efin Sans Light"/>
              <a:buNone/>
              <a:defRPr sz="14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4" name="Google Shape;184;p22"/>
          <p:cNvSpPr txBox="1">
            <a:spLocks noGrp="1"/>
          </p:cNvSpPr>
          <p:nvPr>
            <p:ph type="subTitle" idx="4"/>
          </p:nvPr>
        </p:nvSpPr>
        <p:spPr>
          <a:xfrm>
            <a:off x="1649675" y="1903566"/>
            <a:ext cx="1417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8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9pPr>
          </a:lstStyle>
          <a:p>
            <a:endParaRPr/>
          </a:p>
        </p:txBody>
      </p:sp>
      <p:sp>
        <p:nvSpPr>
          <p:cNvPr id="185" name="Google Shape;185;p22"/>
          <p:cNvSpPr txBox="1">
            <a:spLocks noGrp="1"/>
          </p:cNvSpPr>
          <p:nvPr>
            <p:ph type="subTitle" idx="5"/>
          </p:nvPr>
        </p:nvSpPr>
        <p:spPr>
          <a:xfrm>
            <a:off x="4116350" y="1903566"/>
            <a:ext cx="1600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8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9pPr>
          </a:lstStyle>
          <a:p>
            <a:endParaRPr/>
          </a:p>
        </p:txBody>
      </p:sp>
      <p:sp>
        <p:nvSpPr>
          <p:cNvPr id="186" name="Google Shape;186;p22"/>
          <p:cNvSpPr txBox="1">
            <a:spLocks noGrp="1"/>
          </p:cNvSpPr>
          <p:nvPr>
            <p:ph type="subTitle" idx="6"/>
          </p:nvPr>
        </p:nvSpPr>
        <p:spPr>
          <a:xfrm>
            <a:off x="6583025" y="1903566"/>
            <a:ext cx="1600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8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9pPr>
          </a:lstStyle>
          <a:p>
            <a:endParaRPr/>
          </a:p>
        </p:txBody>
      </p:sp>
      <p:sp>
        <p:nvSpPr>
          <p:cNvPr id="187" name="Google Shape;187;p22"/>
          <p:cNvSpPr txBox="1">
            <a:spLocks noGrp="1"/>
          </p:cNvSpPr>
          <p:nvPr>
            <p:ph type="title"/>
          </p:nvPr>
        </p:nvSpPr>
        <p:spPr>
          <a:xfrm>
            <a:off x="146725" y="4789139"/>
            <a:ext cx="3027300" cy="2292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Font typeface="Josefin Sans"/>
              <a:buNone/>
              <a:defRPr sz="8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8" name="Google Shape;188;p22"/>
          <p:cNvSpPr txBox="1">
            <a:spLocks noGrp="1"/>
          </p:cNvSpPr>
          <p:nvPr>
            <p:ph type="title" idx="7" hasCustomPrompt="1"/>
          </p:nvPr>
        </p:nvSpPr>
        <p:spPr>
          <a:xfrm>
            <a:off x="146725" y="4719850"/>
            <a:ext cx="1689000" cy="1605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Josefin Sans"/>
              <a:buNone/>
              <a:defRPr sz="19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4000"/>
              <a:buFont typeface="Josefin Sans"/>
              <a:buNone/>
              <a:defRPr sz="4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4000"/>
              <a:buFont typeface="Josefin Sans"/>
              <a:buNone/>
              <a:defRPr sz="4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4000"/>
              <a:buFont typeface="Josefin Sans"/>
              <a:buNone/>
              <a:defRPr sz="4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4000"/>
              <a:buFont typeface="Josefin Sans"/>
              <a:buNone/>
              <a:defRPr sz="4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4000"/>
              <a:buFont typeface="Josefin Sans"/>
              <a:buNone/>
              <a:defRPr sz="4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4000"/>
              <a:buFont typeface="Josefin Sans"/>
              <a:buNone/>
              <a:defRPr sz="4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4000"/>
              <a:buFont typeface="Josefin Sans"/>
              <a:buNone/>
              <a:defRPr sz="4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4000"/>
              <a:buFont typeface="Josefin Sans"/>
              <a:buNone/>
              <a:defRPr sz="4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t>xx%</a:t>
            </a:r>
          </a:p>
        </p:txBody>
      </p:sp>
      <p:sp>
        <p:nvSpPr>
          <p:cNvPr id="190" name="Google Shape;190;p22"/>
          <p:cNvSpPr txBox="1">
            <a:spLocks noGrp="1"/>
          </p:cNvSpPr>
          <p:nvPr>
            <p:ph type="title" idx="8"/>
          </p:nvPr>
        </p:nvSpPr>
        <p:spPr>
          <a:xfrm>
            <a:off x="1470900" y="476534"/>
            <a:ext cx="620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Josefin Sans"/>
              <a:buNone/>
              <a:defRPr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1111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21423"/>
            <a:ext cx="7763814" cy="2052614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743093"/>
            <a:ext cx="7763814" cy="1026137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89933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75320"/>
            <a:ext cx="3829520" cy="2568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1775320"/>
            <a:ext cx="3829050" cy="2568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01494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1778263"/>
            <a:ext cx="3655106" cy="509996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2288260"/>
            <a:ext cx="3829520" cy="20551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1778263"/>
            <a:ext cx="3661353" cy="509996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2288260"/>
            <a:ext cx="3829051" cy="20551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66507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86207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257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2951766" cy="1517439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457201"/>
            <a:ext cx="4650122" cy="38861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1974639"/>
            <a:ext cx="2951767" cy="2368761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34819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4451227" cy="1517441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2" y="457201"/>
            <a:ext cx="2441519" cy="38862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1974639"/>
            <a:ext cx="4451212" cy="2368760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10606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21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1775320"/>
            <a:ext cx="7773339" cy="2568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441245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4412457"/>
            <a:ext cx="500466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4412457"/>
            <a:ext cx="57316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908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8" r:id="rId18"/>
    <p:sldLayoutId id="2147483709" r:id="rId19"/>
    <p:sldLayoutId id="2147483710" r:id="rId20"/>
    <p:sldLayoutId id="2147483714" r:id="rId21"/>
    <p:sldLayoutId id="2147483719" r:id="rId22"/>
  </p:sldLayoutIdLst>
  <p:hf sldNum="0"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15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3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2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7.png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ambialaws.com/Principal-Legislation/science-and-technology-act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2"/>
          <p:cNvSpPr txBox="1">
            <a:spLocks noGrp="1"/>
          </p:cNvSpPr>
          <p:nvPr>
            <p:ph type="subTitle" idx="1"/>
          </p:nvPr>
        </p:nvSpPr>
        <p:spPr>
          <a:xfrm>
            <a:off x="1313259" y="1467095"/>
            <a:ext cx="6517482" cy="21199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PRESENTED AT 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THE PEER-TO-PEER LEARNING VISIT IN WINDHOEK, NAMIBIA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BY 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MARTIN MAYEMBE and </a:t>
            </a:r>
            <a:r>
              <a:rPr lang="en-US" sz="1200" b="1" dirty="0" err="1">
                <a:solidFill>
                  <a:schemeClr val="tx1"/>
                </a:solidFill>
              </a:rPr>
              <a:t>phica</a:t>
            </a:r>
            <a:r>
              <a:rPr lang="en-US" sz="1200" b="1" dirty="0">
                <a:solidFill>
                  <a:schemeClr val="tx1"/>
                </a:solidFill>
              </a:rPr>
              <a:t> n. </a:t>
            </a:r>
            <a:r>
              <a:rPr lang="en-US" sz="1200" b="1" dirty="0" err="1">
                <a:solidFill>
                  <a:schemeClr val="tx1"/>
                </a:solidFill>
              </a:rPr>
              <a:t>jalabani</a:t>
            </a:r>
            <a:endParaRPr lang="en-US" sz="1200" b="1" dirty="0">
              <a:solidFill>
                <a:schemeClr val="tx1"/>
              </a:solidFill>
            </a:endParaRP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7</a:t>
            </a:r>
            <a:r>
              <a:rPr lang="en-US" sz="1200" b="1" baseline="30000" dirty="0">
                <a:solidFill>
                  <a:schemeClr val="tx1"/>
                </a:solidFill>
              </a:rPr>
              <a:t>TH</a:t>
            </a:r>
            <a:r>
              <a:rPr lang="en-US" sz="1200" b="1" dirty="0">
                <a:solidFill>
                  <a:schemeClr val="tx1"/>
                </a:solidFill>
              </a:rPr>
              <a:t> May 2025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415" y="0"/>
            <a:ext cx="1433170" cy="1008712"/>
          </a:xfrm>
          <a:prstGeom prst="rect">
            <a:avLst/>
          </a:prstGeom>
        </p:spPr>
      </p:pic>
      <p:pic>
        <p:nvPicPr>
          <p:cNvPr id="4" name="Picture 3" descr="A logo with a map and a wave&#10;&#10;AI-generated content may be incorrect.">
            <a:extLst>
              <a:ext uri="{FF2B5EF4-FFF2-40B4-BE49-F238E27FC236}">
                <a16:creationId xmlns:a16="http://schemas.microsoft.com/office/drawing/2014/main" id="{45BA35AB-5254-56E6-EED2-E8EF210F60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6976" y="3444184"/>
            <a:ext cx="3098800" cy="8594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501A31-F23B-0B8A-86D1-DF35F57EB0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058294"/>
            <a:ext cx="9144000" cy="10778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3DEDEB-280A-4E47-7CAE-9EABCD235288}"/>
              </a:ext>
            </a:extLst>
          </p:cNvPr>
          <p:cNvSpPr txBox="1"/>
          <p:nvPr/>
        </p:nvSpPr>
        <p:spPr>
          <a:xfrm>
            <a:off x="2185639" y="1190096"/>
            <a:ext cx="52187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+mj-lt"/>
              </a:rPr>
              <a:t>STATUS UPDATE OF THE NSTC GRANTS MANAGEMENT SYSTEM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Collaborations</a:t>
            </a:r>
            <a:endParaRPr dirty="0"/>
          </a:p>
        </p:txBody>
      </p:sp>
      <p:sp>
        <p:nvSpPr>
          <p:cNvPr id="351" name="Google Shape;351;p45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352" name="Google Shape;352;p45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cap="none" dirty="0"/>
              <a:t>Differing application between the NSTC and generic SGCI system</a:t>
            </a:r>
          </a:p>
        </p:txBody>
      </p:sp>
      <p:sp>
        <p:nvSpPr>
          <p:cNvPr id="353" name="Google Shape;353;p45"/>
          <p:cNvSpPr txBox="1">
            <a:spLocks noGrp="1"/>
          </p:cNvSpPr>
          <p:nvPr>
            <p:ph type="title" idx="3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Application process</a:t>
            </a:r>
            <a:endParaRPr dirty="0"/>
          </a:p>
        </p:txBody>
      </p:sp>
      <p:sp>
        <p:nvSpPr>
          <p:cNvPr id="354" name="Google Shape;354;p45">
            <a:hlinkClick r:id="" action="ppaction://noaction"/>
          </p:cNvPr>
          <p:cNvSpPr txBox="1">
            <a:spLocks noGrp="1"/>
          </p:cNvSpPr>
          <p:nvPr>
            <p:ph type="title" idx="4"/>
          </p:nvPr>
        </p:nvSpPr>
        <p:spPr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355" name="Google Shape;355;p45"/>
          <p:cNvSpPr txBox="1">
            <a:spLocks noGrp="1"/>
          </p:cNvSpPr>
          <p:nvPr>
            <p:ph type="subTitle" idx="5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cap="none" dirty="0"/>
              <a:t>Applicants have to fill in one budget item or task at a time</a:t>
            </a:r>
          </a:p>
        </p:txBody>
      </p:sp>
      <p:sp>
        <p:nvSpPr>
          <p:cNvPr id="356" name="Google Shape;356;p45"/>
          <p:cNvSpPr txBox="1">
            <a:spLocks noGrp="1"/>
          </p:cNvSpPr>
          <p:nvPr>
            <p:ph type="title" idx="6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Evaluations</a:t>
            </a:r>
            <a:endParaRPr dirty="0"/>
          </a:p>
        </p:txBody>
      </p:sp>
      <p:sp>
        <p:nvSpPr>
          <p:cNvPr id="357" name="Google Shape;357;p45">
            <a:hlinkClick r:id="rId4" action="ppaction://hlinksldjump"/>
          </p:cNvPr>
          <p:cNvSpPr txBox="1">
            <a:spLocks noGrp="1"/>
          </p:cNvSpPr>
          <p:nvPr>
            <p:ph type="title" idx="7"/>
          </p:nvPr>
        </p:nvSpPr>
        <p:spPr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58" name="Google Shape;358;p45"/>
          <p:cNvSpPr txBox="1">
            <a:spLocks noGrp="1"/>
          </p:cNvSpPr>
          <p:nvPr>
            <p:ph type="subTitle" idx="8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cap="none" dirty="0"/>
              <a:t>Some evaluations for applications still have to be done outside the system</a:t>
            </a:r>
          </a:p>
        </p:txBody>
      </p:sp>
      <p:sp>
        <p:nvSpPr>
          <p:cNvPr id="359" name="Google Shape;359;p45"/>
          <p:cNvSpPr txBox="1">
            <a:spLocks noGrp="1"/>
          </p:cNvSpPr>
          <p:nvPr>
            <p:ph type="title" idx="9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Lack OF developers</a:t>
            </a:r>
            <a:endParaRPr dirty="0"/>
          </a:p>
        </p:txBody>
      </p:sp>
      <p:sp>
        <p:nvSpPr>
          <p:cNvPr id="360" name="Google Shape;360;p45">
            <a:hlinkClick r:id="" action="ppaction://noaction"/>
          </p:cNvPr>
          <p:cNvSpPr txBox="1">
            <a:spLocks noGrp="1"/>
          </p:cNvSpPr>
          <p:nvPr>
            <p:ph type="title" idx="13"/>
          </p:nvPr>
        </p:nvSpPr>
        <p:spPr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361" name="Google Shape;361;p45"/>
          <p:cNvSpPr txBox="1">
            <a:spLocks noGrp="1"/>
          </p:cNvSpPr>
          <p:nvPr>
            <p:ph type="subTitle" idx="14"/>
          </p:nvPr>
        </p:nvSpPr>
        <p:spPr>
          <a:xfrm>
            <a:off x="5662500" y="3656022"/>
            <a:ext cx="27123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cap="none" dirty="0"/>
              <a:t>The Council does not have dedicated developers/system admins to maintain the system and support users due to budgetary constraints</a:t>
            </a:r>
          </a:p>
        </p:txBody>
      </p:sp>
      <p:sp>
        <p:nvSpPr>
          <p:cNvPr id="349" name="Google Shape;349;p45"/>
          <p:cNvSpPr txBox="1">
            <a:spLocks noGrp="1"/>
          </p:cNvSpPr>
          <p:nvPr>
            <p:ph type="title" idx="15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challenges</a:t>
            </a:r>
            <a:endParaRPr dirty="0"/>
          </a:p>
        </p:txBody>
      </p:sp>
      <p:cxnSp>
        <p:nvCxnSpPr>
          <p:cNvPr id="362" name="Google Shape;362;p45"/>
          <p:cNvCxnSpPr/>
          <p:nvPr/>
        </p:nvCxnSpPr>
        <p:spPr>
          <a:xfrm>
            <a:off x="1026763" y="1766770"/>
            <a:ext cx="0" cy="42570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3" name="Google Shape;363;p45"/>
          <p:cNvCxnSpPr/>
          <p:nvPr/>
        </p:nvCxnSpPr>
        <p:spPr>
          <a:xfrm>
            <a:off x="1026763" y="3213370"/>
            <a:ext cx="0" cy="42570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4" name="Google Shape;364;p45"/>
          <p:cNvCxnSpPr/>
          <p:nvPr/>
        </p:nvCxnSpPr>
        <p:spPr>
          <a:xfrm>
            <a:off x="4991563" y="1766770"/>
            <a:ext cx="0" cy="42570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5" name="Google Shape;365;p45"/>
          <p:cNvCxnSpPr/>
          <p:nvPr/>
        </p:nvCxnSpPr>
        <p:spPr>
          <a:xfrm>
            <a:off x="4991563" y="3213370"/>
            <a:ext cx="0" cy="42570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6" name="Google Shape;366;p45">
            <a:hlinkClick r:id="" action="ppaction://hlinkshowjump?jump=nextslide"/>
          </p:cNvPr>
          <p:cNvCxnSpPr/>
          <p:nvPr/>
        </p:nvCxnSpPr>
        <p:spPr>
          <a:xfrm>
            <a:off x="8643950" y="303450"/>
            <a:ext cx="2622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67" name="Google Shape;367;p45">
            <a:hlinkClick r:id="" action="ppaction://hlinkshowjump?jump=previousslide"/>
          </p:cNvPr>
          <p:cNvCxnSpPr/>
          <p:nvPr/>
        </p:nvCxnSpPr>
        <p:spPr>
          <a:xfrm rot="10800000">
            <a:off x="232775" y="303450"/>
            <a:ext cx="2622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2A19A611-03A3-586F-E8B3-5DCB0F87DB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791998"/>
            <a:ext cx="9144000" cy="35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682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55"/>
          <p:cNvSpPr txBox="1">
            <a:spLocks noGrp="1"/>
          </p:cNvSpPr>
          <p:nvPr>
            <p:ph type="subTitle" idx="1"/>
          </p:nvPr>
        </p:nvSpPr>
        <p:spPr>
          <a:xfrm>
            <a:off x="1649674" y="2510785"/>
            <a:ext cx="1911347" cy="123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cap="none" dirty="0"/>
              <a:t>The Council has embraced continuous improvements to the system through feedback from users and benchmarking with the generic GMS</a:t>
            </a:r>
          </a:p>
        </p:txBody>
      </p:sp>
      <p:sp>
        <p:nvSpPr>
          <p:cNvPr id="652" name="Google Shape;652;p55"/>
          <p:cNvSpPr txBox="1">
            <a:spLocks noGrp="1"/>
          </p:cNvSpPr>
          <p:nvPr>
            <p:ph type="subTitle" idx="2"/>
          </p:nvPr>
        </p:nvSpPr>
        <p:spPr>
          <a:xfrm>
            <a:off x="4116050" y="2484845"/>
            <a:ext cx="1791882" cy="1231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cap="none" dirty="0"/>
              <a:t>Adopted the system to include new forms, which allowed the Council to use the application form provided in the generic GMS</a:t>
            </a:r>
          </a:p>
        </p:txBody>
      </p:sp>
      <p:sp>
        <p:nvSpPr>
          <p:cNvPr id="657" name="Google Shape;657;p55"/>
          <p:cNvSpPr txBox="1">
            <a:spLocks noGrp="1"/>
          </p:cNvSpPr>
          <p:nvPr>
            <p:ph type="subTitle" idx="3"/>
          </p:nvPr>
        </p:nvSpPr>
        <p:spPr>
          <a:xfrm>
            <a:off x="6583025" y="2491330"/>
            <a:ext cx="1795732" cy="123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cap="none" dirty="0"/>
              <a:t>Development of IT governance framework (IT policy based </a:t>
            </a:r>
            <a:r>
              <a:rPr lang="en-US" cap="none"/>
              <a:t>on ITIL and ISO 27000) </a:t>
            </a:r>
            <a:r>
              <a:rPr lang="en-US" cap="none" dirty="0"/>
              <a:t>to ensure sustainability and maintainability of the system</a:t>
            </a:r>
          </a:p>
        </p:txBody>
      </p:sp>
      <p:sp>
        <p:nvSpPr>
          <p:cNvPr id="653" name="Google Shape;653;p55"/>
          <p:cNvSpPr txBox="1">
            <a:spLocks noGrp="1"/>
          </p:cNvSpPr>
          <p:nvPr>
            <p:ph type="subTitle" idx="4"/>
          </p:nvPr>
        </p:nvSpPr>
        <p:spPr>
          <a:xfrm>
            <a:off x="1500454" y="1903566"/>
            <a:ext cx="2062064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Continuous improvement</a:t>
            </a:r>
            <a:endParaRPr dirty="0"/>
          </a:p>
        </p:txBody>
      </p:sp>
      <p:sp>
        <p:nvSpPr>
          <p:cNvPr id="654" name="Google Shape;654;p55"/>
          <p:cNvSpPr txBox="1">
            <a:spLocks noGrp="1"/>
          </p:cNvSpPr>
          <p:nvPr>
            <p:ph type="subTitle" idx="5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New Forms</a:t>
            </a:r>
            <a:endParaRPr dirty="0"/>
          </a:p>
        </p:txBody>
      </p:sp>
      <p:sp>
        <p:nvSpPr>
          <p:cNvPr id="658" name="Google Shape;658;p55"/>
          <p:cNvSpPr txBox="1">
            <a:spLocks noGrp="1"/>
          </p:cNvSpPr>
          <p:nvPr>
            <p:ph type="subTitle" idx="6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Review of structure</a:t>
            </a:r>
            <a:endParaRPr dirty="0"/>
          </a:p>
        </p:txBody>
      </p:sp>
      <p:sp>
        <p:nvSpPr>
          <p:cNvPr id="650" name="Google Shape;650;p55"/>
          <p:cNvSpPr txBox="1">
            <a:spLocks noGrp="1"/>
          </p:cNvSpPr>
          <p:nvPr>
            <p:ph type="title" idx="8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Progress made</a:t>
            </a:r>
            <a:endParaRPr dirty="0"/>
          </a:p>
        </p:txBody>
      </p:sp>
      <p:cxnSp>
        <p:nvCxnSpPr>
          <p:cNvPr id="659" name="Google Shape;659;p55">
            <a:hlinkClick r:id="" action="ppaction://hlinkshowjump?jump=nextslide"/>
          </p:cNvPr>
          <p:cNvCxnSpPr/>
          <p:nvPr/>
        </p:nvCxnSpPr>
        <p:spPr>
          <a:xfrm>
            <a:off x="8643950" y="303450"/>
            <a:ext cx="2622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60" name="Google Shape;660;p55">
            <a:hlinkClick r:id="" action="ppaction://hlinkshowjump?jump=previousslide"/>
          </p:cNvPr>
          <p:cNvCxnSpPr/>
          <p:nvPr/>
        </p:nvCxnSpPr>
        <p:spPr>
          <a:xfrm rot="10800000">
            <a:off x="232775" y="303450"/>
            <a:ext cx="2622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78" name="Google Shape;678;p55"/>
          <p:cNvCxnSpPr/>
          <p:nvPr/>
        </p:nvCxnSpPr>
        <p:spPr>
          <a:xfrm>
            <a:off x="1478450" y="1900800"/>
            <a:ext cx="0" cy="96270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9" name="Google Shape;679;p55"/>
          <p:cNvCxnSpPr/>
          <p:nvPr/>
        </p:nvCxnSpPr>
        <p:spPr>
          <a:xfrm>
            <a:off x="3932638" y="1900800"/>
            <a:ext cx="0" cy="96270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0" name="Google Shape;680;p55"/>
          <p:cNvCxnSpPr/>
          <p:nvPr/>
        </p:nvCxnSpPr>
        <p:spPr>
          <a:xfrm>
            <a:off x="6395963" y="1900800"/>
            <a:ext cx="0" cy="96270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26ECBC5F-D1AA-E506-7B99-E623EDEDD8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91998"/>
            <a:ext cx="9144000" cy="35150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>
          <a:extLst>
            <a:ext uri="{FF2B5EF4-FFF2-40B4-BE49-F238E27FC236}">
              <a16:creationId xmlns:a16="http://schemas.microsoft.com/office/drawing/2014/main" id="{33B6E1E1-446A-8655-0163-20C25497E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5">
            <a:extLst>
              <a:ext uri="{FF2B5EF4-FFF2-40B4-BE49-F238E27FC236}">
                <a16:creationId xmlns:a16="http://schemas.microsoft.com/office/drawing/2014/main" id="{3838FE75-7969-1613-DAEE-FDFF69A94510}"/>
              </a:ext>
            </a:extLst>
          </p:cNvPr>
          <p:cNvSpPr txBox="1">
            <a:spLocks noGrp="1"/>
          </p:cNvSpPr>
          <p:nvPr>
            <p:ph type="title" idx="15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</a:t>
            </a:r>
            <a:r>
              <a:rPr lang="en" dirty="0"/>
              <a:t>ay forward</a:t>
            </a:r>
            <a:endParaRPr dirty="0"/>
          </a:p>
        </p:txBody>
      </p:sp>
      <p:cxnSp>
        <p:nvCxnSpPr>
          <p:cNvPr id="366" name="Google Shape;366;p4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EFCC447-73ED-5B22-ABAE-EC6D4052F060}"/>
              </a:ext>
            </a:extLst>
          </p:cNvPr>
          <p:cNvCxnSpPr/>
          <p:nvPr/>
        </p:nvCxnSpPr>
        <p:spPr>
          <a:xfrm>
            <a:off x="8643950" y="303450"/>
            <a:ext cx="2622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67" name="Google Shape;367;p4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6212FE8-AB52-55EA-84F1-DAA62CB44799}"/>
              </a:ext>
            </a:extLst>
          </p:cNvPr>
          <p:cNvCxnSpPr/>
          <p:nvPr/>
        </p:nvCxnSpPr>
        <p:spPr>
          <a:xfrm rot="10800000">
            <a:off x="232775" y="303450"/>
            <a:ext cx="2622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FE5057C0-BB2B-C43A-F661-2C2CABEE15E6}"/>
              </a:ext>
            </a:extLst>
          </p:cNvPr>
          <p:cNvSpPr txBox="1">
            <a:spLocks/>
          </p:cNvSpPr>
          <p:nvPr/>
        </p:nvSpPr>
        <p:spPr>
          <a:xfrm>
            <a:off x="685330" y="1368920"/>
            <a:ext cx="7772870" cy="256808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 kern="1200" cap="all" baseline="0">
                <a:solidFill>
                  <a:schemeClr val="accent1"/>
                </a:solidFill>
                <a:effectLst/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1400" b="0" cap="none" dirty="0">
                <a:solidFill>
                  <a:schemeClr val="tx1"/>
                </a:solidFill>
              </a:rPr>
              <a:t>Continue to keep improving the system as feedback comes from the users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1400" b="0" cap="none" dirty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1400" b="0" cap="none" dirty="0">
                <a:solidFill>
                  <a:schemeClr val="tx1"/>
                </a:solidFill>
              </a:rPr>
              <a:t>Improve work-planning and budgeting interface to make less tedious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1400" b="0" cap="none" dirty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1400" b="0" cap="none" dirty="0">
                <a:solidFill>
                  <a:schemeClr val="tx1"/>
                </a:solidFill>
              </a:rPr>
              <a:t>Continue benchmarking with the SGCI system to ensure standardization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1400" b="0" cap="none" dirty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1400" b="0" cap="none" dirty="0">
                <a:solidFill>
                  <a:schemeClr val="tx1"/>
                </a:solidFill>
              </a:rPr>
              <a:t>Update the system based on the new guidelines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1400" b="0" cap="none" dirty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1400" b="0" cap="none" dirty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1400" b="0" cap="none" dirty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1400" b="0" cap="none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2AD01A-764B-6A70-F4E8-5B50D3307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91998"/>
            <a:ext cx="9144000" cy="35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73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>
          <a:extLst>
            <a:ext uri="{FF2B5EF4-FFF2-40B4-BE49-F238E27FC236}">
              <a16:creationId xmlns:a16="http://schemas.microsoft.com/office/drawing/2014/main" id="{D10FAC59-67C2-3D65-6101-B7D2C5B4F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5">
            <a:extLst>
              <a:ext uri="{FF2B5EF4-FFF2-40B4-BE49-F238E27FC236}">
                <a16:creationId xmlns:a16="http://schemas.microsoft.com/office/drawing/2014/main" id="{7A08CF98-7390-C8AD-9DB6-500165ACC270}"/>
              </a:ext>
            </a:extLst>
          </p:cNvPr>
          <p:cNvSpPr txBox="1">
            <a:spLocks noGrp="1"/>
          </p:cNvSpPr>
          <p:nvPr>
            <p:ph type="title" idx="15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recommendations</a:t>
            </a:r>
            <a:endParaRPr dirty="0"/>
          </a:p>
        </p:txBody>
      </p:sp>
      <p:cxnSp>
        <p:nvCxnSpPr>
          <p:cNvPr id="366" name="Google Shape;366;p4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FD39951-3744-11D5-9EA5-8DACAE42E958}"/>
              </a:ext>
            </a:extLst>
          </p:cNvPr>
          <p:cNvCxnSpPr/>
          <p:nvPr/>
        </p:nvCxnSpPr>
        <p:spPr>
          <a:xfrm>
            <a:off x="8643950" y="303450"/>
            <a:ext cx="2622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67" name="Google Shape;367;p4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260CD53-3868-2A89-A05F-6413055B48DA}"/>
              </a:ext>
            </a:extLst>
          </p:cNvPr>
          <p:cNvCxnSpPr/>
          <p:nvPr/>
        </p:nvCxnSpPr>
        <p:spPr>
          <a:xfrm rot="10800000">
            <a:off x="232775" y="303450"/>
            <a:ext cx="2622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1A1AF769-1AF5-8786-799F-58880FEB0119}"/>
              </a:ext>
            </a:extLst>
          </p:cNvPr>
          <p:cNvSpPr txBox="1">
            <a:spLocks/>
          </p:cNvSpPr>
          <p:nvPr/>
        </p:nvSpPr>
        <p:spPr>
          <a:xfrm>
            <a:off x="685330" y="1280020"/>
            <a:ext cx="7772870" cy="256808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 kern="1200" cap="all" baseline="0">
                <a:solidFill>
                  <a:schemeClr val="accent1"/>
                </a:solidFill>
                <a:effectLst/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1400" b="0" cap="none" dirty="0">
                <a:solidFill>
                  <a:schemeClr val="tx1"/>
                </a:solidFill>
              </a:rPr>
              <a:t>IT Governance is key – especially in ensuring maintainability of the system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1400" b="0" cap="none" dirty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1400" b="0" cap="none" dirty="0">
                <a:solidFill>
                  <a:schemeClr val="tx1"/>
                </a:solidFill>
              </a:rPr>
              <a:t>Dedicated developers are important for proper maintenance and improvement of the system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1400" b="0" cap="none" dirty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1400" b="0" cap="none" dirty="0">
                <a:solidFill>
                  <a:schemeClr val="tx1"/>
                </a:solidFill>
              </a:rPr>
              <a:t>Change management – plan the systematic release of the system and user engagement to ensure adoption by users (dedicated IT support and system admins, user trainings, et cetera)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1400" b="0" cap="none" dirty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1400" b="0" cap="none" dirty="0">
                <a:solidFill>
                  <a:schemeClr val="tx1"/>
                </a:solidFill>
              </a:rPr>
              <a:t>Plan sustainability of the system – ensure a budget line for the systems support (hosting, backups, maintenance, et cetera)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1400" b="0" cap="none" dirty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1400" b="0" cap="none" dirty="0">
                <a:solidFill>
                  <a:schemeClr val="tx1"/>
                </a:solidFill>
              </a:rPr>
              <a:t>Ensure support from management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1400" b="0" cap="none" dirty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1400" b="0" cap="none" dirty="0">
                <a:solidFill>
                  <a:schemeClr val="tx1"/>
                </a:solidFill>
              </a:rPr>
              <a:t>Continuous improvement is also very key!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1400" b="0" cap="none" dirty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1400" b="0" cap="none" dirty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1400" b="0" cap="none" dirty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1400" b="0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55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4"/>
          <p:cNvSpPr/>
          <p:nvPr/>
        </p:nvSpPr>
        <p:spPr>
          <a:xfrm>
            <a:off x="4165275" y="991250"/>
            <a:ext cx="4138200" cy="31881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D0000"/>
              </a:solidFill>
            </a:endParaRPr>
          </a:p>
        </p:txBody>
      </p:sp>
      <p:sp>
        <p:nvSpPr>
          <p:cNvPr id="341" name="Google Shape;341;p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</a:t>
            </a:r>
            <a:r>
              <a:rPr lang="en" dirty="0"/>
              <a:t>he end</a:t>
            </a:r>
            <a:endParaRPr dirty="0"/>
          </a:p>
        </p:txBody>
      </p:sp>
      <p:sp>
        <p:nvSpPr>
          <p:cNvPr id="342" name="Google Shape;342;p44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 you</a:t>
            </a:r>
            <a:endParaRPr dirty="0"/>
          </a:p>
        </p:txBody>
      </p:sp>
      <p:cxnSp>
        <p:nvCxnSpPr>
          <p:cNvPr id="343" name="Google Shape;343;p44">
            <a:hlinkClick r:id="" action="ppaction://hlinkshowjump?jump=nextslide"/>
          </p:cNvPr>
          <p:cNvCxnSpPr/>
          <p:nvPr/>
        </p:nvCxnSpPr>
        <p:spPr>
          <a:xfrm>
            <a:off x="8643950" y="303450"/>
            <a:ext cx="2622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4" name="Google Shape;344;p44">
            <a:hlinkClick r:id="" action="ppaction://hlinkshowjump?jump=previousslide"/>
          </p:cNvPr>
          <p:cNvCxnSpPr/>
          <p:nvPr/>
        </p:nvCxnSpPr>
        <p:spPr>
          <a:xfrm rot="10800000">
            <a:off x="232775" y="303450"/>
            <a:ext cx="2622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2" name="Google Shape;372;p46">
            <a:hlinkClick r:id="" action="ppaction://hlinkshowjump?jump=nextslide"/>
          </p:cNvPr>
          <p:cNvCxnSpPr/>
          <p:nvPr/>
        </p:nvCxnSpPr>
        <p:spPr>
          <a:xfrm>
            <a:off x="8643950" y="303450"/>
            <a:ext cx="2622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73" name="Google Shape;373;p46">
            <a:hlinkClick r:id="" action="ppaction://hlinkshowjump?jump=previousslide"/>
          </p:cNvPr>
          <p:cNvCxnSpPr/>
          <p:nvPr/>
        </p:nvCxnSpPr>
        <p:spPr>
          <a:xfrm rot="10800000">
            <a:off x="232775" y="303450"/>
            <a:ext cx="2622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74" name="Google Shape;374;p46"/>
          <p:cNvSpPr/>
          <p:nvPr/>
        </p:nvSpPr>
        <p:spPr>
          <a:xfrm>
            <a:off x="4873550" y="712350"/>
            <a:ext cx="4320900" cy="35358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D0000"/>
              </a:solidFill>
            </a:endParaRPr>
          </a:p>
        </p:txBody>
      </p:sp>
      <p:sp>
        <p:nvSpPr>
          <p:cNvPr id="378" name="Google Shape;378;p46"/>
          <p:cNvSpPr txBox="1">
            <a:spLocks noGrp="1"/>
          </p:cNvSpPr>
          <p:nvPr>
            <p:ph type="subTitle" idx="1"/>
          </p:nvPr>
        </p:nvSpPr>
        <p:spPr>
          <a:xfrm>
            <a:off x="494975" y="1367648"/>
            <a:ext cx="6308888" cy="29628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cap="none" dirty="0">
                <a:solidFill>
                  <a:schemeClr val="tx1"/>
                </a:solidFill>
              </a:rPr>
              <a:t>NSTC; a statutory body established by the</a:t>
            </a:r>
            <a:r>
              <a:rPr lang="en-US" sz="1600" b="1" cap="none" dirty="0">
                <a:solidFill>
                  <a:srgbClr val="56BCFE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600" b="1" u="sng" cap="none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science and technology act no. 26 of 1997.</a:t>
            </a:r>
            <a:endParaRPr lang="en-US" sz="1600" b="1" u="sng" cap="none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u="sng" cap="none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cap="none" dirty="0">
                <a:solidFill>
                  <a:schemeClr val="tx1"/>
                </a:solidFill>
              </a:rPr>
              <a:t>Has a statutory mandate to</a:t>
            </a:r>
            <a:r>
              <a:rPr lang="en-US" sz="16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u="sng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promote science and technology</a:t>
            </a:r>
            <a:r>
              <a:rPr lang="en-US" sz="1600" b="1" cap="none" dirty="0">
                <a:solidFill>
                  <a:schemeClr val="tx1"/>
                </a:solidFill>
              </a:rPr>
              <a:t> so as to improve the quality of life in Zambia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cap="none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b="1" cap="none" dirty="0">
                <a:solidFill>
                  <a:schemeClr val="tx1"/>
                </a:solidFill>
              </a:rPr>
              <a:t>Act prescribes 16 other specific functions clustered as promotion, coordination, regulation, resource </a:t>
            </a:r>
            <a:r>
              <a:rPr lang="en-US" altLang="en-US" sz="1600" b="1" cap="none" dirty="0" err="1">
                <a:solidFill>
                  <a:schemeClr val="tx1"/>
                </a:solidFill>
              </a:rPr>
              <a:t>mobilisation</a:t>
            </a:r>
            <a:r>
              <a:rPr lang="en-US" altLang="en-US" sz="1600" b="1" cap="none" dirty="0">
                <a:solidFill>
                  <a:schemeClr val="tx1"/>
                </a:solidFill>
              </a:rPr>
              <a:t> and policy advice.</a:t>
            </a:r>
            <a:endParaRPr lang="en-US" sz="1600" b="1" cap="none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cap="none" dirty="0">
              <a:solidFill>
                <a:schemeClr val="tx1"/>
              </a:solidFill>
            </a:endParaRPr>
          </a:p>
        </p:txBody>
      </p:sp>
      <p:sp>
        <p:nvSpPr>
          <p:cNvPr id="2" name="Google Shape;415;p50">
            <a:extLst>
              <a:ext uri="{FF2B5EF4-FFF2-40B4-BE49-F238E27FC236}">
                <a16:creationId xmlns:a16="http://schemas.microsoft.com/office/drawing/2014/main" id="{C63476B5-37F9-DCF7-B047-D1E34433AEB6}"/>
              </a:ext>
            </a:extLst>
          </p:cNvPr>
          <p:cNvSpPr txBox="1">
            <a:spLocks/>
          </p:cNvSpPr>
          <p:nvPr/>
        </p:nvSpPr>
        <p:spPr>
          <a:xfrm>
            <a:off x="1470900" y="476534"/>
            <a:ext cx="620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Tx/>
              <a:buFontTx/>
            </a:pPr>
            <a:r>
              <a:rPr lang="en-US" dirty="0"/>
              <a:t>About </a:t>
            </a:r>
            <a:r>
              <a:rPr lang="en-US" dirty="0" err="1"/>
              <a:t>nstc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0171B5-99B0-983D-5529-882D47D17B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91998"/>
            <a:ext cx="9144000" cy="351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>
            <a:extLst>
              <a:ext uri="{FF2B5EF4-FFF2-40B4-BE49-F238E27FC236}">
                <a16:creationId xmlns:a16="http://schemas.microsoft.com/office/drawing/2014/main" id="{4235CE5D-B249-1D7F-B274-C8AC7F471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912494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162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50"/>
          <p:cNvSpPr txBox="1">
            <a:spLocks noGrp="1"/>
          </p:cNvSpPr>
          <p:nvPr>
            <p:ph type="title" idx="3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</a:t>
            </a:r>
            <a:r>
              <a:rPr lang="en-US" dirty="0"/>
              <a:t>e</a:t>
            </a:r>
            <a:r>
              <a:rPr lang="en" dirty="0"/>
              <a:t>search and innovation grants </a:t>
            </a:r>
            <a:endParaRPr dirty="0"/>
          </a:p>
        </p:txBody>
      </p:sp>
      <p:sp>
        <p:nvSpPr>
          <p:cNvPr id="421" name="Google Shape;421;p50"/>
          <p:cNvSpPr txBox="1"/>
          <p:nvPr/>
        </p:nvSpPr>
        <p:spPr>
          <a:xfrm>
            <a:off x="2712256" y="3096008"/>
            <a:ext cx="1944050" cy="2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rPr>
              <a:t>SRF</a:t>
            </a:r>
            <a:endParaRPr sz="1800" b="1" dirty="0">
              <a:solidFill>
                <a:schemeClr val="accent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422" name="Google Shape;422;p50"/>
          <p:cNvSpPr txBox="1"/>
          <p:nvPr/>
        </p:nvSpPr>
        <p:spPr>
          <a:xfrm>
            <a:off x="2712256" y="3692008"/>
            <a:ext cx="1859744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Strategic Research Fund (Being revised to become the National Research Fund)</a:t>
            </a:r>
            <a:endParaRPr dirty="0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cxnSp>
        <p:nvCxnSpPr>
          <p:cNvPr id="423" name="Google Shape;423;p50"/>
          <p:cNvCxnSpPr>
            <a:stCxn id="421" idx="1"/>
            <a:endCxn id="424" idx="4"/>
          </p:cNvCxnSpPr>
          <p:nvPr/>
        </p:nvCxnSpPr>
        <p:spPr>
          <a:xfrm rot="10800000">
            <a:off x="2548088" y="2861662"/>
            <a:ext cx="164168" cy="359746"/>
          </a:xfrm>
          <a:prstGeom prst="bentConnector2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diamond" w="med" len="med"/>
            <a:tailEnd type="none" w="med" len="med"/>
          </a:ln>
        </p:spPr>
      </p:cxnSp>
      <p:sp>
        <p:nvSpPr>
          <p:cNvPr id="425" name="Google Shape;425;p50"/>
          <p:cNvSpPr txBox="1"/>
          <p:nvPr/>
        </p:nvSpPr>
        <p:spPr>
          <a:xfrm>
            <a:off x="4110547" y="1772825"/>
            <a:ext cx="16458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430" name="Google Shape;430;p50"/>
          <p:cNvSpPr txBox="1"/>
          <p:nvPr/>
        </p:nvSpPr>
        <p:spPr>
          <a:xfrm>
            <a:off x="5503813" y="3451658"/>
            <a:ext cx="16458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431" name="Google Shape;431;p50"/>
          <p:cNvSpPr txBox="1"/>
          <p:nvPr/>
        </p:nvSpPr>
        <p:spPr>
          <a:xfrm>
            <a:off x="5503812" y="3096008"/>
            <a:ext cx="2278315" cy="2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rPr>
              <a:t>STIYF</a:t>
            </a:r>
            <a:endParaRPr sz="1800" b="1" dirty="0">
              <a:solidFill>
                <a:schemeClr val="accent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432" name="Google Shape;432;p50"/>
          <p:cNvSpPr txBox="1"/>
          <p:nvPr/>
        </p:nvSpPr>
        <p:spPr>
          <a:xfrm>
            <a:off x="5503813" y="3689608"/>
            <a:ext cx="1645800" cy="6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Science, Technology and Innovation Youth Fund</a:t>
            </a:r>
            <a:endParaRPr dirty="0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cxnSp>
        <p:nvCxnSpPr>
          <p:cNvPr id="433" name="Google Shape;433;p50"/>
          <p:cNvCxnSpPr>
            <a:stCxn id="431" idx="1"/>
            <a:endCxn id="434" idx="4"/>
          </p:cNvCxnSpPr>
          <p:nvPr/>
        </p:nvCxnSpPr>
        <p:spPr>
          <a:xfrm rot="10800000">
            <a:off x="5341888" y="2861662"/>
            <a:ext cx="161924" cy="359746"/>
          </a:xfrm>
          <a:prstGeom prst="bentConnector2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diamond" w="med" len="med"/>
            <a:tailEnd type="none" w="med" len="med"/>
          </a:ln>
        </p:spPr>
      </p:cxnSp>
      <p:sp>
        <p:nvSpPr>
          <p:cNvPr id="435" name="Google Shape;435;p50"/>
          <p:cNvSpPr txBox="1"/>
          <p:nvPr/>
        </p:nvSpPr>
        <p:spPr>
          <a:xfrm>
            <a:off x="6904589" y="2035445"/>
            <a:ext cx="1396500" cy="8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accent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438" name="Google Shape;438;p50"/>
          <p:cNvSpPr/>
          <p:nvPr/>
        </p:nvSpPr>
        <p:spPr>
          <a:xfrm>
            <a:off x="1085392" y="2881318"/>
            <a:ext cx="123000" cy="123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50"/>
          <p:cNvSpPr/>
          <p:nvPr/>
        </p:nvSpPr>
        <p:spPr>
          <a:xfrm>
            <a:off x="2486588" y="2738662"/>
            <a:ext cx="123000" cy="123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50"/>
          <p:cNvSpPr/>
          <p:nvPr/>
        </p:nvSpPr>
        <p:spPr>
          <a:xfrm>
            <a:off x="3882794" y="2875955"/>
            <a:ext cx="123000" cy="123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9" name="Google Shape;439;p50"/>
          <p:cNvCxnSpPr/>
          <p:nvPr/>
        </p:nvCxnSpPr>
        <p:spPr>
          <a:xfrm>
            <a:off x="714875" y="2873012"/>
            <a:ext cx="77250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437" name="Google Shape;437;p50"/>
          <p:cNvSpPr/>
          <p:nvPr/>
        </p:nvSpPr>
        <p:spPr>
          <a:xfrm>
            <a:off x="6676663" y="2875955"/>
            <a:ext cx="123000" cy="123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50"/>
          <p:cNvSpPr/>
          <p:nvPr/>
        </p:nvSpPr>
        <p:spPr>
          <a:xfrm>
            <a:off x="5280388" y="2738662"/>
            <a:ext cx="123000" cy="123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40" name="Google Shape;440;p50">
            <a:hlinkClick r:id="" action="ppaction://hlinkshowjump?jump=nextslide"/>
          </p:cNvPr>
          <p:cNvCxnSpPr/>
          <p:nvPr/>
        </p:nvCxnSpPr>
        <p:spPr>
          <a:xfrm>
            <a:off x="8643950" y="303450"/>
            <a:ext cx="2622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41" name="Google Shape;441;p50">
            <a:hlinkClick r:id="" action="ppaction://hlinkshowjump?jump=previousslide"/>
          </p:cNvPr>
          <p:cNvCxnSpPr/>
          <p:nvPr/>
        </p:nvCxnSpPr>
        <p:spPr>
          <a:xfrm rot="10800000">
            <a:off x="232775" y="303450"/>
            <a:ext cx="2622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44" name="Google Shape;444;p50"/>
          <p:cNvCxnSpPr/>
          <p:nvPr/>
        </p:nvCxnSpPr>
        <p:spPr>
          <a:xfrm rot="10800000">
            <a:off x="2805365" y="3073055"/>
            <a:ext cx="22890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5" name="Google Shape;445;p50"/>
          <p:cNvCxnSpPr/>
          <p:nvPr/>
        </p:nvCxnSpPr>
        <p:spPr>
          <a:xfrm rot="10800000">
            <a:off x="5596913" y="3073055"/>
            <a:ext cx="22890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D312B465-0B40-BC28-4F09-3F301D0E2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125EC8-D13B-D02B-AF6A-E4CB5F308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91998"/>
            <a:ext cx="9144000" cy="351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" grpId="0"/>
      <p:bldP spid="422" grpId="0"/>
      <p:bldP spid="431" grpId="0"/>
      <p:bldP spid="4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5"/>
          <p:cNvSpPr txBox="1">
            <a:spLocks noGrp="1"/>
          </p:cNvSpPr>
          <p:nvPr>
            <p:ph type="title" idx="15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</a:t>
            </a:r>
            <a:r>
              <a:rPr lang="en" dirty="0"/>
              <a:t>evelopment of the gms</a:t>
            </a:r>
            <a:endParaRPr dirty="0"/>
          </a:p>
        </p:txBody>
      </p:sp>
      <p:cxnSp>
        <p:nvCxnSpPr>
          <p:cNvPr id="366" name="Google Shape;366;p45">
            <a:hlinkClick r:id="" action="ppaction://hlinkshowjump?jump=nextslide"/>
          </p:cNvPr>
          <p:cNvCxnSpPr/>
          <p:nvPr/>
        </p:nvCxnSpPr>
        <p:spPr>
          <a:xfrm>
            <a:off x="8643950" y="303450"/>
            <a:ext cx="2622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67" name="Google Shape;367;p45">
            <a:hlinkClick r:id="" action="ppaction://hlinkshowjump?jump=previousslide"/>
          </p:cNvPr>
          <p:cNvCxnSpPr/>
          <p:nvPr/>
        </p:nvCxnSpPr>
        <p:spPr>
          <a:xfrm rot="10800000">
            <a:off x="232775" y="303450"/>
            <a:ext cx="2622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5" name="Content Placeholder 2"/>
          <p:cNvSpPr txBox="1">
            <a:spLocks/>
          </p:cNvSpPr>
          <p:nvPr/>
        </p:nvSpPr>
        <p:spPr>
          <a:xfrm>
            <a:off x="685330" y="1775320"/>
            <a:ext cx="7772870" cy="256808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 kern="1200" cap="all" baseline="0">
                <a:solidFill>
                  <a:schemeClr val="accent1"/>
                </a:solidFill>
                <a:effectLst/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1400" b="0" cap="none" dirty="0">
                <a:solidFill>
                  <a:schemeClr val="tx1"/>
                </a:solidFill>
              </a:rPr>
              <a:t>Due to challenges in the paper-based approach in the Grants Management process, the Council developed a system to digitize these processes.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1400" b="0" cap="none" dirty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1400" b="0" cap="none" dirty="0">
                <a:solidFill>
                  <a:schemeClr val="tx1"/>
                </a:solidFill>
              </a:rPr>
              <a:t>The system development began in 2021 and a prototype was released in 2022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1400" b="0" cap="none" dirty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1400" b="0" cap="none" dirty="0">
                <a:solidFill>
                  <a:schemeClr val="tx1"/>
                </a:solidFill>
              </a:rPr>
              <a:t>The system was tested with a call. Its functionality included reception of applications and evaluation of them by reviewers.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1400" b="0" cap="none" dirty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1400" b="0" cap="none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C58588-C4D8-8625-5223-3690E0834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91998"/>
            <a:ext cx="9144000" cy="351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>
          <a:extLst>
            <a:ext uri="{FF2B5EF4-FFF2-40B4-BE49-F238E27FC236}">
              <a16:creationId xmlns:a16="http://schemas.microsoft.com/office/drawing/2014/main" id="{330F8B77-8DA0-CA78-AD35-A5597852D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5">
            <a:extLst>
              <a:ext uri="{FF2B5EF4-FFF2-40B4-BE49-F238E27FC236}">
                <a16:creationId xmlns:a16="http://schemas.microsoft.com/office/drawing/2014/main" id="{BADA95DA-16C8-4AC9-7A36-424B2D0E8700}"/>
              </a:ext>
            </a:extLst>
          </p:cNvPr>
          <p:cNvSpPr txBox="1">
            <a:spLocks noGrp="1"/>
          </p:cNvSpPr>
          <p:nvPr>
            <p:ph type="title" idx="15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outcomes of the gms</a:t>
            </a:r>
            <a:endParaRPr dirty="0"/>
          </a:p>
        </p:txBody>
      </p:sp>
      <p:cxnSp>
        <p:nvCxnSpPr>
          <p:cNvPr id="366" name="Google Shape;366;p4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6A33D84-09CD-2C9D-17D0-72DE66B4981D}"/>
              </a:ext>
            </a:extLst>
          </p:cNvPr>
          <p:cNvCxnSpPr/>
          <p:nvPr/>
        </p:nvCxnSpPr>
        <p:spPr>
          <a:xfrm>
            <a:off x="8643950" y="303450"/>
            <a:ext cx="2622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67" name="Google Shape;367;p4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F166F58-B2B7-7B95-B316-11234A3E7682}"/>
              </a:ext>
            </a:extLst>
          </p:cNvPr>
          <p:cNvCxnSpPr/>
          <p:nvPr/>
        </p:nvCxnSpPr>
        <p:spPr>
          <a:xfrm rot="10800000">
            <a:off x="232775" y="303450"/>
            <a:ext cx="2622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D81D187A-A7D4-1ABE-8EC1-F594B2F602A7}"/>
              </a:ext>
            </a:extLst>
          </p:cNvPr>
          <p:cNvSpPr txBox="1">
            <a:spLocks/>
          </p:cNvSpPr>
          <p:nvPr/>
        </p:nvSpPr>
        <p:spPr>
          <a:xfrm>
            <a:off x="685330" y="1775320"/>
            <a:ext cx="7772870" cy="256808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 kern="1200" cap="all" baseline="0">
                <a:solidFill>
                  <a:schemeClr val="accent1"/>
                </a:solidFill>
                <a:effectLst/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1400" b="0" cap="none" dirty="0">
                <a:solidFill>
                  <a:schemeClr val="tx1"/>
                </a:solidFill>
              </a:rPr>
              <a:t>Increased response rate from researchers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1400" b="0" cap="none" dirty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1400" b="0" cap="none" dirty="0">
                <a:solidFill>
                  <a:schemeClr val="tx1"/>
                </a:solidFill>
              </a:rPr>
              <a:t>Reviewers also reported that the system made things easier for them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1400" b="0" cap="none" dirty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1400" b="0" cap="none" dirty="0">
                <a:solidFill>
                  <a:schemeClr val="tx1"/>
                </a:solidFill>
              </a:rPr>
              <a:t>Increased registration of R&amp;D institutions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1400" b="0" cap="none" dirty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1400" b="0" cap="none" dirty="0">
                <a:solidFill>
                  <a:schemeClr val="tx1"/>
                </a:solidFill>
              </a:rPr>
              <a:t>Improved institutional reputation and standing when applying for grants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1400" b="0" cap="none" dirty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1400" b="0" cap="none" dirty="0">
                <a:solidFill>
                  <a:schemeClr val="tx1"/>
                </a:solidFill>
              </a:rPr>
              <a:t>Database of researchers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1400" b="0" cap="none" dirty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1400" b="0" cap="none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597348-5857-676C-EFA9-9038A78B6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91998"/>
            <a:ext cx="9144000" cy="35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0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10A6DE7-BA0A-116D-29A9-47F17316B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" y="189200"/>
            <a:ext cx="5298334" cy="2547650"/>
          </a:xfrm>
          <a:prstGeom prst="rect">
            <a:avLst/>
          </a:prstGeom>
        </p:spPr>
      </p:pic>
      <p:pic>
        <p:nvPicPr>
          <p:cNvPr id="18" name="Picture 1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D3F7DDF-A26D-8D5B-6AF0-9FFDEAC94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0325" y="2215809"/>
            <a:ext cx="5591125" cy="247345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CB3A21A-516B-274D-7C3D-8A86F9CFC5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91998"/>
            <a:ext cx="9144000" cy="35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25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84809B2-1F63-A7CD-02EE-39FD1C81F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171250"/>
            <a:ext cx="5242489" cy="2184600"/>
          </a:xfrm>
          <a:prstGeom prst="rect">
            <a:avLst/>
          </a:prstGeom>
        </p:spPr>
      </p:pic>
      <p:pic>
        <p:nvPicPr>
          <p:cNvPr id="20" name="Picture 1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69976F2-387B-75CF-2FAB-0A06D30D1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900" y="1569522"/>
            <a:ext cx="5153305" cy="313591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A6CF2AC-1333-2DB8-89E2-28BD19EF97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91998"/>
            <a:ext cx="9144000" cy="35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20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B6A5A8A-4582-819C-99FC-8B9309B9A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70" y="93187"/>
            <a:ext cx="5738013" cy="2779492"/>
          </a:xfrm>
          <a:prstGeom prst="rect">
            <a:avLst/>
          </a:prstGeom>
        </p:spPr>
      </p:pic>
      <p:pic>
        <p:nvPicPr>
          <p:cNvPr id="18" name="Picture 1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75E6B6D-3A8E-436D-B781-FC5A7BC9E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4304" y="2220249"/>
            <a:ext cx="5348326" cy="257174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03C3F58-78D2-5A34-1F76-18289BA969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91998"/>
            <a:ext cx="9144000" cy="35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241822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3160</TotalTime>
  <Words>495</Words>
  <Application>Microsoft Office PowerPoint</Application>
  <PresentationFormat>On-screen Show (16:9)</PresentationFormat>
  <Paragraphs>79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Josefin Sans Light</vt:lpstr>
      <vt:lpstr>Tw Cen MT</vt:lpstr>
      <vt:lpstr>Josefin Sans</vt:lpstr>
      <vt:lpstr>Josefin Sans SemiBold</vt:lpstr>
      <vt:lpstr>Droplet</vt:lpstr>
      <vt:lpstr>PowerPoint Presentation</vt:lpstr>
      <vt:lpstr>PowerPoint Presentation</vt:lpstr>
      <vt:lpstr>PowerPoint Presentation</vt:lpstr>
      <vt:lpstr>Research and innovation grants </vt:lpstr>
      <vt:lpstr>Development of the gms</vt:lpstr>
      <vt:lpstr>outcomes of the gms</vt:lpstr>
      <vt:lpstr>PowerPoint Presentation</vt:lpstr>
      <vt:lpstr>PowerPoint Presentation</vt:lpstr>
      <vt:lpstr>PowerPoint Presentation</vt:lpstr>
      <vt:lpstr>Collaborations</vt:lpstr>
      <vt:lpstr>Progress made</vt:lpstr>
      <vt:lpstr>Way forward</vt:lpstr>
      <vt:lpstr>recommendations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SCIENCE AND TECHNOLOGY</dc:title>
  <dc:creator>Martin Mayembe</dc:creator>
  <cp:lastModifiedBy>Phica Jalabani</cp:lastModifiedBy>
  <cp:revision>44</cp:revision>
  <dcterms:modified xsi:type="dcterms:W3CDTF">2025-05-07T09:21:42Z</dcterms:modified>
</cp:coreProperties>
</file>