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6" r:id="rId7"/>
    <p:sldId id="268" r:id="rId8"/>
    <p:sldId id="275" r:id="rId9"/>
    <p:sldId id="269" r:id="rId10"/>
    <p:sldId id="270" r:id="rId11"/>
    <p:sldId id="276" r:id="rId12"/>
    <p:sldId id="277" r:id="rId13"/>
    <p:sldId id="278" r:id="rId14"/>
    <p:sldId id="279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8CC3-2439-46E0-858F-42AD5910F581}" type="datetimeFigureOut">
              <a:rPr lang="en-CA" smtClean="0"/>
              <a:t>2025-05-07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044B-D593-42B2-BEDB-B7CF3FC86B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483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8CC3-2439-46E0-858F-42AD5910F581}" type="datetimeFigureOut">
              <a:rPr lang="en-CA" smtClean="0"/>
              <a:t>2025-05-07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044B-D593-42B2-BEDB-B7CF3FC86B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6803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8CC3-2439-46E0-858F-42AD5910F581}" type="datetimeFigureOut">
              <a:rPr lang="en-CA" smtClean="0"/>
              <a:t>2025-05-07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044B-D593-42B2-BEDB-B7CF3FC86B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1882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8CC3-2439-46E0-858F-42AD5910F581}" type="datetimeFigureOut">
              <a:rPr lang="en-CA" smtClean="0"/>
              <a:t>2025-05-07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044B-D593-42B2-BEDB-B7CF3FC86B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2736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8CC3-2439-46E0-858F-42AD5910F581}" type="datetimeFigureOut">
              <a:rPr lang="en-CA" smtClean="0"/>
              <a:t>2025-05-07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044B-D593-42B2-BEDB-B7CF3FC86B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158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8CC3-2439-46E0-858F-42AD5910F581}" type="datetimeFigureOut">
              <a:rPr lang="en-CA" smtClean="0"/>
              <a:t>2025-05-07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044B-D593-42B2-BEDB-B7CF3FC86B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852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8CC3-2439-46E0-858F-42AD5910F581}" type="datetimeFigureOut">
              <a:rPr lang="en-CA" smtClean="0"/>
              <a:t>2025-05-07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044B-D593-42B2-BEDB-B7CF3FC86B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186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8CC3-2439-46E0-858F-42AD5910F581}" type="datetimeFigureOut">
              <a:rPr lang="en-CA" smtClean="0"/>
              <a:t>2025-05-07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044B-D593-42B2-BEDB-B7CF3FC86B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782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8CC3-2439-46E0-858F-42AD5910F581}" type="datetimeFigureOut">
              <a:rPr lang="en-CA" smtClean="0"/>
              <a:t>2025-05-07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044B-D593-42B2-BEDB-B7CF3FC86B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751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8CC3-2439-46E0-858F-42AD5910F581}" type="datetimeFigureOut">
              <a:rPr lang="en-CA" smtClean="0"/>
              <a:t>2025-05-07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044B-D593-42B2-BEDB-B7CF3FC86B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606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8CC3-2439-46E0-858F-42AD5910F581}" type="datetimeFigureOut">
              <a:rPr lang="en-CA" smtClean="0"/>
              <a:t>2025-05-07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044B-D593-42B2-BEDB-B7CF3FC86B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3738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28CC3-2439-46E0-858F-42AD5910F581}" type="datetimeFigureOut">
              <a:rPr lang="en-CA" smtClean="0"/>
              <a:t>2025-05-07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0044B-D593-42B2-BEDB-B7CF3FC86B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698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0978" y="427382"/>
            <a:ext cx="8915399" cy="154803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Online Grants Management system (OGMS) –SGCI PEER TO PEER MEETING</a:t>
            </a:r>
            <a:endParaRPr lang="en-US" sz="32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5695" y="3145453"/>
            <a:ext cx="8355435" cy="1367824"/>
          </a:xfrm>
        </p:spPr>
        <p:txBody>
          <a:bodyPr>
            <a:normAutofit fontScale="32500" lnSpcReduction="20000"/>
          </a:bodyPr>
          <a:lstStyle/>
          <a:p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11200" b="1" dirty="0" smtClean="0">
                <a:solidFill>
                  <a:schemeClr val="tx1"/>
                </a:solidFill>
              </a:rPr>
              <a:t>BY </a:t>
            </a:r>
          </a:p>
          <a:p>
            <a:pPr algn="ctr"/>
            <a:r>
              <a:rPr lang="en-US" sz="11200" b="1" dirty="0" smtClean="0">
                <a:solidFill>
                  <a:schemeClr val="tx1"/>
                </a:solidFill>
              </a:rPr>
              <a:t>  Zacheous </a:t>
            </a:r>
            <a:r>
              <a:rPr lang="en-US" sz="11200" b="1" dirty="0" err="1" smtClean="0">
                <a:solidFill>
                  <a:schemeClr val="tx1"/>
                </a:solidFill>
              </a:rPr>
              <a:t>Kantchowa</a:t>
            </a:r>
            <a:r>
              <a:rPr lang="en-US" sz="11200" b="1" dirty="0" smtClean="0">
                <a:solidFill>
                  <a:schemeClr val="tx1"/>
                </a:solidFill>
              </a:rPr>
              <a:t> &amp; </a:t>
            </a:r>
            <a:r>
              <a:rPr lang="en-US" sz="11200" b="1" dirty="0" err="1" smtClean="0">
                <a:solidFill>
                  <a:schemeClr val="tx1"/>
                </a:solidFill>
              </a:rPr>
              <a:t>Yalonda</a:t>
            </a:r>
            <a:r>
              <a:rPr lang="en-US" sz="11200" b="1" dirty="0" smtClean="0">
                <a:solidFill>
                  <a:schemeClr val="tx1"/>
                </a:solidFill>
              </a:rPr>
              <a:t> Mwanza</a:t>
            </a:r>
            <a:endParaRPr lang="en-US" sz="112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2" y="427381"/>
            <a:ext cx="1608544" cy="15480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3988" y="5205142"/>
            <a:ext cx="9152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PEER-TO-PEER LEARNING </a:t>
            </a:r>
            <a:r>
              <a:rPr lang="en-US" b="1" dirty="0" smtClean="0"/>
              <a:t>MEETING, AVANI Windhoek Hotel,</a:t>
            </a:r>
          </a:p>
          <a:p>
            <a:pPr algn="ctr"/>
            <a:r>
              <a:rPr lang="en-US" b="1" dirty="0" smtClean="0"/>
              <a:t>Windhoek, Namibia,</a:t>
            </a:r>
          </a:p>
          <a:p>
            <a:pPr algn="ctr"/>
            <a:r>
              <a:rPr lang="en-US" b="1" dirty="0" smtClean="0"/>
              <a:t>7</a:t>
            </a:r>
            <a:r>
              <a:rPr lang="en-US" b="1" baseline="30000" dirty="0" smtClean="0"/>
              <a:t>th</a:t>
            </a:r>
            <a:r>
              <a:rPr lang="en-US" b="1" dirty="0" smtClean="0"/>
              <a:t> to 9</a:t>
            </a:r>
            <a:r>
              <a:rPr lang="en-US" b="1" baseline="30000" dirty="0" smtClean="0"/>
              <a:t>th</a:t>
            </a:r>
            <a:r>
              <a:rPr lang="en-US" b="1" dirty="0" smtClean="0"/>
              <a:t> April 2025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795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5873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258349"/>
            <a:ext cx="8915400" cy="4652873"/>
          </a:xfrm>
        </p:spPr>
        <p:txBody>
          <a:bodyPr/>
          <a:lstStyle/>
          <a:p>
            <a:pPr lvl="0"/>
            <a:r>
              <a:rPr lang="en-US" dirty="0" smtClean="0"/>
              <a:t>Last minute random calls-inquires</a:t>
            </a:r>
          </a:p>
          <a:p>
            <a:pPr marL="1343025" lvl="0" indent="-538163">
              <a:buFont typeface="Wingdings" panose="05000000000000000000" pitchFamily="2" charset="2"/>
              <a:buChar char="q"/>
            </a:pPr>
            <a:r>
              <a:rPr lang="en-US" dirty="0" smtClean="0"/>
              <a:t>Despite assigning a </a:t>
            </a:r>
            <a:r>
              <a:rPr lang="en-US" dirty="0"/>
              <a:t>contact </a:t>
            </a:r>
            <a:r>
              <a:rPr lang="en-US" dirty="0" smtClean="0"/>
              <a:t>person</a:t>
            </a:r>
            <a:endParaRPr lang="en-US" dirty="0"/>
          </a:p>
          <a:p>
            <a:pPr lvl="0"/>
            <a:r>
              <a:rPr lang="en-US" dirty="0" smtClean="0"/>
              <a:t>Not all </a:t>
            </a:r>
            <a:r>
              <a:rPr lang="en-US" dirty="0"/>
              <a:t>grants officers have </a:t>
            </a:r>
            <a:r>
              <a:rPr lang="en-US" dirty="0" smtClean="0"/>
              <a:t>fully </a:t>
            </a:r>
            <a:r>
              <a:rPr lang="en-US" dirty="0"/>
              <a:t>embraced the system. </a:t>
            </a:r>
            <a:endParaRPr lang="en-US" dirty="0" smtClean="0"/>
          </a:p>
          <a:p>
            <a:pPr marL="1343025" lvl="0" indent="-538163">
              <a:buFont typeface="Wingdings" panose="05000000000000000000" pitchFamily="2" charset="2"/>
              <a:buChar char="q"/>
            </a:pPr>
            <a:r>
              <a:rPr lang="en-US" dirty="0" smtClean="0"/>
              <a:t>don’t </a:t>
            </a:r>
            <a:r>
              <a:rPr lang="en-US" dirty="0"/>
              <a:t>fully </a:t>
            </a:r>
            <a:r>
              <a:rPr lang="en-US" dirty="0" smtClean="0"/>
              <a:t>participate</a:t>
            </a:r>
          </a:p>
          <a:p>
            <a:pPr marL="1343025" lvl="0" indent="-538163">
              <a:buFont typeface="Wingdings" panose="05000000000000000000" pitchFamily="2" charset="2"/>
              <a:buChar char="q"/>
            </a:pPr>
            <a:r>
              <a:rPr lang="en-US" dirty="0" smtClean="0"/>
              <a:t>Advocating for manual alongside OGMS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72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Progress Made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Number of Trainings conducted</a:t>
            </a:r>
          </a:p>
          <a:p>
            <a:pPr marL="0" indent="0">
              <a:buNone/>
            </a:pPr>
            <a:r>
              <a:rPr lang="en-CA" dirty="0" smtClean="0"/>
              <a:t>NCST conducted </a:t>
            </a:r>
            <a:r>
              <a:rPr lang="en-CA" dirty="0" smtClean="0"/>
              <a:t>6 </a:t>
            </a:r>
            <a:r>
              <a:rPr lang="en-CA" dirty="0" smtClean="0"/>
              <a:t>Trainings in Total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CA" dirty="0" smtClean="0"/>
              <a:t>Grants officers training (2 Trainings)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CA" dirty="0" smtClean="0"/>
              <a:t>How to generate a call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CA" dirty="0" smtClean="0"/>
              <a:t>How to publish the call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CA" dirty="0" smtClean="0"/>
              <a:t>Adding Evaluation Criteria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CA" dirty="0" smtClean="0"/>
              <a:t>Assign Reviewers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en-CA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CA" dirty="0" smtClean="0"/>
              <a:t>Applicant training (3 Trainings were conducted)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CA" dirty="0" smtClean="0"/>
              <a:t>How to access the system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CA" dirty="0" smtClean="0"/>
              <a:t>How to create an account on the system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CA" dirty="0" smtClean="0"/>
              <a:t>Ho to respond to a call and submit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CA" dirty="0" smtClean="0"/>
              <a:t>Submission of Reports</a:t>
            </a:r>
          </a:p>
          <a:p>
            <a:pPr marL="914400" lvl="2" indent="0">
              <a:buNone/>
            </a:pPr>
            <a:endParaRPr lang="en-CA" dirty="0" smtClean="0"/>
          </a:p>
          <a:p>
            <a:pPr>
              <a:buFont typeface="Wingdings" panose="05000000000000000000" pitchFamily="2" charset="2"/>
              <a:buChar char="q"/>
            </a:pP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6321669" y="2725615"/>
            <a:ext cx="4563208" cy="16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23" y="1381949"/>
            <a:ext cx="3877604" cy="26873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01000" y="4069281"/>
            <a:ext cx="2593731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CA" sz="1200" i="1" dirty="0" smtClean="0"/>
              <a:t>Grants officers Training, 2025</a:t>
            </a:r>
            <a:endParaRPr lang="en-CA" sz="1200" i="1" dirty="0"/>
          </a:p>
        </p:txBody>
      </p:sp>
    </p:spTree>
    <p:extLst>
      <p:ext uri="{BB962C8B-B14F-4D97-AF65-F5344CB8AC3E}">
        <p14:creationId xmlns:p14="http://schemas.microsoft.com/office/powerpoint/2010/main" val="157566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q"/>
            </a:pPr>
            <a:r>
              <a:rPr lang="en-CA" dirty="0" smtClean="0"/>
              <a:t>Reviewers Training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CA" dirty="0" smtClean="0"/>
              <a:t>How to access the system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CA" dirty="0" smtClean="0"/>
              <a:t>How to accept/reject the review invitation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CA" dirty="0" smtClean="0"/>
              <a:t>How to provide Scores and comments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CA" dirty="0" smtClean="0"/>
              <a:t>Submit final scores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en-CA" dirty="0" smtClean="0"/>
          </a:p>
          <a:p>
            <a:pPr lvl="2">
              <a:buFont typeface="Wingdings" panose="05000000000000000000" pitchFamily="2" charset="2"/>
              <a:buChar char="q"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136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CA" sz="2000" dirty="0" smtClean="0"/>
              <a:t>Development of system user Manual (3 user manuals in total), Step by step approach with visuals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CA" sz="2000" dirty="0" smtClean="0"/>
              <a:t>Grants officer module user manual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CA" sz="2000" dirty="0" smtClean="0"/>
              <a:t>Applicant module user manual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CA" sz="2000" dirty="0" smtClean="0"/>
              <a:t>Reviewers module user manual</a:t>
            </a:r>
          </a:p>
          <a:p>
            <a:pPr marL="0" indent="0">
              <a:buNone/>
            </a:pPr>
            <a:r>
              <a:rPr lang="en-CA" sz="2000" dirty="0" smtClean="0"/>
              <a:t>Example of the system manual that has been developed</a:t>
            </a:r>
            <a:endParaRPr lang="en-CA" sz="2000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99" y="3687923"/>
            <a:ext cx="4343401" cy="298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6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Way Forward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Improvements to be made: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CA" dirty="0"/>
              <a:t>T</a:t>
            </a:r>
            <a:r>
              <a:rPr lang="en-CA" dirty="0" smtClean="0"/>
              <a:t>he system to work with latest technologies </a:t>
            </a:r>
            <a:r>
              <a:rPr lang="en-CA" dirty="0" err="1" smtClean="0"/>
              <a:t>e.g</a:t>
            </a:r>
            <a:r>
              <a:rPr lang="en-CA" dirty="0" smtClean="0"/>
              <a:t> PHP 8.0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Procurement module needs improvement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The accounts module needs improvement</a:t>
            </a:r>
          </a:p>
          <a:p>
            <a:pPr marL="457200" lvl="1" indent="0">
              <a:buNone/>
            </a:pPr>
            <a:endParaRPr lang="en-CA" dirty="0" smtClean="0"/>
          </a:p>
          <a:p>
            <a:r>
              <a:rPr lang="en-CA" dirty="0" smtClean="0"/>
              <a:t>Provide more trainings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CA" dirty="0" smtClean="0"/>
              <a:t>To ensure that system users are </a:t>
            </a:r>
            <a:r>
              <a:rPr lang="en-CA" dirty="0"/>
              <a:t>familiar with the </a:t>
            </a:r>
            <a:r>
              <a:rPr lang="en-CA" dirty="0" smtClean="0"/>
              <a:t>system and they are able to use it effectively </a:t>
            </a:r>
          </a:p>
          <a:p>
            <a:pPr marL="457200" lvl="1" indent="0">
              <a:buNone/>
            </a:pPr>
            <a:endParaRPr lang="en-CA" dirty="0" smtClean="0"/>
          </a:p>
          <a:p>
            <a:r>
              <a:rPr lang="en-CA" sz="2600" dirty="0" smtClean="0"/>
              <a:t>Continue System customisation</a:t>
            </a:r>
          </a:p>
          <a:p>
            <a:pPr marL="742950" lvl="3" indent="-285750">
              <a:buFont typeface="Wingdings" panose="05000000000000000000" pitchFamily="2" charset="2"/>
              <a:buChar char="q"/>
            </a:pPr>
            <a:r>
              <a:rPr lang="en-CA" sz="2200" dirty="0" smtClean="0"/>
              <a:t>Continue with customisation to ensure that the system is becoming more user friendly and incorporating </a:t>
            </a:r>
            <a:r>
              <a:rPr lang="en-CA" sz="2200" dirty="0" smtClean="0"/>
              <a:t>new functionalities</a:t>
            </a:r>
            <a:endParaRPr lang="en-CA" sz="2200" dirty="0" smtClean="0"/>
          </a:p>
        </p:txBody>
      </p:sp>
    </p:spTree>
    <p:extLst>
      <p:ext uri="{BB962C8B-B14F-4D97-AF65-F5344CB8AC3E}">
        <p14:creationId xmlns:p14="http://schemas.microsoft.com/office/powerpoint/2010/main" val="351070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063" y="1318702"/>
            <a:ext cx="8911687" cy="352585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CA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CA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Thank you!!</a:t>
            </a:r>
            <a:b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CA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CA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CA" b="1" dirty="0" err="1" smtClean="0">
                <a:solidFill>
                  <a:schemeClr val="accent2">
                    <a:lumMod val="75000"/>
                  </a:schemeClr>
                </a:solidFill>
              </a:rPr>
              <a:t>Zikomo</a:t>
            </a:r>
            <a:endParaRPr lang="en-CA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0978" y="427382"/>
            <a:ext cx="8915399" cy="570908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/>
              <a:t>Presentation Outline</a:t>
            </a:r>
            <a:endParaRPr 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BD04B3-D476-458D-9231-7C4E6CAB82C9}"/>
              </a:ext>
            </a:extLst>
          </p:cNvPr>
          <p:cNvSpPr txBox="1"/>
          <p:nvPr/>
        </p:nvSpPr>
        <p:spPr>
          <a:xfrm>
            <a:off x="1828800" y="1225690"/>
            <a:ext cx="84393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NCST background</a:t>
            </a:r>
          </a:p>
          <a:p>
            <a:pPr marL="285750" indent="-28575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Achievements</a:t>
            </a:r>
          </a:p>
          <a:p>
            <a:pPr marL="285750" indent="-28575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Challenges Faced</a:t>
            </a:r>
          </a:p>
          <a:p>
            <a:pPr marL="285750" indent="-28575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Progress Made</a:t>
            </a:r>
          </a:p>
          <a:p>
            <a:pPr marL="285750" indent="-28575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Way Forward</a:t>
            </a:r>
            <a:endParaRPr lang="en-CA" dirty="0">
              <a:solidFill>
                <a:prstClr val="black"/>
              </a:solidFill>
              <a:latin typeface="Century Gothic" panose="020B0502020202020204"/>
            </a:endParaRPr>
          </a:p>
          <a:p>
            <a:pPr marL="285750" lvl="0" indent="-28575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37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A3430-E1E7-45BC-AEE7-03A538655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7424" y="377505"/>
            <a:ext cx="9144000" cy="922789"/>
          </a:xfrm>
        </p:spPr>
        <p:txBody>
          <a:bodyPr>
            <a:noAutofit/>
          </a:bodyPr>
          <a:lstStyle/>
          <a:p>
            <a:r>
              <a:rPr lang="en-US" sz="2800" b="1" i="0" u="none" strike="noStrike" baseline="0" dirty="0">
                <a:latin typeface="Maiandra GD" panose="020E0502030308020204" pitchFamily="34" charset="0"/>
              </a:rPr>
              <a:t>National commission fo</a:t>
            </a:r>
            <a:r>
              <a:rPr lang="en-US" sz="2800" b="1" dirty="0">
                <a:latin typeface="Maiandra GD" panose="020E0502030308020204" pitchFamily="34" charset="0"/>
              </a:rPr>
              <a:t>r science and Technology</a:t>
            </a:r>
            <a:r>
              <a:rPr lang="en-US" sz="2800" b="1" i="0" u="none" strike="noStrike" baseline="0" dirty="0">
                <a:latin typeface="Maiandra GD" panose="020E0502030308020204" pitchFamily="34" charset="0"/>
              </a:rPr>
              <a:t/>
            </a:r>
            <a:br>
              <a:rPr lang="en-US" sz="2800" b="1" i="0" u="none" strike="noStrike" baseline="0" dirty="0">
                <a:latin typeface="Maiandra GD" panose="020E0502030308020204" pitchFamily="34" charset="0"/>
              </a:rPr>
            </a:br>
            <a:endParaRPr lang="en-US" sz="2800" dirty="0">
              <a:latin typeface="Maiandra GD" panose="020E0502030308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F6D59-0945-422D-B7C0-B187DC5B4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764" y="1399032"/>
            <a:ext cx="9803476" cy="5334277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latin typeface="Maiandra GD" panose="020E0502030308020204" pitchFamily="34" charset="0"/>
              </a:rPr>
              <a:t>Establishment</a:t>
            </a:r>
            <a:endParaRPr lang="en-GB" b="1" dirty="0">
              <a:latin typeface="Maiandra GD" panose="020E0502030308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The NCST was established by the S&amp;T </a:t>
            </a:r>
            <a:r>
              <a:rPr lang="en-US" b="1" dirty="0"/>
              <a:t>Act No.16 of 2003 (Section 5)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The S&amp;T Act itself became operational on </a:t>
            </a:r>
            <a:r>
              <a:rPr lang="en-US" b="1" dirty="0"/>
              <a:t>14</a:t>
            </a:r>
            <a:r>
              <a:rPr lang="en-US" b="1" baseline="30000" dirty="0"/>
              <a:t>th</a:t>
            </a:r>
            <a:r>
              <a:rPr lang="en-US" b="1" dirty="0"/>
              <a:t> November, 2008</a:t>
            </a:r>
            <a:r>
              <a:rPr lang="en-US" dirty="0"/>
              <a:t> Following the Gazette Notice of </a:t>
            </a:r>
            <a:r>
              <a:rPr lang="en-US" b="1" dirty="0"/>
              <a:t>14</a:t>
            </a:r>
            <a:r>
              <a:rPr lang="en-US" b="1" baseline="30000" dirty="0"/>
              <a:t>th</a:t>
            </a:r>
            <a:r>
              <a:rPr lang="en-US" b="1" dirty="0"/>
              <a:t> Feb.,</a:t>
            </a:r>
            <a:r>
              <a:rPr lang="en-US" b="1" dirty="0" smtClean="0"/>
              <a:t>2009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NCST started its operations in 2010</a:t>
            </a:r>
            <a:endParaRPr lang="en-US" dirty="0"/>
          </a:p>
          <a:p>
            <a:pPr algn="l"/>
            <a:r>
              <a:rPr lang="en-US" b="1" dirty="0" smtClean="0">
                <a:latin typeface="Maiandra GD" panose="020E0502030308020204" pitchFamily="34" charset="0"/>
              </a:rPr>
              <a:t>Mandate </a:t>
            </a:r>
            <a:endParaRPr lang="en-US" b="1" dirty="0">
              <a:latin typeface="Maiandra GD" panose="020E0502030308020204" pitchFamily="34" charset="0"/>
            </a:endParaRPr>
          </a:p>
          <a:p>
            <a:pPr algn="just"/>
            <a:r>
              <a:rPr lang="en-US" dirty="0"/>
              <a:t>To advise the Government and other stakeholders on all science and technology matters in order to achieve a science and technology-led development (Part IV, Section 18 of the S&amp;T Act No.16 of 2003</a:t>
            </a:r>
            <a:r>
              <a:rPr lang="en-US" dirty="0" smtClean="0"/>
              <a:t>)</a:t>
            </a:r>
          </a:p>
          <a:p>
            <a:pPr algn="l"/>
            <a:r>
              <a:rPr lang="en-US" b="1" dirty="0">
                <a:latin typeface="Maiandra GD" panose="020E0502030308020204" pitchFamily="34" charset="0"/>
              </a:rPr>
              <a:t>Mission</a:t>
            </a:r>
          </a:p>
          <a:p>
            <a:pPr algn="just"/>
            <a:r>
              <a:rPr lang="en-US" dirty="0"/>
              <a:t>To </a:t>
            </a:r>
            <a:r>
              <a:rPr lang="en-US" u="sng" dirty="0"/>
              <a:t>promote, support, co-ordinate and regulate</a:t>
            </a:r>
            <a:r>
              <a:rPr lang="en-US" dirty="0"/>
              <a:t>  the development and application of research, science, technology and innovation in order to create wealth and improve the quality of life </a:t>
            </a:r>
          </a:p>
          <a:p>
            <a:pPr algn="l"/>
            <a:endParaRPr lang="en-US" dirty="0" smtClean="0"/>
          </a:p>
          <a:p>
            <a:pPr algn="l"/>
            <a:endParaRPr lang="en-US" b="1" dirty="0"/>
          </a:p>
          <a:p>
            <a:pPr algn="l"/>
            <a:endParaRPr lang="en-US" b="1" dirty="0"/>
          </a:p>
          <a:p>
            <a:pPr algn="l"/>
            <a:endParaRPr lang="en-US" b="1" dirty="0">
              <a:latin typeface="Maiandra GD" panose="020E0502030308020204" pitchFamily="34" charset="0"/>
            </a:endParaRPr>
          </a:p>
          <a:p>
            <a:pPr algn="l"/>
            <a:endParaRPr lang="en-US" b="1" dirty="0">
              <a:latin typeface="Maiandra GD" panose="020E0502030308020204" pitchFamily="34" charset="0"/>
            </a:endParaRPr>
          </a:p>
          <a:p>
            <a:pPr algn="l"/>
            <a:endParaRPr lang="en-US" dirty="0">
              <a:latin typeface="Maiandra GD" panose="020E0502030308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CC58E-4134-4362-B459-6D6BA703A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090" y="0"/>
            <a:ext cx="10515600" cy="943429"/>
          </a:xfrm>
        </p:spPr>
        <p:txBody>
          <a:bodyPr>
            <a:normAutofit/>
          </a:bodyPr>
          <a:lstStyle/>
          <a:p>
            <a:r>
              <a:rPr lang="en-GB" dirty="0"/>
              <a:t>Role and responsibilities</a:t>
            </a: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91AA0-CC7E-4843-9F2B-2D9257B38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090" y="1257590"/>
            <a:ext cx="10515600" cy="5600410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Maiandra GD" panose="020E0502030308020204" pitchFamily="34" charset="0"/>
              </a:rPr>
              <a:t>Promote </a:t>
            </a:r>
            <a:r>
              <a:rPr lang="en-US" sz="1600" dirty="0">
                <a:latin typeface="Maiandra GD" panose="020E0502030308020204" pitchFamily="34" charset="0"/>
              </a:rPr>
              <a:t>understanding of STI at all levels of society </a:t>
            </a:r>
          </a:p>
          <a:p>
            <a:r>
              <a:rPr lang="en-US" sz="1600" dirty="0">
                <a:latin typeface="Maiandra GD" panose="020E0502030308020204" pitchFamily="34" charset="0"/>
              </a:rPr>
              <a:t>Promote STI capacity building including human resource</a:t>
            </a:r>
          </a:p>
          <a:p>
            <a:r>
              <a:rPr lang="en-US" sz="1600" dirty="0">
                <a:latin typeface="Maiandra GD" panose="020E0502030308020204" pitchFamily="34" charset="0"/>
              </a:rPr>
              <a:t>Chart out STI national direction and priorities (research agenda/programs)</a:t>
            </a:r>
          </a:p>
          <a:p>
            <a:r>
              <a:rPr lang="en-US" sz="1600" dirty="0">
                <a:latin typeface="Maiandra GD" panose="020E0502030308020204" pitchFamily="34" charset="0"/>
              </a:rPr>
              <a:t>Promote establishment and coordination of RSTI institutions</a:t>
            </a:r>
          </a:p>
          <a:p>
            <a:r>
              <a:rPr lang="en-US" sz="1600" dirty="0">
                <a:latin typeface="Maiandra GD" panose="020E0502030308020204" pitchFamily="34" charset="0"/>
              </a:rPr>
              <a:t>Promote Technology transfer and commercialization</a:t>
            </a:r>
          </a:p>
          <a:p>
            <a:r>
              <a:rPr lang="en-US" sz="1600" dirty="0">
                <a:latin typeface="Maiandra GD" panose="020E0502030308020204" pitchFamily="34" charset="0"/>
              </a:rPr>
              <a:t>Develop STI indicators</a:t>
            </a:r>
          </a:p>
          <a:p>
            <a:r>
              <a:rPr lang="en-US" sz="1600" dirty="0">
                <a:latin typeface="Maiandra GD" panose="020E0502030308020204" pitchFamily="34" charset="0"/>
              </a:rPr>
              <a:t>Establish and maintain partnerships</a:t>
            </a:r>
          </a:p>
          <a:p>
            <a:r>
              <a:rPr lang="en-US" sz="1600" dirty="0">
                <a:latin typeface="Maiandra GD" panose="020E0502030308020204" pitchFamily="34" charset="0"/>
              </a:rPr>
              <a:t>Prepare status of STI report every 2 years</a:t>
            </a:r>
          </a:p>
          <a:p>
            <a:r>
              <a:rPr lang="en-US" sz="1600" dirty="0">
                <a:latin typeface="Maiandra GD" panose="020E0502030308020204" pitchFamily="34" charset="0"/>
              </a:rPr>
              <a:t>Source funding for STI programs</a:t>
            </a:r>
          </a:p>
          <a:p>
            <a:r>
              <a:rPr lang="en-US" sz="1600" dirty="0" smtClean="0">
                <a:latin typeface="Maiandra GD" panose="020E0502030308020204" pitchFamily="34" charset="0"/>
              </a:rPr>
              <a:t>Research clearance</a:t>
            </a:r>
          </a:p>
          <a:p>
            <a:r>
              <a:rPr lang="en-US" sz="1600" dirty="0">
                <a:latin typeface="Maiandra GD" panose="020E0502030308020204" pitchFamily="34" charset="0"/>
              </a:rPr>
              <a:t>Administer grants (S&amp;T </a:t>
            </a:r>
            <a:r>
              <a:rPr lang="en-US" sz="1600" dirty="0" smtClean="0">
                <a:latin typeface="Maiandra GD" panose="020E0502030308020204" pitchFamily="34" charset="0"/>
              </a:rPr>
              <a:t>fund and other sources)</a:t>
            </a:r>
            <a:endParaRPr lang="en-US" sz="1600" dirty="0">
              <a:latin typeface="Maiandra GD" panose="020E0502030308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Maiandra GD" panose="020E0502030308020204" pitchFamily="34" charset="0"/>
            </a:endParaRPr>
          </a:p>
          <a:p>
            <a:endParaRPr lang="en-US" sz="36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4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0978" y="427382"/>
            <a:ext cx="8915399" cy="852778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Engagement with SGCI on OGMS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2" y="427381"/>
            <a:ext cx="1608544" cy="1548035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77156" y="1426129"/>
            <a:ext cx="9561703" cy="4412610"/>
          </a:xfrm>
        </p:spPr>
        <p:txBody>
          <a:bodyPr>
            <a:normAutofit/>
          </a:bodyPr>
          <a:lstStyle/>
          <a:p>
            <a:pPr marL="285750" lvl="0" indent="-285750">
              <a:buSzPct val="150000"/>
              <a:buFont typeface="Arial" panose="020B0604020202020204" pitchFamily="34" charset="0"/>
              <a:buChar char="•"/>
            </a:pPr>
            <a:r>
              <a:rPr lang="en-US" sz="1900" dirty="0" smtClean="0"/>
              <a:t>SGCI-</a:t>
            </a:r>
            <a:r>
              <a:rPr lang="en-US" sz="1900" dirty="0"/>
              <a:t> </a:t>
            </a:r>
            <a:r>
              <a:rPr lang="en-US" sz="1900" dirty="0" smtClean="0"/>
              <a:t>Phase II, (2021 to 2022)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US" sz="1900" dirty="0" smtClean="0"/>
              <a:t>System development led by the Uganda Council for Science and Technology (UNCST) in collaboration with the African Universities (AAU) in Ghana. 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US" sz="1900" dirty="0" smtClean="0"/>
              <a:t>SGCs Participated in a series of online consultative and system review meetings</a:t>
            </a:r>
            <a:endParaRPr lang="en-US" sz="1900" dirty="0"/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US" sz="1900" dirty="0" smtClean="0"/>
              <a:t>Malawi </a:t>
            </a:r>
            <a:r>
              <a:rPr lang="en-US" sz="1900" dirty="0"/>
              <a:t>was one of the first countries to be on the roll-out list</a:t>
            </a:r>
            <a:r>
              <a:rPr lang="en-US" sz="1900" dirty="0" smtClean="0"/>
              <a:t>.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US" sz="1900" dirty="0" smtClean="0"/>
              <a:t>AAU </a:t>
            </a:r>
            <a:r>
              <a:rPr lang="en-US" sz="1900" dirty="0"/>
              <a:t>provided systems installation files and guide to enable NCST install the system</a:t>
            </a:r>
            <a:r>
              <a:rPr lang="en-US" sz="1900" dirty="0" smtClean="0"/>
              <a:t>.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US" sz="1900" dirty="0" smtClean="0"/>
              <a:t>The </a:t>
            </a:r>
            <a:r>
              <a:rPr lang="en-US" sz="1900" dirty="0"/>
              <a:t>system </a:t>
            </a:r>
            <a:r>
              <a:rPr lang="en-US" sz="1900" dirty="0" smtClean="0"/>
              <a:t>is hosted </a:t>
            </a:r>
            <a:r>
              <a:rPr lang="en-US" sz="1900" dirty="0"/>
              <a:t>on the cloud. </a:t>
            </a:r>
            <a:endParaRPr lang="en-US" sz="1900" dirty="0" smtClean="0"/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US" sz="1900" dirty="0" err="1" smtClean="0"/>
              <a:t>Ubuntunet</a:t>
            </a:r>
            <a:r>
              <a:rPr lang="en-US" sz="1900" dirty="0" smtClean="0"/>
              <a:t> is </a:t>
            </a:r>
            <a:r>
              <a:rPr lang="en-US" sz="1900" dirty="0"/>
              <a:t>the </a:t>
            </a:r>
            <a:r>
              <a:rPr lang="en-US" sz="1900" dirty="0" smtClean="0"/>
              <a:t>service </a:t>
            </a:r>
            <a:r>
              <a:rPr lang="en-US" sz="1900" dirty="0"/>
              <a:t>provider </a:t>
            </a:r>
            <a:endParaRPr lang="en-US" sz="1900" dirty="0" smtClean="0"/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US" sz="1900" dirty="0" smtClean="0"/>
              <a:t>AAU subscribed on our behalf for 3 years</a:t>
            </a:r>
          </a:p>
          <a:p>
            <a:pPr>
              <a:buSzPct val="150000"/>
            </a:pPr>
            <a:endParaRPr lang="en-US" sz="1900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49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05329"/>
            <a:ext cx="8911687" cy="718129"/>
          </a:xfrm>
        </p:spPr>
        <p:txBody>
          <a:bodyPr>
            <a:normAutofit/>
          </a:bodyPr>
          <a:lstStyle/>
          <a:p>
            <a:r>
              <a:rPr lang="en-CA" sz="2800" b="1" dirty="0" smtClean="0"/>
              <a:t>Achievements</a:t>
            </a:r>
            <a:endParaRPr lang="en-CA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89213" y="1141413"/>
            <a:ext cx="8915400" cy="5716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/>
            <a:r>
              <a:rPr lang="en-CA" dirty="0" smtClean="0"/>
              <a:t>Development and publishing of a call (4 calls in total)</a:t>
            </a:r>
          </a:p>
          <a:p>
            <a:pPr marL="1166813" lvl="1" indent="-269875">
              <a:buFont typeface="Wingdings" panose="05000000000000000000" pitchFamily="2" charset="2"/>
              <a:buChar char="q"/>
            </a:pPr>
            <a:r>
              <a:rPr lang="en-CA" dirty="0" smtClean="0"/>
              <a:t>A joint exercise between grants officers and ICT team</a:t>
            </a:r>
          </a:p>
          <a:p>
            <a:pPr marL="1166813" lvl="1" indent="-269875">
              <a:buFont typeface="Wingdings" panose="05000000000000000000" pitchFamily="2" charset="2"/>
              <a:buChar char="q"/>
            </a:pPr>
            <a:r>
              <a:rPr lang="en-CA" dirty="0" smtClean="0"/>
              <a:t>Published in the press and website</a:t>
            </a:r>
          </a:p>
          <a:p>
            <a:pPr marL="1166813" lvl="1" indent="-269875">
              <a:buFont typeface="Wingdings" panose="05000000000000000000" pitchFamily="2" charset="2"/>
              <a:buChar char="q"/>
            </a:pPr>
            <a:r>
              <a:rPr lang="en-CA" dirty="0" smtClean="0"/>
              <a:t>Compulsory submission of proposals through OGMS</a:t>
            </a:r>
          </a:p>
          <a:p>
            <a:pPr marL="1166813" lvl="1" indent="-269875">
              <a:buFont typeface="Wingdings" panose="05000000000000000000" pitchFamily="2" charset="2"/>
              <a:buChar char="q"/>
            </a:pPr>
            <a:r>
              <a:rPr lang="en-CA" dirty="0" smtClean="0"/>
              <a:t>Successfully conducted the review process using the OGMS</a:t>
            </a:r>
          </a:p>
          <a:p>
            <a:pPr marL="1166813" lvl="1" indent="-269875">
              <a:buFont typeface="Wingdings" panose="05000000000000000000" pitchFamily="2" charset="2"/>
              <a:buChar char="q"/>
            </a:pPr>
            <a:endParaRPr lang="en-CA" dirty="0"/>
          </a:p>
          <a:p>
            <a:pPr marL="1166813" lvl="1" indent="-269875">
              <a:buFont typeface="Wingdings" panose="05000000000000000000" pitchFamily="2" charset="2"/>
              <a:buChar char="q"/>
            </a:pPr>
            <a:endParaRPr lang="en-CA" dirty="0" smtClean="0"/>
          </a:p>
          <a:p>
            <a:pPr marL="0" lvl="1" indent="0">
              <a:buNone/>
            </a:pPr>
            <a:endParaRPr lang="en-CA" dirty="0" smtClean="0"/>
          </a:p>
          <a:p>
            <a:pPr marL="0" lvl="1" indent="0">
              <a:buNone/>
            </a:pPr>
            <a:endParaRPr lang="en-CA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088" y="2919518"/>
            <a:ext cx="2995189" cy="350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4196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Challenges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89212" y="1275127"/>
            <a:ext cx="8915400" cy="4636095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dirty="0" smtClean="0"/>
              <a:t>Technical Challenges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Important system functionalities stops working after upgrading the version of PHP from 7.0 to PHP version 8.0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The procurement Module does not function as intended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The financial module does not work properly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4196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Challenges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89212" y="1275127"/>
            <a:ext cx="8915400" cy="4636095"/>
          </a:xfrm>
        </p:spPr>
        <p:txBody>
          <a:bodyPr/>
          <a:lstStyle/>
          <a:p>
            <a:pPr lvl="0"/>
            <a:r>
              <a:rPr lang="en-US" dirty="0" smtClean="0"/>
              <a:t>Received a </a:t>
            </a:r>
            <a:r>
              <a:rPr lang="en-US" dirty="0"/>
              <a:t>couple of requests wanting to submit through email</a:t>
            </a:r>
          </a:p>
          <a:p>
            <a:pPr lvl="0"/>
            <a:r>
              <a:rPr lang="en-US" dirty="0"/>
              <a:t>Received a number of calls from applicants that they were having </a:t>
            </a:r>
            <a:r>
              <a:rPr lang="en-US" dirty="0" smtClean="0"/>
              <a:t>problems </a:t>
            </a:r>
            <a:r>
              <a:rPr lang="en-US" dirty="0"/>
              <a:t>to:</a:t>
            </a:r>
          </a:p>
          <a:p>
            <a:pPr marL="1343025" lvl="0" indent="-269875">
              <a:buFont typeface="Wingdings" panose="05000000000000000000" pitchFamily="2" charset="2"/>
              <a:buChar char="q"/>
            </a:pPr>
            <a:r>
              <a:rPr lang="en-US" dirty="0"/>
              <a:t>Create an account</a:t>
            </a:r>
          </a:p>
          <a:p>
            <a:pPr marL="1343025" lvl="0" indent="-269875">
              <a:buFont typeface="Wingdings" panose="05000000000000000000" pitchFamily="2" charset="2"/>
              <a:buChar char="q"/>
            </a:pPr>
            <a:r>
              <a:rPr lang="en-US" dirty="0"/>
              <a:t>Save their work</a:t>
            </a:r>
          </a:p>
          <a:p>
            <a:pPr lvl="0"/>
            <a:r>
              <a:rPr lang="en-US" dirty="0" smtClean="0"/>
              <a:t>Applicants were exceeding </a:t>
            </a:r>
            <a:r>
              <a:rPr lang="en-US" dirty="0"/>
              <a:t>the word limit </a:t>
            </a:r>
            <a:r>
              <a:rPr lang="en-US" dirty="0" smtClean="0"/>
              <a:t>on </a:t>
            </a:r>
            <a:r>
              <a:rPr lang="en-US" dirty="0"/>
              <a:t>a number of </a:t>
            </a:r>
            <a:r>
              <a:rPr lang="en-US" dirty="0" smtClean="0"/>
              <a:t>fields</a:t>
            </a:r>
          </a:p>
          <a:p>
            <a:pPr marL="1343025" lvl="0" indent="-269875">
              <a:buFont typeface="Wingdings" panose="05000000000000000000" pitchFamily="2" charset="2"/>
              <a:buChar char="q"/>
            </a:pPr>
            <a:r>
              <a:rPr lang="en-US" dirty="0" smtClean="0"/>
              <a:t>increased </a:t>
            </a:r>
            <a:r>
              <a:rPr lang="en-US" dirty="0"/>
              <a:t>the number of words in the </a:t>
            </a:r>
            <a:r>
              <a:rPr lang="en-US" dirty="0" smtClean="0"/>
              <a:t>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9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1351"/>
          </a:xfrm>
        </p:spPr>
        <p:txBody>
          <a:bodyPr/>
          <a:lstStyle/>
          <a:p>
            <a:r>
              <a:rPr lang="en-US" b="1" dirty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61021"/>
            <a:ext cx="8915400" cy="49998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Some of the researcher wanted to be assisted to upload information</a:t>
            </a:r>
          </a:p>
          <a:p>
            <a:pPr marL="1090612" lvl="0" indent="-285750">
              <a:buFont typeface="Wingdings" panose="05000000000000000000" pitchFamily="2" charset="2"/>
              <a:buChar char="q"/>
            </a:pPr>
            <a:r>
              <a:rPr lang="en-US" dirty="0"/>
              <a:t>for instance, one </a:t>
            </a:r>
            <a:r>
              <a:rPr lang="en-US" dirty="0" smtClean="0"/>
              <a:t>researcher </a:t>
            </a:r>
            <a:r>
              <a:rPr lang="en-US" dirty="0"/>
              <a:t>had to travel to our office to upload his proposal onto the system </a:t>
            </a:r>
            <a:endParaRPr lang="en-US" dirty="0" smtClean="0"/>
          </a:p>
          <a:p>
            <a:pPr marL="1090612" lvl="0" indent="-285750">
              <a:buFont typeface="Wingdings" panose="05000000000000000000" pitchFamily="2" charset="2"/>
              <a:buChar char="q"/>
            </a:pPr>
            <a:r>
              <a:rPr lang="en-US" dirty="0" smtClean="0"/>
              <a:t>A </a:t>
            </a:r>
            <a:r>
              <a:rPr lang="en-US" dirty="0"/>
              <a:t>couple of researchers requested for a word version of the system (work sheets) where they can simply type and submit</a:t>
            </a:r>
          </a:p>
          <a:p>
            <a:r>
              <a:rPr lang="en-US" dirty="0" smtClean="0"/>
              <a:t>Some applicants were requesting for an extension of the 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37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758</Words>
  <Application>Microsoft Office PowerPoint</Application>
  <PresentationFormat>Widescreen</PresentationFormat>
  <Paragraphs>121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Maiandra GD</vt:lpstr>
      <vt:lpstr>Wingdings</vt:lpstr>
      <vt:lpstr>Wingdings 3</vt:lpstr>
      <vt:lpstr>Office Theme</vt:lpstr>
      <vt:lpstr>Online Grants Management system (OGMS) –SGCI PEER TO PEER MEETING</vt:lpstr>
      <vt:lpstr>Presentation Outline</vt:lpstr>
      <vt:lpstr>National commission for science and Technology </vt:lpstr>
      <vt:lpstr>Role and responsibilities</vt:lpstr>
      <vt:lpstr>Engagement with SGCI on OGMS</vt:lpstr>
      <vt:lpstr>Achievements</vt:lpstr>
      <vt:lpstr>Challenges</vt:lpstr>
      <vt:lpstr>Challenges</vt:lpstr>
      <vt:lpstr>Challenges</vt:lpstr>
      <vt:lpstr>Challenges</vt:lpstr>
      <vt:lpstr>Progress Made</vt:lpstr>
      <vt:lpstr>PowerPoint Presentation</vt:lpstr>
      <vt:lpstr>PowerPoint Presentation</vt:lpstr>
      <vt:lpstr>Way Forward</vt:lpstr>
      <vt:lpstr>  Thank you!!  Zikomo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Experiences on the adoption of the online granting system and recommendations  for the future</dc:title>
  <dc:creator>HP</dc:creator>
  <cp:lastModifiedBy>HP</cp:lastModifiedBy>
  <cp:revision>17</cp:revision>
  <dcterms:created xsi:type="dcterms:W3CDTF">2025-05-01T12:17:55Z</dcterms:created>
  <dcterms:modified xsi:type="dcterms:W3CDTF">2025-05-07T06:36:25Z</dcterms:modified>
</cp:coreProperties>
</file>