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4630400" cy="8229600"/>
  <p:notesSz cx="6799263" cy="9929813"/>
  <p:embeddedFontLst>
    <p:embeddedFont>
      <p:font typeface="Arimo" panose="020B0604020202020204" charset="0"/>
      <p:regular r:id="rId13"/>
    </p:embeddedFont>
    <p:embeddedFont>
      <p:font typeface="Outfit Extra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1" d="100"/>
          <a:sy n="71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736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16" tIns="33458" rIns="66916" bIns="3345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16" tIns="33458" rIns="66916" bIns="33458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16" tIns="33458" rIns="66916" bIns="3345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16" tIns="33458" rIns="66916" bIns="33458"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F1F75-1B33-33D6-3AAB-B3E5FD558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AA74D0-1080-C483-D7A8-464BBEEF21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346677-8D24-741A-CD06-17E5261ED6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6916" tIns="33458" rIns="66916" bIns="33458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D4EAA-7582-C2AF-9359-EA90D98CBC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6916" tIns="33458" rIns="66916" bIns="33458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83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16" tIns="33458" rIns="66916" bIns="3345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16" tIns="33458" rIns="66916" bIns="33458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16" tIns="33458" rIns="66916" bIns="3345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16" tIns="33458" rIns="66916" bIns="33458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16" tIns="33458" rIns="66916" bIns="3345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16" tIns="33458" rIns="66916" bIns="33458"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16" tIns="33458" rIns="66916" bIns="3345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16" tIns="33458" rIns="66916" bIns="33458"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16" tIns="33458" rIns="66916" bIns="3345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16" tIns="33458" rIns="66916" bIns="33458"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16" tIns="33458" rIns="66916" bIns="3345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16" tIns="33458" rIns="66916" bIns="33458"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16" tIns="33458" rIns="66916" bIns="3345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16" tIns="33458" rIns="66916" bIns="33458"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226156" y="1633088"/>
            <a:ext cx="7930662" cy="25011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Online Grants Management System (</a:t>
            </a:r>
            <a:r>
              <a:rPr lang="en-GB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OGMS</a:t>
            </a:r>
            <a:r>
              <a:rPr lang="en-GB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40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SGCI  Peer-to-Peer Learning Meeting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Namibia 6 – 9 May</a:t>
            </a:r>
            <a:endParaRPr lang="en-GB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F2069B-8B04-40F6-52A4-C4ABA4F30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7689" y="205469"/>
            <a:ext cx="3165134" cy="17794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9B6AE2-F896-7DF6-F6B6-AE092D3C6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7" y="110602"/>
            <a:ext cx="3366005" cy="18923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450928" y="3232673"/>
            <a:ext cx="706909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THANK YOU</a:t>
            </a:r>
            <a:endParaRPr lang="en-US" sz="44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B5333-AB0D-257B-D274-28FF93AFA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FF2B5EF4-FFF2-40B4-BE49-F238E27FC236}">
                <a16:creationId xmlns:a16="http://schemas.microsoft.com/office/drawing/2014/main" id="{AA9F83BF-4323-EF04-4AEF-D6F4425D9B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212809" y="0"/>
            <a:ext cx="5348781" cy="82296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FF03D1B0-0684-BABC-F38B-FE94464CFDDF}"/>
              </a:ext>
            </a:extLst>
          </p:cNvPr>
          <p:cNvSpPr/>
          <p:nvPr/>
        </p:nvSpPr>
        <p:spPr>
          <a:xfrm>
            <a:off x="0" y="1360879"/>
            <a:ext cx="6357769" cy="8014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Outline</a:t>
            </a:r>
            <a:endParaRPr lang="en-GB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CC0F3FE5-2F83-7C3A-D60B-9C37E16FAFE8}"/>
              </a:ext>
            </a:extLst>
          </p:cNvPr>
          <p:cNvSpPr/>
          <p:nvPr/>
        </p:nvSpPr>
        <p:spPr>
          <a:xfrm>
            <a:off x="1166066" y="2505844"/>
            <a:ext cx="7556421" cy="3217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GB" sz="240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•	Background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GB" sz="240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•	Achievements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GB" sz="240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•	Challenges Faced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GB" sz="240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•	Progress Made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GB" sz="240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•	Way Forward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GB" sz="240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•	Conclusion (Recommendations and Experience)</a:t>
            </a:r>
          </a:p>
        </p:txBody>
      </p:sp>
    </p:spTree>
    <p:extLst>
      <p:ext uri="{BB962C8B-B14F-4D97-AF65-F5344CB8AC3E}">
        <p14:creationId xmlns:p14="http://schemas.microsoft.com/office/powerpoint/2010/main" val="3975386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74329" y="24231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About the Research Council of Zimbabwe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92834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260" y="2970848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017306" y="30062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Vision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7017306" y="3496627"/>
            <a:ext cx="289941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To be the pivotal leader steering demand-driven research for wealth creation and sustainable development by 2030.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10200203" y="292834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5274" y="2970848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937319" y="30062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Mission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0625436" y="3496628"/>
            <a:ext cx="3660719" cy="18929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To contribute to the knowledge economy through promoting demand-driven research and translating results into goods and services.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6237863" y="197884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2933" y="1978840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017305" y="19084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Establishment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5734349" y="5705156"/>
            <a:ext cx="8551806" cy="1230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GB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In 2022, the RCZ adopted an online granting system to  streamline the grant application </a:t>
            </a:r>
          </a:p>
          <a:p>
            <a:pPr marL="0" indent="0" algn="just">
              <a:lnSpc>
                <a:spcPts val="2850"/>
              </a:lnSpc>
              <a:buNone/>
            </a:pPr>
            <a:r>
              <a:rPr lang="en-GB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and review process supported by the Association of African Universities (AAU) and</a:t>
            </a:r>
          </a:p>
          <a:p>
            <a:pPr marL="0" indent="0" algn="just">
              <a:lnSpc>
                <a:spcPts val="2850"/>
              </a:lnSpc>
              <a:buNone/>
            </a:pPr>
            <a:r>
              <a:rPr lang="en-GB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Uganda National Council for Science and Technology (UNCST)</a:t>
            </a:r>
            <a:endParaRPr lang="en-US" sz="1750" dirty="0"/>
          </a:p>
        </p:txBody>
      </p:sp>
      <p:sp>
        <p:nvSpPr>
          <p:cNvPr id="16" name="Text 9">
            <a:extLst>
              <a:ext uri="{FF2B5EF4-FFF2-40B4-BE49-F238E27FC236}">
                <a16:creationId xmlns:a16="http://schemas.microsoft.com/office/drawing/2014/main" id="{3625867A-7A95-EB4A-A53A-BCD887240E1B}"/>
              </a:ext>
            </a:extLst>
          </p:cNvPr>
          <p:cNvSpPr/>
          <p:nvPr/>
        </p:nvSpPr>
        <p:spPr>
          <a:xfrm>
            <a:off x="5734349" y="7112916"/>
            <a:ext cx="8551806" cy="8771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GB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The adoption of the Online Grants Management System streamlined grant management,</a:t>
            </a:r>
          </a:p>
          <a:p>
            <a:pPr marL="0" indent="0" algn="just">
              <a:lnSpc>
                <a:spcPts val="2850"/>
              </a:lnSpc>
              <a:buNone/>
            </a:pPr>
            <a:r>
              <a:rPr lang="en-GB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and enhanced efficiency, transparency, and accountability in research funding.</a:t>
            </a:r>
            <a:endParaRPr lang="en-US" sz="1750" dirty="0"/>
          </a:p>
        </p:txBody>
      </p:sp>
      <p:sp>
        <p:nvSpPr>
          <p:cNvPr id="17" name="Text 9">
            <a:extLst>
              <a:ext uri="{FF2B5EF4-FFF2-40B4-BE49-F238E27FC236}">
                <a16:creationId xmlns:a16="http://schemas.microsoft.com/office/drawing/2014/main" id="{BF62FAF8-5ED6-B16F-3EC7-A0630B1AFDFF}"/>
              </a:ext>
            </a:extLst>
          </p:cNvPr>
          <p:cNvSpPr/>
          <p:nvPr/>
        </p:nvSpPr>
        <p:spPr>
          <a:xfrm>
            <a:off x="7045701" y="2164875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Founded in 1986 under the Research Act [Chapter 10:22].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28815" y="623943"/>
            <a:ext cx="442067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Achievements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670" y="1987987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214" y="2604017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643539" y="22148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Efficiency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4643539" y="2705220"/>
            <a:ext cx="462450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Faster grant application/review processes.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4473399" y="3308033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BDB8DF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03" y="3351610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1214" y="3805714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719626" y="35784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Transparency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5719626" y="4068843"/>
            <a:ext cx="389346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GB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Real-time tracking of application status and evaluations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5549486" y="4671656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BDB8DF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616" y="4715233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1095" y="5169337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795594" y="49420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Accountability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6795594" y="5432465"/>
            <a:ext cx="381869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GB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Auditable tracking of grant application, award and fund usage.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85098" y="268188"/>
            <a:ext cx="5608320" cy="7009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Achievements Cont.….</a:t>
            </a:r>
            <a:endParaRPr lang="en-US" sz="4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E21B06-80BB-6DDB-57F4-F7B53CB6D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889" y="969109"/>
            <a:ext cx="12087922" cy="71824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465093"/>
            <a:ext cx="641139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Challenges Faced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912078" y="1514668"/>
            <a:ext cx="300406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User Experience Issues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211724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Long application process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257710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Fake account prevention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318825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Account verification notifications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6428643" y="1514668"/>
            <a:ext cx="372868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System Enhancement Needs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6415439" y="1868998"/>
            <a:ext cx="7421171" cy="51867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800100" lvl="1" indent="-342900">
              <a:lnSpc>
                <a:spcPts val="2850"/>
              </a:lnSpc>
              <a:buSzPct val="100000"/>
              <a:buChar char="•"/>
            </a:pPr>
            <a:r>
              <a:rPr lang="en-GB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Automated reviewer selection </a:t>
            </a:r>
          </a:p>
          <a:p>
            <a:pPr marL="800100" lvl="1" indent="-342900">
              <a:lnSpc>
                <a:spcPts val="2850"/>
              </a:lnSpc>
              <a:buSzPct val="100000"/>
              <a:buChar char="•"/>
            </a:pPr>
            <a:r>
              <a:rPr lang="en-GB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Research project monitoring platform.</a:t>
            </a:r>
          </a:p>
          <a:p>
            <a:pPr marL="800100" lvl="1" indent="-342900">
              <a:lnSpc>
                <a:spcPts val="2850"/>
              </a:lnSpc>
              <a:buSzPct val="100000"/>
              <a:buChar char="•"/>
            </a:pPr>
            <a:r>
              <a:rPr lang="en-GB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Procurement and Accounts Modules</a:t>
            </a:r>
          </a:p>
          <a:p>
            <a:pPr marL="800100" lvl="1" indent="-342900">
              <a:lnSpc>
                <a:spcPts val="2850"/>
              </a:lnSpc>
              <a:buSzPct val="100000"/>
              <a:buChar char="•"/>
            </a:pPr>
            <a:r>
              <a:rPr lang="en-GB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Reports, at every stage, a report must be generated so that other </a:t>
            </a:r>
          </a:p>
          <a:p>
            <a:pPr algn="l">
              <a:lnSpc>
                <a:spcPts val="2850"/>
              </a:lnSpc>
              <a:buSzPct val="100000"/>
            </a:pPr>
            <a:r>
              <a:rPr lang="en-GB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	steps which are performed outside the system, a report must be </a:t>
            </a:r>
          </a:p>
          <a:p>
            <a:pPr algn="l">
              <a:lnSpc>
                <a:spcPts val="2850"/>
              </a:lnSpc>
              <a:buSzPct val="100000"/>
            </a:pPr>
            <a:r>
              <a:rPr lang="en-GB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	attached, </a:t>
            </a:r>
            <a:r>
              <a:rPr lang="en-GB" sz="175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e.g</a:t>
            </a:r>
            <a:r>
              <a:rPr lang="en-GB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payment of reviewers.</a:t>
            </a:r>
          </a:p>
          <a:p>
            <a:pPr marL="800100" lvl="1" indent="-342900">
              <a:lnSpc>
                <a:spcPts val="2850"/>
              </a:lnSpc>
              <a:buSzPct val="100000"/>
              <a:buChar char="•"/>
            </a:pPr>
            <a:r>
              <a:rPr lang="en-GB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Two officers to perform completeness (in cases of councils’ </a:t>
            </a:r>
          </a:p>
          <a:p>
            <a:pPr algn="l">
              <a:lnSpc>
                <a:spcPts val="2850"/>
              </a:lnSpc>
              <a:buSzPct val="100000"/>
            </a:pPr>
            <a:r>
              <a:rPr lang="en-GB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	Collaboration and joint calls funding.</a:t>
            </a:r>
          </a:p>
          <a:p>
            <a:pPr marL="800100" lvl="1" indent="-342900">
              <a:lnSpc>
                <a:spcPts val="2850"/>
              </a:lnSpc>
              <a:buSzPct val="100000"/>
              <a:buChar char="•"/>
            </a:pPr>
            <a:r>
              <a:rPr lang="en-GB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System to allow collaborations of Councils (</a:t>
            </a:r>
            <a:r>
              <a:rPr lang="en-GB" sz="175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e.g</a:t>
            </a:r>
            <a:r>
              <a:rPr lang="en-GB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allow two currency</a:t>
            </a:r>
          </a:p>
          <a:p>
            <a:pPr algn="l">
              <a:lnSpc>
                <a:spcPts val="2850"/>
              </a:lnSpc>
              <a:buSzPct val="100000"/>
            </a:pPr>
            <a:r>
              <a:rPr lang="en-GB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	 budgets)</a:t>
            </a:r>
          </a:p>
          <a:p>
            <a:pPr marL="800100" lvl="1" indent="-342900">
              <a:lnSpc>
                <a:spcPts val="2850"/>
              </a:lnSpc>
              <a:buSzPct val="100000"/>
              <a:buChar char="•"/>
            </a:pPr>
            <a:r>
              <a:rPr lang="en-GB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Profile for funding partners (</a:t>
            </a:r>
            <a:r>
              <a:rPr lang="en-GB" sz="175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e.g</a:t>
            </a:r>
            <a:r>
              <a:rPr lang="en-GB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POTRAZ, ZERA)</a:t>
            </a:r>
          </a:p>
          <a:p>
            <a:pPr marL="800100" lvl="1" indent="-342900">
              <a:lnSpc>
                <a:spcPts val="2850"/>
              </a:lnSpc>
              <a:buSzPct val="100000"/>
              <a:buChar char="•"/>
            </a:pPr>
            <a:r>
              <a:rPr lang="en-GB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The need for a back button to applications list not straight to the home.</a:t>
            </a:r>
          </a:p>
          <a:p>
            <a:pPr marL="800100" lvl="1" indent="-342900">
              <a:lnSpc>
                <a:spcPts val="2850"/>
              </a:lnSpc>
              <a:buSzPct val="100000"/>
              <a:buChar char="•"/>
            </a:pPr>
            <a:r>
              <a:rPr lang="en-GB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List of reviewers who have worked on an application and their scores </a:t>
            </a:r>
          </a:p>
          <a:p>
            <a:pPr algn="l">
              <a:lnSpc>
                <a:spcPts val="2850"/>
              </a:lnSpc>
              <a:buSzPct val="100000"/>
            </a:pPr>
            <a:r>
              <a:rPr lang="en-GB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	on the project information page after the review process.</a:t>
            </a:r>
          </a:p>
          <a:p>
            <a:pPr marL="800100" lvl="1" indent="-342900">
              <a:lnSpc>
                <a:spcPts val="2850"/>
              </a:lnSpc>
              <a:buSzPct val="100000"/>
              <a:buChar char="•"/>
            </a:pPr>
            <a:r>
              <a:rPr lang="en-GB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Deeper analytics.</a:t>
            </a:r>
          </a:p>
          <a:p>
            <a:pPr marL="800100" lvl="1" indent="-342900">
              <a:lnSpc>
                <a:spcPts val="2850"/>
              </a:lnSpc>
              <a:buSzPct val="100000"/>
              <a:buChar char="•"/>
            </a:pPr>
            <a:r>
              <a:rPr lang="en-GB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More details when establishing a reviewer account, like CV upload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66061"/>
            <a:ext cx="712922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Progress Made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048941" y="1915001"/>
            <a:ext cx="30480" cy="5448538"/>
          </a:xfrm>
          <a:prstGeom prst="roundRect">
            <a:avLst>
              <a:gd name="adj" fmla="val 312558"/>
            </a:avLst>
          </a:prstGeom>
          <a:solidFill>
            <a:srgbClr val="BDB8DF"/>
          </a:solidFill>
          <a:ln/>
        </p:spPr>
      </p:sp>
      <p:sp>
        <p:nvSpPr>
          <p:cNvPr id="5" name="Shape 2"/>
          <p:cNvSpPr/>
          <p:nvPr/>
        </p:nvSpPr>
        <p:spPr>
          <a:xfrm>
            <a:off x="1273612" y="2154912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DB8DF"/>
          </a:solidFill>
          <a:ln/>
        </p:spPr>
      </p:sp>
      <p:sp>
        <p:nvSpPr>
          <p:cNvPr id="6" name="Shape 3"/>
          <p:cNvSpPr/>
          <p:nvPr/>
        </p:nvSpPr>
        <p:spPr>
          <a:xfrm>
            <a:off x="793790" y="191500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1957507"/>
            <a:ext cx="340162" cy="42529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183011" y="19928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Training Webinars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2183011" y="2483287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Research Management and Funding Opportunities sessions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1273612" y="3539728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DB8DF"/>
          </a:solidFill>
          <a:ln/>
        </p:spPr>
      </p:sp>
      <p:sp>
        <p:nvSpPr>
          <p:cNvPr id="11" name="Shape 7"/>
          <p:cNvSpPr/>
          <p:nvPr/>
        </p:nvSpPr>
        <p:spPr>
          <a:xfrm>
            <a:off x="793790" y="329981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60" y="3342322"/>
            <a:ext cx="340162" cy="42529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2183011" y="3377684"/>
            <a:ext cx="289774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Custom Modifications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2183011" y="3868103"/>
            <a:ext cx="61671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Non-Disclosure agreements and RCZ-branded email notifications</a:t>
            </a: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1273612" y="5287447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DB8DF"/>
          </a:solidFill>
          <a:ln/>
        </p:spPr>
      </p:sp>
      <p:sp>
        <p:nvSpPr>
          <p:cNvPr id="16" name="Shape 11"/>
          <p:cNvSpPr/>
          <p:nvPr/>
        </p:nvSpPr>
        <p:spPr>
          <a:xfrm>
            <a:off x="793790" y="504753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5090041"/>
            <a:ext cx="340162" cy="425291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2183011" y="5125403"/>
            <a:ext cx="310241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Security Enhancements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2183011" y="5615821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CAPTCHA tool implementation for user registration</a:t>
            </a:r>
            <a:endParaRPr lang="en-US" sz="1750" dirty="0"/>
          </a:p>
        </p:txBody>
      </p:sp>
      <p:sp>
        <p:nvSpPr>
          <p:cNvPr id="20" name="Shape 14"/>
          <p:cNvSpPr/>
          <p:nvPr/>
        </p:nvSpPr>
        <p:spPr>
          <a:xfrm>
            <a:off x="1273612" y="6672263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DB8DF"/>
          </a:solidFill>
          <a:ln/>
        </p:spPr>
      </p:sp>
      <p:sp>
        <p:nvSpPr>
          <p:cNvPr id="21" name="Shape 15"/>
          <p:cNvSpPr/>
          <p:nvPr/>
        </p:nvSpPr>
        <p:spPr>
          <a:xfrm>
            <a:off x="793790" y="643235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60" y="6474857"/>
            <a:ext cx="340162" cy="425291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2183011" y="6510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Future Integration</a:t>
            </a:r>
            <a:endParaRPr lang="en-US" sz="2200" dirty="0"/>
          </a:p>
        </p:txBody>
      </p:sp>
      <p:sp>
        <p:nvSpPr>
          <p:cNvPr id="24" name="Text 17"/>
          <p:cNvSpPr/>
          <p:nvPr/>
        </p:nvSpPr>
        <p:spPr>
          <a:xfrm>
            <a:off x="2183011" y="7000637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Plans for accounts integration and AI-driven security</a:t>
            </a:r>
            <a:endParaRPr lang="en-US" sz="175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C3A153A-D35E-2034-F03B-20DC37591A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0" y="0"/>
            <a:ext cx="5638586" cy="82295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525050" y="0"/>
            <a:ext cx="610535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6519" y="734497"/>
            <a:ext cx="5190053" cy="6486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050" b="1" dirty="0">
                <a:solidFill>
                  <a:srgbClr val="231971"/>
                </a:solidFill>
                <a:latin typeface="Outfit Extra Bold" pitchFamily="34" charset="0"/>
              </a:rPr>
              <a:t>Way Forward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726519" y="1694498"/>
            <a:ext cx="7690961" cy="1211461"/>
          </a:xfrm>
          <a:prstGeom prst="roundRect">
            <a:avLst>
              <a:gd name="adj" fmla="val 7197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41665" y="1909643"/>
            <a:ext cx="2594967" cy="324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Budget Allocation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834089" y="2358628"/>
            <a:ext cx="7260669" cy="3321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Systems hosting included in the 2025 Council budget to ensure continued operation.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726519" y="3113484"/>
            <a:ext cx="7690961" cy="1543645"/>
          </a:xfrm>
          <a:prstGeom prst="roundRect">
            <a:avLst>
              <a:gd name="adj" fmla="val 564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941665" y="3328630"/>
            <a:ext cx="2725222" cy="324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System Enhancements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941665" y="3777615"/>
            <a:ext cx="7260669" cy="6643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Implementation of automated reviewer selection, accounts module and project monitoring.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26519" y="4864656"/>
            <a:ext cx="7690961" cy="1211461"/>
          </a:xfrm>
          <a:prstGeom prst="roundRect">
            <a:avLst>
              <a:gd name="adj" fmla="val 7197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41665" y="5079802"/>
            <a:ext cx="2594967" cy="324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Security Expansion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941665" y="5528786"/>
            <a:ext cx="7260669" cy="3321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Development of AI-based security features to protect system integrity.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726519" y="6283643"/>
            <a:ext cx="7690961" cy="1211461"/>
          </a:xfrm>
          <a:prstGeom prst="roundRect">
            <a:avLst>
              <a:gd name="adj" fmla="val 7197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41665" y="6498788"/>
            <a:ext cx="2594967" cy="324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User Support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941665" y="6947773"/>
            <a:ext cx="7260669" cy="3321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Continuous training and awareness campaigns for all system users.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"/>
            <a:ext cx="14630400" cy="258651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458" y="2692360"/>
            <a:ext cx="7413784" cy="551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Recommendations</a:t>
            </a:r>
            <a:endParaRPr lang="en-US" sz="3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58" y="3508296"/>
            <a:ext cx="882134" cy="105858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764149" y="3684627"/>
            <a:ext cx="2281595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Other Councils to Adopt Digital Systems</a:t>
            </a:r>
            <a:endParaRPr lang="en-US" sz="1700" dirty="0"/>
          </a:p>
        </p:txBody>
      </p:sp>
      <p:sp>
        <p:nvSpPr>
          <p:cNvPr id="6" name="Text 2"/>
          <p:cNvSpPr/>
          <p:nvPr/>
        </p:nvSpPr>
        <p:spPr>
          <a:xfrm>
            <a:off x="1764149" y="4066103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Implement similar online grant management platforms</a:t>
            </a:r>
            <a:endParaRPr lang="en-US" sz="13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58" y="4566880"/>
            <a:ext cx="882134" cy="105858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764149" y="4743212"/>
            <a:ext cx="2205514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User-Centric Design</a:t>
            </a:r>
            <a:endParaRPr lang="en-US" sz="1700" dirty="0"/>
          </a:p>
        </p:txBody>
      </p:sp>
      <p:sp>
        <p:nvSpPr>
          <p:cNvPr id="9" name="Text 4"/>
          <p:cNvSpPr/>
          <p:nvPr/>
        </p:nvSpPr>
        <p:spPr>
          <a:xfrm>
            <a:off x="1764149" y="5124688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Focus on user-friendly interfaces and user experience</a:t>
            </a:r>
            <a:endParaRPr lang="en-US" sz="13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458" y="5625465"/>
            <a:ext cx="882134" cy="105858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764149" y="5801797"/>
            <a:ext cx="2205514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Iterative Feedback</a:t>
            </a:r>
            <a:endParaRPr lang="en-US" sz="1700" dirty="0"/>
          </a:p>
        </p:txBody>
      </p:sp>
      <p:sp>
        <p:nvSpPr>
          <p:cNvPr id="12" name="Text 6"/>
          <p:cNvSpPr/>
          <p:nvPr/>
        </p:nvSpPr>
        <p:spPr>
          <a:xfrm>
            <a:off x="1764149" y="6183273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Establish continuous improvement through user feedback loops</a:t>
            </a:r>
            <a:endParaRPr lang="en-US" sz="13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458" y="6684050"/>
            <a:ext cx="882134" cy="105858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764149" y="6860381"/>
            <a:ext cx="2205514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Foster Collaboration</a:t>
            </a:r>
            <a:endParaRPr lang="en-US" sz="1700" dirty="0"/>
          </a:p>
        </p:txBody>
      </p:sp>
      <p:sp>
        <p:nvSpPr>
          <p:cNvPr id="15" name="Text 8"/>
          <p:cNvSpPr/>
          <p:nvPr/>
        </p:nvSpPr>
        <p:spPr>
          <a:xfrm>
            <a:off x="1764149" y="7241858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Partner with other research councils for greater impact</a:t>
            </a:r>
            <a:endParaRPr lang="en-GB" sz="1350" dirty="0">
              <a:solidFill>
                <a:srgbClr val="2A2742"/>
              </a:solidFill>
              <a:latin typeface="Arimo" pitchFamily="34" charset="0"/>
              <a:ea typeface="Arimo" pitchFamily="34" charset="-122"/>
              <a:cs typeface="Arimo" pitchFamily="34" charset="-120"/>
            </a:endParaRPr>
          </a:p>
          <a:p>
            <a:pPr marL="0" indent="0" algn="l">
              <a:lnSpc>
                <a:spcPts val="2200"/>
              </a:lnSpc>
              <a:buNone/>
            </a:pPr>
            <a:endParaRPr lang="en-US" sz="13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505</Words>
  <Application>Microsoft Office PowerPoint</Application>
  <PresentationFormat>Custom</PresentationFormat>
  <Paragraphs>92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Times New Roman</vt:lpstr>
      <vt:lpstr>Arial</vt:lpstr>
      <vt:lpstr>Outfit Extra Bold</vt:lpstr>
      <vt:lpstr>Calibri</vt:lpstr>
      <vt:lpstr>Arimo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Edmore Sibanda</cp:lastModifiedBy>
  <cp:revision>7</cp:revision>
  <cp:lastPrinted>2025-05-05T13:27:12Z</cp:lastPrinted>
  <dcterms:created xsi:type="dcterms:W3CDTF">2025-05-04T12:52:55Z</dcterms:created>
  <dcterms:modified xsi:type="dcterms:W3CDTF">2025-05-07T06:29:35Z</dcterms:modified>
</cp:coreProperties>
</file>