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6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8.jpg" ContentType="image/jpg"/>
  <Override PartName="/ppt/media/image26.jpg" ContentType="image/jpg"/>
  <Override PartName="/ppt/media/image27.jpg" ContentType="image/jpg"/>
  <Override PartName="/ppt/media/image31.jpg" ContentType="image/jpg"/>
  <Override PartName="/ppt/media/image32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8" r:id="rId22"/>
    <p:sldId id="277" r:id="rId23"/>
    <p:sldId id="275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BC30-C763-0A34-C48A-A625610B2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32F88-DA90-F685-7A9C-7B99A0876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81093-BE44-5231-244E-0F5AB5C8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5236-9487-119E-DD9E-D15A0018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BC9B3-19CC-0C32-9B4E-585FF1CF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4C93-7E40-0FD4-13CF-5E81A0A5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4895A-597E-926C-FB06-EEADC3E76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5990E-2B5E-163E-BA02-F33662C5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AB3C-CB5B-D87F-C3B8-EBA0F38E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7F5E-5B7A-E414-5678-46ECAF96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1A7A7-41FB-48A3-DEC3-C75C20938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EA79D-38A0-FCC3-CF84-09ED7183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08FBD-81F0-017E-AA7A-907DAF76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E9E7-52B0-2785-126C-2DC0C0A5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BEC22-C3F6-1D9A-9486-3F23F7F8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163D-6E73-0324-7B49-55AD6A02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B78F-8E10-2F39-6303-BA2C3883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FB7D-2660-EBE0-9F4C-EE2226D2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4266-14A3-AEF7-B58E-14E14BD4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5297-94D4-50F4-885F-E786EF63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F21B-F17D-0CF5-840C-16FDC51E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FC1C1-8599-DFEB-C4CD-71C8248E5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01593-C590-5C0B-1AA9-D9D7B0DD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CA158-C343-9294-BCB3-9E8AC006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1015-9E14-77D2-E9B9-25A4F424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453D-336C-5CE5-B05B-C3C7C151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0C16-6EAF-739C-F167-4CB70C0BB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D30A1-8521-6768-2EC3-955C90D9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7592E-C155-FA37-CABC-9CDC44C8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65B11-1B37-13ED-62CC-D4D21693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B931-B25F-904C-7E67-6CF732CB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1601-7670-4764-0050-793B11D7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FC4C-3B19-2552-B590-30B415D0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CD1AF-35A3-DF99-8EDA-9E43FEF5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99FDD-D300-3458-C715-7496F1E4C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50131-667E-A9CB-2175-9D424C203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A8A5C-A8E4-C40A-C153-C02137CD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79415-A6C2-1EA5-B069-A078A517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0DCC7-1EFE-885F-9653-58C7285D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6298-D104-CB81-B049-67DCFFCB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ED1E4-BE8F-56C1-80F5-937BC07E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1C080-F86D-36B0-E2DF-CC711CC4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FFE99-270D-BF94-3EE3-84EC7108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5A46D-1870-A7A0-DD69-2222FB71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0BD16-E0F9-0EB9-0555-14530025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F425A-2AE6-FB60-05BD-6A307997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9853-A8EE-2352-7EDB-5AB4128C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E3F7-9816-4E10-5879-8284F1BF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D0E10-B614-8FE5-E936-92B86EBF1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9BC67-38A8-EF94-A510-1BF77B16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CE229-50FC-01E7-429B-BB58036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771B-1343-443E-111A-64A22E00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3AB3-B516-DE7E-2EBB-D1DD296D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8568F-B9D4-63B7-CB4B-D97A1D744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1EBED-C601-4AF6-AACA-0463E5FA5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778A3-37FF-8569-2AC8-01A70376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D7FA9-5323-3427-204A-606A783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F9A8-FD97-785B-3688-7070CC3E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B236B-3EB0-118C-922B-EC68D80A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DE78-D4A1-A2F0-E4AA-27EF32095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41215-DEE6-72A1-214D-0E7647AA7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0E0F-3440-4586-A824-7C3333BDB95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2B34-AAFA-605C-B259-51A615CEB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3C96-8A0E-7182-69F6-E21E7FAC8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4511-CBED-4AAD-89CE-960E3E8F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69B8035-B5C3-0896-8EA6-0A86F7454898}"/>
              </a:ext>
            </a:extLst>
          </p:cNvPr>
          <p:cNvGrpSpPr/>
          <p:nvPr/>
        </p:nvGrpSpPr>
        <p:grpSpPr>
          <a:xfrm>
            <a:off x="5129784" y="1576390"/>
            <a:ext cx="1969269" cy="897112"/>
            <a:chOff x="5129784" y="1576390"/>
            <a:chExt cx="1969269" cy="89711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344CAF3-A3DE-B306-DA1A-19C4DEC9CF44}"/>
                </a:ext>
              </a:extLst>
            </p:cNvPr>
            <p:cNvSpPr/>
            <p:nvPr/>
          </p:nvSpPr>
          <p:spPr>
            <a:xfrm>
              <a:off x="5129784" y="1576390"/>
              <a:ext cx="1801368" cy="897112"/>
            </a:xfrm>
            <a:prstGeom prst="roundRect">
              <a:avLst>
                <a:gd name="adj" fmla="val 7292"/>
              </a:avLst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D47C0B-B725-BE1F-E027-565FF5CD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784" y="1576390"/>
              <a:ext cx="1969269" cy="89711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1E34C80-427F-4B91-A6AA-C9034396F9A9}"/>
              </a:ext>
            </a:extLst>
          </p:cNvPr>
          <p:cNvSpPr txBox="1"/>
          <p:nvPr/>
        </p:nvSpPr>
        <p:spPr>
          <a:xfrm>
            <a:off x="3089529" y="2705725"/>
            <a:ext cx="6012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5" dirty="0">
                <a:latin typeface="Arial Black" panose="020B0A04020102020204" pitchFamily="34" charset="0"/>
              </a:rPr>
              <a:t>OGMS </a:t>
            </a:r>
            <a:r>
              <a:rPr lang="en-US" sz="4400" spc="10" dirty="0">
                <a:latin typeface="Arial Black" panose="020B0A04020102020204" pitchFamily="34" charset="0"/>
              </a:rPr>
              <a:t>Peer-to-Peer </a:t>
            </a:r>
            <a:r>
              <a:rPr lang="en-US" sz="4400" spc="-3055" dirty="0">
                <a:latin typeface="Arial Black" panose="020B0A04020102020204" pitchFamily="34" charset="0"/>
              </a:rPr>
              <a:t> </a:t>
            </a:r>
            <a:r>
              <a:rPr lang="en-US" sz="4400" spc="5" dirty="0">
                <a:latin typeface="Arial Black" panose="020B0A04020102020204" pitchFamily="34" charset="0"/>
              </a:rPr>
              <a:t>Learning</a:t>
            </a:r>
            <a:r>
              <a:rPr lang="en-US" sz="4400" dirty="0">
                <a:latin typeface="Arial Black" panose="020B0A04020102020204" pitchFamily="34" charset="0"/>
              </a:rPr>
              <a:t> </a:t>
            </a:r>
            <a:r>
              <a:rPr lang="en-US" sz="4400" spc="5" dirty="0">
                <a:latin typeface="Arial Black" panose="020B0A04020102020204" pitchFamily="34" charset="0"/>
              </a:rPr>
              <a:t>Meeting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1356B7DE-92AC-3F71-1DDC-253384EAA2BC}"/>
              </a:ext>
            </a:extLst>
          </p:cNvPr>
          <p:cNvGrpSpPr/>
          <p:nvPr/>
        </p:nvGrpSpPr>
        <p:grpSpPr>
          <a:xfrm>
            <a:off x="3199257" y="4152275"/>
            <a:ext cx="4488869" cy="163453"/>
            <a:chOff x="1388889" y="4536677"/>
            <a:chExt cx="4488869" cy="16345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C1E840C-FE28-64BB-80D8-889584259343}"/>
                </a:ext>
              </a:extLst>
            </p:cNvPr>
            <p:cNvSpPr/>
            <p:nvPr/>
          </p:nvSpPr>
          <p:spPr>
            <a:xfrm>
              <a:off x="1388889" y="4618408"/>
              <a:ext cx="4374515" cy="0"/>
            </a:xfrm>
            <a:custGeom>
              <a:avLst/>
              <a:gdLst/>
              <a:ahLst/>
              <a:cxnLst/>
              <a:rect l="l" t="t" r="r" b="b"/>
              <a:pathLst>
                <a:path w="4374515">
                  <a:moveTo>
                    <a:pt x="0" y="0"/>
                  </a:moveTo>
                  <a:lnTo>
                    <a:pt x="4374016" y="1"/>
                  </a:lnTo>
                </a:path>
              </a:pathLst>
            </a:custGeom>
            <a:ln w="10842">
              <a:solidFill>
                <a:srgbClr val="0C0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42A74638-57A5-0E0A-3B08-1909B2B5EA1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223" y="4536677"/>
              <a:ext cx="163535" cy="163453"/>
            </a:xfrm>
            <a:prstGeom prst="rect">
              <a:avLst/>
            </a:prstGeom>
          </p:spPr>
        </p:pic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F2C2A0B9-29A8-56DC-0B4B-1E187E6636BB}"/>
              </a:ext>
            </a:extLst>
          </p:cNvPr>
          <p:cNvSpPr txBox="1"/>
          <p:nvPr/>
        </p:nvSpPr>
        <p:spPr>
          <a:xfrm>
            <a:off x="3199257" y="4315728"/>
            <a:ext cx="68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15" dirty="0">
                <a:solidFill>
                  <a:srgbClr val="1D1D1D"/>
                </a:solidFill>
                <a:latin typeface="Poppins Medium"/>
                <a:cs typeface="Poppins Medium"/>
              </a:rPr>
              <a:t>N</a:t>
            </a:r>
            <a:r>
              <a:rPr sz="1800" b="0" spc="10" dirty="0">
                <a:solidFill>
                  <a:srgbClr val="1D1D1D"/>
                </a:solidFill>
                <a:latin typeface="Poppins Medium"/>
                <a:cs typeface="Poppins Medium"/>
              </a:rPr>
              <a:t>S</a:t>
            </a:r>
            <a:r>
              <a:rPr sz="1800" b="0" spc="5" dirty="0">
                <a:solidFill>
                  <a:srgbClr val="1D1D1D"/>
                </a:solidFill>
                <a:latin typeface="Poppins Medium"/>
                <a:cs typeface="Poppins Medium"/>
              </a:rPr>
              <a:t>T</a:t>
            </a:r>
            <a:r>
              <a:rPr sz="1800" b="0" spc="-20" dirty="0">
                <a:solidFill>
                  <a:srgbClr val="1D1D1D"/>
                </a:solidFill>
                <a:latin typeface="Poppins Medium"/>
                <a:cs typeface="Poppins Medium"/>
              </a:rPr>
              <a:t>I</a:t>
            </a:r>
            <a:r>
              <a:rPr sz="1800" b="0" spc="20" dirty="0">
                <a:solidFill>
                  <a:srgbClr val="1D1D1D"/>
                </a:solidFill>
                <a:latin typeface="Poppins Medium"/>
                <a:cs typeface="Poppins Medium"/>
              </a:rPr>
              <a:t>C</a:t>
            </a:r>
            <a:endParaRPr sz="1800" dirty="0">
              <a:latin typeface="Poppins Medium"/>
              <a:cs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7297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13402-A304-90CE-12AE-FC08269D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EE741F-8817-6A73-4298-A5CC799E573B}"/>
              </a:ext>
            </a:extLst>
          </p:cNvPr>
          <p:cNvGrpSpPr/>
          <p:nvPr/>
        </p:nvGrpSpPr>
        <p:grpSpPr>
          <a:xfrm>
            <a:off x="690373" y="5370290"/>
            <a:ext cx="4025456" cy="975382"/>
            <a:chOff x="1250632" y="5499804"/>
            <a:chExt cx="4025456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66A17-F448-CD20-CA1F-A6ADC88F937E}"/>
                </a:ext>
              </a:extLst>
            </p:cNvPr>
            <p:cNvSpPr txBox="1"/>
            <p:nvPr/>
          </p:nvSpPr>
          <p:spPr>
            <a:xfrm>
              <a:off x="1250632" y="5499804"/>
              <a:ext cx="402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03. New Pages</a:t>
              </a:r>
              <a:endParaRPr lang="en-US" sz="3200" b="1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4A37C4-D513-0CCC-4051-7B0823109E8F}"/>
                </a:ext>
              </a:extLst>
            </p:cNvPr>
            <p:cNvSpPr txBox="1"/>
            <p:nvPr/>
          </p:nvSpPr>
          <p:spPr>
            <a:xfrm>
              <a:off x="1250633" y="6013521"/>
              <a:ext cx="3616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ALL  GRANT CALLS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B9C34D-E242-6BF8-E528-2FCCAE7E7062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5FCC77-F2C5-C9A3-9705-D0202DC25558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87881AB-A4BE-2F7B-2AA2-89C85E2215C5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D1B233D-B185-8402-3EEA-6519E5036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31F1FC-0B3F-68F2-B061-0531D68BDAD3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892316-8A05-521A-6A93-8163B2982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644700"/>
            <a:ext cx="7733699" cy="48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26451-EB39-FC66-6D95-B7D168018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4E476F-CB50-64B0-B98D-D600ADFE7D2C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1D2A44-DD80-BE9E-E360-15870063B069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E65858-6BB0-0CF3-6B76-95643702A140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8FCC3DE-BBE6-2862-9AC2-BE3BC740A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CA42F3-F570-AD38-A002-5C6DC1B4543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2" name="object 2">
            <a:extLst>
              <a:ext uri="{FF2B5EF4-FFF2-40B4-BE49-F238E27FC236}">
                <a16:creationId xmlns:a16="http://schemas.microsoft.com/office/drawing/2014/main" id="{3DD0FE60-89BC-1428-F388-FDB38C538B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1060" y="754858"/>
            <a:ext cx="5589879" cy="53482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EB9213-1B50-CADB-B451-C01481DFA241}"/>
              </a:ext>
            </a:extLst>
          </p:cNvPr>
          <p:cNvGrpSpPr/>
          <p:nvPr/>
        </p:nvGrpSpPr>
        <p:grpSpPr>
          <a:xfrm>
            <a:off x="438139" y="5615451"/>
            <a:ext cx="3851719" cy="975382"/>
            <a:chOff x="1250632" y="5499804"/>
            <a:chExt cx="3851719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C5545A-60A7-4034-794C-EFC5F93E113A}"/>
                </a:ext>
              </a:extLst>
            </p:cNvPr>
            <p:cNvSpPr txBox="1"/>
            <p:nvPr/>
          </p:nvSpPr>
          <p:spPr>
            <a:xfrm>
              <a:off x="1250632" y="5499804"/>
              <a:ext cx="3851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03. New Pages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97866B-BE20-1DC1-FBD4-BD7D061E9C13}"/>
                </a:ext>
              </a:extLst>
            </p:cNvPr>
            <p:cNvSpPr txBox="1"/>
            <p:nvPr/>
          </p:nvSpPr>
          <p:spPr>
            <a:xfrm>
              <a:off x="1250633" y="6013521"/>
              <a:ext cx="2889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GRANT DETAILS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D0E27-14F8-5F1A-21A4-C61192D8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2D1B48-BB60-170C-26EB-0AC4E305C016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50402B-0DCE-F511-2616-EE6D6B9D2233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7874F38-21B0-F29E-1A90-360E164A2409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9EE4D59-C54C-13E4-D272-659D06C16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5A4306-A6E5-58CA-7172-16D9018D5BB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D84526-8DF3-CB41-EB19-C6753C307E66}"/>
              </a:ext>
            </a:extLst>
          </p:cNvPr>
          <p:cNvGrpSpPr/>
          <p:nvPr/>
        </p:nvGrpSpPr>
        <p:grpSpPr>
          <a:xfrm>
            <a:off x="639307" y="5041783"/>
            <a:ext cx="3851719" cy="975382"/>
            <a:chOff x="1250632" y="5499804"/>
            <a:chExt cx="3851719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4C3CF4-2165-2586-C1AB-F5CADC1807A3}"/>
                </a:ext>
              </a:extLst>
            </p:cNvPr>
            <p:cNvSpPr txBox="1"/>
            <p:nvPr/>
          </p:nvSpPr>
          <p:spPr>
            <a:xfrm>
              <a:off x="1250632" y="5499804"/>
              <a:ext cx="3851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03. New Pages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192A96-1610-E662-EA85-BDAEC92FE58C}"/>
                </a:ext>
              </a:extLst>
            </p:cNvPr>
            <p:cNvSpPr txBox="1"/>
            <p:nvPr/>
          </p:nvSpPr>
          <p:spPr>
            <a:xfrm>
              <a:off x="1250633" y="6013521"/>
              <a:ext cx="374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AWARDED GRANTS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A73582-4C52-B5A8-2BB7-6CAC52ACA0D1}"/>
              </a:ext>
            </a:extLst>
          </p:cNvPr>
          <p:cNvGrpSpPr/>
          <p:nvPr/>
        </p:nvGrpSpPr>
        <p:grpSpPr>
          <a:xfrm>
            <a:off x="353016" y="1588787"/>
            <a:ext cx="11485968" cy="3680426"/>
            <a:chOff x="306749" y="1580252"/>
            <a:chExt cx="11485968" cy="3680426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E828869-7B8D-F317-4F9C-89AF1BC7723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749" y="1580252"/>
              <a:ext cx="5742984" cy="347638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D776C83-BDB4-5F99-6F31-85D1819BDA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9733" y="1580252"/>
              <a:ext cx="5742984" cy="368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34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1BB62-48C3-040A-91CF-9F947BFE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97EFB3-AFCF-14B1-E92D-DE82F603498E}"/>
              </a:ext>
            </a:extLst>
          </p:cNvPr>
          <p:cNvGrpSpPr/>
          <p:nvPr/>
        </p:nvGrpSpPr>
        <p:grpSpPr>
          <a:xfrm>
            <a:off x="1196590" y="2401323"/>
            <a:ext cx="9798820" cy="2055354"/>
            <a:chOff x="3071335" y="1455372"/>
            <a:chExt cx="9798820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E19633-971A-57DA-9C5F-4175D74476C1}"/>
                </a:ext>
              </a:extLst>
            </p:cNvPr>
            <p:cNvGrpSpPr/>
            <p:nvPr/>
          </p:nvGrpSpPr>
          <p:grpSpPr>
            <a:xfrm>
              <a:off x="3071335" y="1455372"/>
              <a:ext cx="9798820" cy="2039613"/>
              <a:chOff x="3071335" y="1455372"/>
              <a:chExt cx="9798820" cy="203961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FA448B-4945-F85F-3EBB-4DC2A51D8D8E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04.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12C9B-2B6F-2315-FDC9-8B4CB5312539}"/>
                  </a:ext>
                </a:extLst>
              </p:cNvPr>
              <p:cNvSpPr txBox="1"/>
              <p:nvPr/>
            </p:nvSpPr>
            <p:spPr>
              <a:xfrm>
                <a:off x="3071335" y="2386989"/>
                <a:ext cx="97988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RESPONSIVE SIDEBAR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B2B5EF71-B025-51E4-320D-96B0F2A2BE01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8AAD5494-6A4F-AAC3-7227-7BDD3D2F369E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1AAA0680-6040-752B-DA38-EBF18E0263B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1A5232A-65FA-0A39-DFE3-444BF61E9CA2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A0D63B-3E06-13DA-BC15-2112BFED94B8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43729E3-D6E6-5B29-CB2F-A3C04F7DC575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8A75018-F96E-7B52-9CB0-2E2208F05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18161D-3151-D12C-9377-E8F26B015867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86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D3BDE-FD1D-9787-79B6-A74A4A3C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A744A57-1667-983F-7868-331917773AEF}"/>
              </a:ext>
            </a:extLst>
          </p:cNvPr>
          <p:cNvGrpSpPr/>
          <p:nvPr/>
        </p:nvGrpSpPr>
        <p:grpSpPr>
          <a:xfrm>
            <a:off x="1187174" y="5531121"/>
            <a:ext cx="4290631" cy="975382"/>
            <a:chOff x="1250632" y="5499804"/>
            <a:chExt cx="4290631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503F7F-7AF5-1D8A-0AB3-6103024FF0DE}"/>
                </a:ext>
              </a:extLst>
            </p:cNvPr>
            <p:cNvSpPr txBox="1"/>
            <p:nvPr/>
          </p:nvSpPr>
          <p:spPr>
            <a:xfrm>
              <a:off x="1250632" y="5499804"/>
              <a:ext cx="42906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04. Responsive Sidebar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EAFF6C-A159-488C-BB86-866EF7667CBA}"/>
                </a:ext>
              </a:extLst>
            </p:cNvPr>
            <p:cNvSpPr txBox="1"/>
            <p:nvPr/>
          </p:nvSpPr>
          <p:spPr>
            <a:xfrm>
              <a:off x="1250633" y="6013521"/>
              <a:ext cx="2397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0D54E8-34D3-09A0-B127-D0BD8A2201AD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F84F1D-4489-ED7B-BF7E-0811E09C6A5E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24B94EF-BEE6-AC0C-2683-9639BDFD1419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FEEB9BB-1DF5-F858-3179-CE7EC2DD3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84A74F-5E30-A101-F0C6-377F70F93F9E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2" name="object 3">
            <a:extLst>
              <a:ext uri="{FF2B5EF4-FFF2-40B4-BE49-F238E27FC236}">
                <a16:creationId xmlns:a16="http://schemas.microsoft.com/office/drawing/2014/main" id="{791ECB10-9FAF-C285-6DE2-BF0322E751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0266" y="713381"/>
            <a:ext cx="2831468" cy="481774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916F8CBC-B997-376F-1C3C-9837233BD811}"/>
              </a:ext>
            </a:extLst>
          </p:cNvPr>
          <p:cNvSpPr/>
          <p:nvPr/>
        </p:nvSpPr>
        <p:spPr>
          <a:xfrm>
            <a:off x="7329275" y="907162"/>
            <a:ext cx="116222" cy="141995"/>
          </a:xfrm>
          <a:custGeom>
            <a:avLst/>
            <a:gdLst/>
            <a:ahLst/>
            <a:cxnLst/>
            <a:rect l="l" t="t" r="r" b="b"/>
            <a:pathLst>
              <a:path w="412750" h="372744">
                <a:moveTo>
                  <a:pt x="412387" y="0"/>
                </a:moveTo>
                <a:lnTo>
                  <a:pt x="0" y="0"/>
                </a:lnTo>
                <a:lnTo>
                  <a:pt x="0" y="372291"/>
                </a:lnTo>
                <a:lnTo>
                  <a:pt x="412387" y="372291"/>
                </a:lnTo>
                <a:lnTo>
                  <a:pt x="412387" y="0"/>
                </a:lnTo>
                <a:close/>
              </a:path>
            </a:pathLst>
          </a:custGeom>
          <a:ln w="381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B6A81CB-7DC3-4D81-AD75-9389F89B17ED}"/>
              </a:ext>
            </a:extLst>
          </p:cNvPr>
          <p:cNvSpPr/>
          <p:nvPr/>
        </p:nvSpPr>
        <p:spPr>
          <a:xfrm rot="7555674">
            <a:off x="7627256" y="616775"/>
            <a:ext cx="529652" cy="719211"/>
          </a:xfrm>
          <a:custGeom>
            <a:avLst/>
            <a:gdLst/>
            <a:ahLst/>
            <a:cxnLst/>
            <a:rect l="l" t="t" r="r" b="b"/>
            <a:pathLst>
              <a:path w="1025525" h="1392555">
                <a:moveTo>
                  <a:pt x="884333" y="1253611"/>
                </a:moveTo>
                <a:lnTo>
                  <a:pt x="831695" y="1291871"/>
                </a:lnTo>
                <a:lnTo>
                  <a:pt x="1025498" y="1392313"/>
                </a:lnTo>
                <a:lnTo>
                  <a:pt x="1006757" y="1279916"/>
                </a:lnTo>
                <a:lnTo>
                  <a:pt x="903474" y="1279916"/>
                </a:lnTo>
                <a:lnTo>
                  <a:pt x="884333" y="1253611"/>
                </a:lnTo>
                <a:close/>
              </a:path>
              <a:path w="1025525" h="1392555">
                <a:moveTo>
                  <a:pt x="936973" y="1215350"/>
                </a:moveTo>
                <a:lnTo>
                  <a:pt x="884333" y="1253611"/>
                </a:lnTo>
                <a:lnTo>
                  <a:pt x="903474" y="1279916"/>
                </a:lnTo>
                <a:lnTo>
                  <a:pt x="956113" y="1241654"/>
                </a:lnTo>
                <a:lnTo>
                  <a:pt x="936973" y="1215350"/>
                </a:lnTo>
                <a:close/>
              </a:path>
              <a:path w="1025525" h="1392555">
                <a:moveTo>
                  <a:pt x="989613" y="1177089"/>
                </a:moveTo>
                <a:lnTo>
                  <a:pt x="936973" y="1215350"/>
                </a:lnTo>
                <a:lnTo>
                  <a:pt x="956113" y="1241654"/>
                </a:lnTo>
                <a:lnTo>
                  <a:pt x="903474" y="1279916"/>
                </a:lnTo>
                <a:lnTo>
                  <a:pt x="1006757" y="1279916"/>
                </a:lnTo>
                <a:lnTo>
                  <a:pt x="989613" y="1177089"/>
                </a:lnTo>
                <a:close/>
              </a:path>
              <a:path w="1025525" h="1392555">
                <a:moveTo>
                  <a:pt x="52638" y="0"/>
                </a:moveTo>
                <a:lnTo>
                  <a:pt x="0" y="38260"/>
                </a:lnTo>
                <a:lnTo>
                  <a:pt x="884333" y="1253611"/>
                </a:lnTo>
                <a:lnTo>
                  <a:pt x="936973" y="1215350"/>
                </a:lnTo>
                <a:lnTo>
                  <a:pt x="52638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A71D4-7B30-CB8E-581B-3C2FE7C5AA9B}"/>
              </a:ext>
            </a:extLst>
          </p:cNvPr>
          <p:cNvSpPr txBox="1"/>
          <p:nvPr/>
        </p:nvSpPr>
        <p:spPr>
          <a:xfrm>
            <a:off x="8274658" y="791714"/>
            <a:ext cx="383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No Button to toggle view control</a:t>
            </a:r>
            <a:endParaRPr lang="en-US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0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D19D7-9CD0-EFB2-7395-9FBA3B340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21AD8-B233-A913-0050-0B3858419FF0}"/>
              </a:ext>
            </a:extLst>
          </p:cNvPr>
          <p:cNvGrpSpPr/>
          <p:nvPr/>
        </p:nvGrpSpPr>
        <p:grpSpPr>
          <a:xfrm>
            <a:off x="1187174" y="5531121"/>
            <a:ext cx="4290631" cy="975382"/>
            <a:chOff x="1250632" y="5499804"/>
            <a:chExt cx="4290631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191AE0-B49F-75E4-7006-F325A7414ADE}"/>
                </a:ext>
              </a:extLst>
            </p:cNvPr>
            <p:cNvSpPr txBox="1"/>
            <p:nvPr/>
          </p:nvSpPr>
          <p:spPr>
            <a:xfrm>
              <a:off x="1250632" y="5499804"/>
              <a:ext cx="42906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04. Responsive Sidebar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B106D4-2F0D-29AB-8A68-461710544866}"/>
                </a:ext>
              </a:extLst>
            </p:cNvPr>
            <p:cNvSpPr txBox="1"/>
            <p:nvPr/>
          </p:nvSpPr>
          <p:spPr>
            <a:xfrm>
              <a:off x="1250633" y="6013521"/>
              <a:ext cx="2516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88671-F704-678D-CDFD-2018FF22A5D4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1E61C5-82B3-76DA-FC1F-FC76819C5A13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DB4D743-8FEF-DB40-E915-2863D3B6E680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C25E31F-B032-D33C-9A93-BF300420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FEFFEF-ED16-0CED-BEA9-5BFE2067B404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AAF99D-72F2-225B-6322-94A4E951D6C4}"/>
              </a:ext>
            </a:extLst>
          </p:cNvPr>
          <p:cNvGrpSpPr/>
          <p:nvPr/>
        </p:nvGrpSpPr>
        <p:grpSpPr>
          <a:xfrm>
            <a:off x="54864" y="1466431"/>
            <a:ext cx="12082271" cy="3445072"/>
            <a:chOff x="54864" y="1466431"/>
            <a:chExt cx="12082271" cy="34450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4A7107-FFAC-91A2-FB94-9113D6A0C6BD}"/>
                </a:ext>
              </a:extLst>
            </p:cNvPr>
            <p:cNvGrpSpPr/>
            <p:nvPr/>
          </p:nvGrpSpPr>
          <p:grpSpPr>
            <a:xfrm>
              <a:off x="54864" y="1778037"/>
              <a:ext cx="12082271" cy="3133466"/>
              <a:chOff x="54865" y="1611001"/>
              <a:chExt cx="12082271" cy="313346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A5D66BC-165E-A10C-34F5-496B13233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5" y="1611001"/>
                <a:ext cx="5831898" cy="313346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FF4DBA-DD53-1418-A25F-F74992EA1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22048" y="1611001"/>
                <a:ext cx="6215088" cy="3133466"/>
              </a:xfrm>
              <a:prstGeom prst="rect">
                <a:avLst/>
              </a:prstGeom>
            </p:spPr>
          </p:pic>
        </p:grp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170140E-A6A6-1C64-0A67-A8978E2B3644}"/>
                </a:ext>
              </a:extLst>
            </p:cNvPr>
            <p:cNvSpPr/>
            <p:nvPr/>
          </p:nvSpPr>
          <p:spPr>
            <a:xfrm>
              <a:off x="966544" y="2020108"/>
              <a:ext cx="116222" cy="141995"/>
            </a:xfrm>
            <a:custGeom>
              <a:avLst/>
              <a:gdLst/>
              <a:ahLst/>
              <a:cxnLst/>
              <a:rect l="l" t="t" r="r" b="b"/>
              <a:pathLst>
                <a:path w="412750" h="372744">
                  <a:moveTo>
                    <a:pt x="412387" y="0"/>
                  </a:moveTo>
                  <a:lnTo>
                    <a:pt x="0" y="0"/>
                  </a:lnTo>
                  <a:lnTo>
                    <a:pt x="0" y="372291"/>
                  </a:lnTo>
                  <a:lnTo>
                    <a:pt x="412387" y="372291"/>
                  </a:lnTo>
                  <a:lnTo>
                    <a:pt x="412387" y="0"/>
                  </a:lnTo>
                  <a:close/>
                </a:path>
              </a:pathLst>
            </a:custGeom>
            <a:ln w="38100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E22E20B0-2300-A7A5-D348-7BA23C2B2CBE}"/>
                </a:ext>
              </a:extLst>
            </p:cNvPr>
            <p:cNvSpPr/>
            <p:nvPr/>
          </p:nvSpPr>
          <p:spPr>
            <a:xfrm>
              <a:off x="5995018" y="1850137"/>
              <a:ext cx="116222" cy="141995"/>
            </a:xfrm>
            <a:custGeom>
              <a:avLst/>
              <a:gdLst/>
              <a:ahLst/>
              <a:cxnLst/>
              <a:rect l="l" t="t" r="r" b="b"/>
              <a:pathLst>
                <a:path w="412750" h="372744">
                  <a:moveTo>
                    <a:pt x="412387" y="0"/>
                  </a:moveTo>
                  <a:lnTo>
                    <a:pt x="0" y="0"/>
                  </a:lnTo>
                  <a:lnTo>
                    <a:pt x="0" y="372291"/>
                  </a:lnTo>
                  <a:lnTo>
                    <a:pt x="412387" y="372291"/>
                  </a:lnTo>
                  <a:lnTo>
                    <a:pt x="412387" y="0"/>
                  </a:lnTo>
                  <a:close/>
                </a:path>
              </a:pathLst>
            </a:custGeom>
            <a:ln w="38100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C6125004-D23D-F278-43B3-B0AE9E0D83D1}"/>
                </a:ext>
              </a:extLst>
            </p:cNvPr>
            <p:cNvSpPr/>
            <p:nvPr/>
          </p:nvSpPr>
          <p:spPr>
            <a:xfrm>
              <a:off x="5758749" y="1466431"/>
              <a:ext cx="256026" cy="347656"/>
            </a:xfrm>
            <a:custGeom>
              <a:avLst/>
              <a:gdLst/>
              <a:ahLst/>
              <a:cxnLst/>
              <a:rect l="l" t="t" r="r" b="b"/>
              <a:pathLst>
                <a:path w="1025525" h="1392555">
                  <a:moveTo>
                    <a:pt x="884333" y="1253611"/>
                  </a:moveTo>
                  <a:lnTo>
                    <a:pt x="831695" y="1291871"/>
                  </a:lnTo>
                  <a:lnTo>
                    <a:pt x="1025498" y="1392313"/>
                  </a:lnTo>
                  <a:lnTo>
                    <a:pt x="1006757" y="1279916"/>
                  </a:lnTo>
                  <a:lnTo>
                    <a:pt x="903474" y="1279916"/>
                  </a:lnTo>
                  <a:lnTo>
                    <a:pt x="884333" y="1253611"/>
                  </a:lnTo>
                  <a:close/>
                </a:path>
                <a:path w="1025525" h="1392555">
                  <a:moveTo>
                    <a:pt x="936973" y="1215350"/>
                  </a:moveTo>
                  <a:lnTo>
                    <a:pt x="884333" y="1253611"/>
                  </a:lnTo>
                  <a:lnTo>
                    <a:pt x="903474" y="1279916"/>
                  </a:lnTo>
                  <a:lnTo>
                    <a:pt x="956113" y="1241654"/>
                  </a:lnTo>
                  <a:lnTo>
                    <a:pt x="936973" y="1215350"/>
                  </a:lnTo>
                  <a:close/>
                </a:path>
                <a:path w="1025525" h="1392555">
                  <a:moveTo>
                    <a:pt x="989613" y="1177089"/>
                  </a:moveTo>
                  <a:lnTo>
                    <a:pt x="936973" y="1215350"/>
                  </a:lnTo>
                  <a:lnTo>
                    <a:pt x="956113" y="1241654"/>
                  </a:lnTo>
                  <a:lnTo>
                    <a:pt x="903474" y="1279916"/>
                  </a:lnTo>
                  <a:lnTo>
                    <a:pt x="1006757" y="1279916"/>
                  </a:lnTo>
                  <a:lnTo>
                    <a:pt x="989613" y="1177089"/>
                  </a:lnTo>
                  <a:close/>
                </a:path>
                <a:path w="1025525" h="1392555">
                  <a:moveTo>
                    <a:pt x="52638" y="0"/>
                  </a:moveTo>
                  <a:lnTo>
                    <a:pt x="0" y="38260"/>
                  </a:lnTo>
                  <a:lnTo>
                    <a:pt x="884333" y="1253611"/>
                  </a:lnTo>
                  <a:lnTo>
                    <a:pt x="936973" y="1215350"/>
                  </a:lnTo>
                  <a:lnTo>
                    <a:pt x="52638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41BE5E28-7854-9FC5-A65D-E91B3FB27CE7}"/>
                </a:ext>
              </a:extLst>
            </p:cNvPr>
            <p:cNvSpPr/>
            <p:nvPr/>
          </p:nvSpPr>
          <p:spPr>
            <a:xfrm>
              <a:off x="743229" y="1640259"/>
              <a:ext cx="256026" cy="347656"/>
            </a:xfrm>
            <a:custGeom>
              <a:avLst/>
              <a:gdLst/>
              <a:ahLst/>
              <a:cxnLst/>
              <a:rect l="l" t="t" r="r" b="b"/>
              <a:pathLst>
                <a:path w="1025525" h="1392555">
                  <a:moveTo>
                    <a:pt x="884333" y="1253611"/>
                  </a:moveTo>
                  <a:lnTo>
                    <a:pt x="831695" y="1291871"/>
                  </a:lnTo>
                  <a:lnTo>
                    <a:pt x="1025498" y="1392313"/>
                  </a:lnTo>
                  <a:lnTo>
                    <a:pt x="1006757" y="1279916"/>
                  </a:lnTo>
                  <a:lnTo>
                    <a:pt x="903474" y="1279916"/>
                  </a:lnTo>
                  <a:lnTo>
                    <a:pt x="884333" y="1253611"/>
                  </a:lnTo>
                  <a:close/>
                </a:path>
                <a:path w="1025525" h="1392555">
                  <a:moveTo>
                    <a:pt x="936973" y="1215350"/>
                  </a:moveTo>
                  <a:lnTo>
                    <a:pt x="884333" y="1253611"/>
                  </a:lnTo>
                  <a:lnTo>
                    <a:pt x="903474" y="1279916"/>
                  </a:lnTo>
                  <a:lnTo>
                    <a:pt x="956113" y="1241654"/>
                  </a:lnTo>
                  <a:lnTo>
                    <a:pt x="936973" y="1215350"/>
                  </a:lnTo>
                  <a:close/>
                </a:path>
                <a:path w="1025525" h="1392555">
                  <a:moveTo>
                    <a:pt x="989613" y="1177089"/>
                  </a:moveTo>
                  <a:lnTo>
                    <a:pt x="936973" y="1215350"/>
                  </a:lnTo>
                  <a:lnTo>
                    <a:pt x="956113" y="1241654"/>
                  </a:lnTo>
                  <a:lnTo>
                    <a:pt x="903474" y="1279916"/>
                  </a:lnTo>
                  <a:lnTo>
                    <a:pt x="1006757" y="1279916"/>
                  </a:lnTo>
                  <a:lnTo>
                    <a:pt x="989613" y="1177089"/>
                  </a:lnTo>
                  <a:close/>
                </a:path>
                <a:path w="1025525" h="1392555">
                  <a:moveTo>
                    <a:pt x="52638" y="0"/>
                  </a:moveTo>
                  <a:lnTo>
                    <a:pt x="0" y="38260"/>
                  </a:lnTo>
                  <a:lnTo>
                    <a:pt x="884333" y="1253611"/>
                  </a:lnTo>
                  <a:lnTo>
                    <a:pt x="936973" y="1215350"/>
                  </a:lnTo>
                  <a:lnTo>
                    <a:pt x="52638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BB8F70-3918-034B-CB7D-5D6BE0C18D23}"/>
              </a:ext>
            </a:extLst>
          </p:cNvPr>
          <p:cNvSpPr txBox="1"/>
          <p:nvPr/>
        </p:nvSpPr>
        <p:spPr>
          <a:xfrm>
            <a:off x="5668618" y="1176707"/>
            <a:ext cx="350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Button to toggle view control</a:t>
            </a:r>
            <a:endParaRPr lang="en-US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F67899-DFE0-02F5-21B0-71A77527130C}"/>
              </a:ext>
            </a:extLst>
          </p:cNvPr>
          <p:cNvSpPr txBox="1"/>
          <p:nvPr/>
        </p:nvSpPr>
        <p:spPr>
          <a:xfrm>
            <a:off x="662941" y="1356087"/>
            <a:ext cx="350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Button to toggle view control</a:t>
            </a:r>
            <a:endParaRPr lang="en-US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39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865AA-7D77-072B-98B4-A80E7120A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B18F0D-D6A6-7FF6-D930-5F693EEF29A9}"/>
              </a:ext>
            </a:extLst>
          </p:cNvPr>
          <p:cNvGrpSpPr/>
          <p:nvPr/>
        </p:nvGrpSpPr>
        <p:grpSpPr>
          <a:xfrm>
            <a:off x="1196590" y="1848873"/>
            <a:ext cx="9798820" cy="3160254"/>
            <a:chOff x="3071335" y="350472"/>
            <a:chExt cx="9798820" cy="3160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069BAB-82E3-453B-53C8-4E56DE4120C8}"/>
                </a:ext>
              </a:extLst>
            </p:cNvPr>
            <p:cNvGrpSpPr/>
            <p:nvPr/>
          </p:nvGrpSpPr>
          <p:grpSpPr>
            <a:xfrm>
              <a:off x="3071335" y="350472"/>
              <a:ext cx="9798820" cy="3055275"/>
              <a:chOff x="3071335" y="350472"/>
              <a:chExt cx="9798820" cy="305527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6C55C-B4A4-F3FE-DBBC-B1DD401F030A}"/>
                  </a:ext>
                </a:extLst>
              </p:cNvPr>
              <p:cNvSpPr txBox="1"/>
              <p:nvPr/>
            </p:nvSpPr>
            <p:spPr>
              <a:xfrm>
                <a:off x="3071337" y="3504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05.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544372-DF38-16A8-A312-D1364BE9566F}"/>
                  </a:ext>
                </a:extLst>
              </p:cNvPr>
              <p:cNvSpPr txBox="1"/>
              <p:nvPr/>
            </p:nvSpPr>
            <p:spPr>
              <a:xfrm>
                <a:off x="3071335" y="1282089"/>
                <a:ext cx="97988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GRANT OFFICER</a:t>
                </a:r>
              </a:p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DASHBOARD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9D5BFD53-0329-FDDE-F3A2-F43A151E2583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625DE349-5822-D03C-A047-36B6F64C0405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954B8EA1-E4CE-EEE7-3989-04B41E40FBF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F82484-A104-0537-78F3-60FAC24CF945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13EA22-B75C-CD02-0B45-A7F4BBFE786B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E4A74-FF64-C1A5-9F95-6DE9A56EEC2E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FCD3EE4-A478-5E94-DA6C-0FBA14CE5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5B8366-E33F-BF2F-CE36-A588FCE99D41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9513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9642D-5020-9AB1-F338-ACFCBB61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6F8D0D-27AF-1BF1-9BAD-8BBF88BEFE34}"/>
              </a:ext>
            </a:extLst>
          </p:cNvPr>
          <p:cNvGrpSpPr/>
          <p:nvPr/>
        </p:nvGrpSpPr>
        <p:grpSpPr>
          <a:xfrm>
            <a:off x="690372" y="5577147"/>
            <a:ext cx="5119877" cy="975382"/>
            <a:chOff x="1250632" y="5499804"/>
            <a:chExt cx="5119877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9F0A77-3A2C-83CF-EAB9-A2B94CAF62D6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C08EA-4572-4F74-7AAB-9D5695CC9FBB}"/>
                </a:ext>
              </a:extLst>
            </p:cNvPr>
            <p:cNvSpPr txBox="1"/>
            <p:nvPr/>
          </p:nvSpPr>
          <p:spPr>
            <a:xfrm>
              <a:off x="1250633" y="6013521"/>
              <a:ext cx="2397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29186D-A8B4-086F-D309-853927EC41DF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DB1986-A2D1-1F6E-6055-A70BA29BBBEF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FFE8AD0-059D-0789-F596-A43A6B399204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CAE6C01-E396-C6CC-7A86-57E3B2F0B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6688FB-9C56-0DCA-9C71-9546CE0DEC56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2" name="object 2">
            <a:extLst>
              <a:ext uri="{FF2B5EF4-FFF2-40B4-BE49-F238E27FC236}">
                <a16:creationId xmlns:a16="http://schemas.microsoft.com/office/drawing/2014/main" id="{72EB8993-6F03-D467-E6A0-F264A5AAC7F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2006" y="812973"/>
            <a:ext cx="8507987" cy="47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4E699-2BF3-296D-072E-B61BEE4E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660DE7D-6562-0EC1-1914-244E84FE8759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AFEEC1-B702-8A8F-1296-9A38D4A9DEA8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48C251A-C7C8-A8FB-C135-38D76A7F3D19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A72C881-B318-D644-86E8-41221FA36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71FE75-210B-A480-C34B-7D4861F9F86B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15EA33-47A7-6855-8CCD-97DE0CE0A4E2}"/>
              </a:ext>
            </a:extLst>
          </p:cNvPr>
          <p:cNvGrpSpPr/>
          <p:nvPr/>
        </p:nvGrpSpPr>
        <p:grpSpPr>
          <a:xfrm>
            <a:off x="690372" y="5700972"/>
            <a:ext cx="5119877" cy="975382"/>
            <a:chOff x="1250632" y="5499804"/>
            <a:chExt cx="5119877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B6DBB1-9BCE-D97E-739C-520BFCE8CF39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C697D2-1DF0-956C-3102-FF174C7007B3}"/>
                </a:ext>
              </a:extLst>
            </p:cNvPr>
            <p:cNvSpPr txBox="1"/>
            <p:nvPr/>
          </p:nvSpPr>
          <p:spPr>
            <a:xfrm>
              <a:off x="1250633" y="6013521"/>
              <a:ext cx="2919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9433C19-FED9-A929-17AE-C60CB6077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549" y="689549"/>
            <a:ext cx="9318901" cy="50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3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F56DB-4EB5-1271-C311-ADEA5032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BF1E3D-486F-8C73-3209-6D638F114979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48DF51-E99E-3BCB-6891-D8A362097B14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4D9CCF8-1670-39FE-A3FE-E2B17D20CBF7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F35559C-2798-014B-BDDD-DBFC8A7B6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423AB5-230A-82B3-6168-12D2B37942AC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E58AF4-1F3C-4972-D5AE-F3C49FA31A74}"/>
              </a:ext>
            </a:extLst>
          </p:cNvPr>
          <p:cNvGrpSpPr/>
          <p:nvPr/>
        </p:nvGrpSpPr>
        <p:grpSpPr>
          <a:xfrm>
            <a:off x="690373" y="5300922"/>
            <a:ext cx="6481951" cy="975382"/>
            <a:chOff x="1250632" y="5499804"/>
            <a:chExt cx="6481951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4FA67C-B54A-B2A9-0F60-0554A759ADFC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7581F5-149D-7584-8F17-46261EF44DE0}"/>
                </a:ext>
              </a:extLst>
            </p:cNvPr>
            <p:cNvSpPr txBox="1"/>
            <p:nvPr/>
          </p:nvSpPr>
          <p:spPr>
            <a:xfrm>
              <a:off x="1250632" y="6013521"/>
              <a:ext cx="648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PROPOSAL ANALYTICS /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object 2">
            <a:extLst>
              <a:ext uri="{FF2B5EF4-FFF2-40B4-BE49-F238E27FC236}">
                <a16:creationId xmlns:a16="http://schemas.microsoft.com/office/drawing/2014/main" id="{A741F1A2-4289-4C35-945B-BEE5D102E1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2682" y="704009"/>
            <a:ext cx="7566635" cy="44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578BD-6D2E-64BE-8BB8-07D1864AD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92EE55-ADA8-6AFA-1E42-0ECB368875EA}"/>
              </a:ext>
            </a:extLst>
          </p:cNvPr>
          <p:cNvGrpSpPr/>
          <p:nvPr/>
        </p:nvGrpSpPr>
        <p:grpSpPr>
          <a:xfrm>
            <a:off x="2088356" y="731829"/>
            <a:ext cx="8015288" cy="5394341"/>
            <a:chOff x="2655760" y="-155014"/>
            <a:chExt cx="8015288" cy="53943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B3DEC8-E22E-8971-5690-60A508949116}"/>
                </a:ext>
              </a:extLst>
            </p:cNvPr>
            <p:cNvSpPr txBox="1"/>
            <p:nvPr/>
          </p:nvSpPr>
          <p:spPr>
            <a:xfrm>
              <a:off x="2655760" y="-155014"/>
              <a:ext cx="801528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5" dirty="0">
                  <a:solidFill>
                    <a:schemeClr val="tx2"/>
                  </a:solidFill>
                  <a:latin typeface="Arial Black" panose="020B0A04020102020204" pitchFamily="34" charset="0"/>
                </a:rPr>
                <a:t>TABLE OF CONTENTS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(MODIFICATIONS MADE)</a:t>
              </a:r>
              <a:endPara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40015C-C6A7-C2D6-9A58-DD574036310D}"/>
                </a:ext>
              </a:extLst>
            </p:cNvPr>
            <p:cNvSpPr txBox="1"/>
            <p:nvPr/>
          </p:nvSpPr>
          <p:spPr>
            <a:xfrm>
              <a:off x="2655760" y="1207454"/>
              <a:ext cx="543668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01. Active Calls UI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02. Statistics UI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03. New Pages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04. Responsive Sidebar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06. Applicant Dashboard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07. Reviewer Dashboard</a:t>
              </a:r>
            </a:p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08. User Enhancements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478328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3DD80-DD66-EB64-A434-711922E6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BF997C7-8C25-41CA-BE8F-4F03C0B56863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ECCA6-299D-7854-883D-FBCA53AD14C0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71C3C9F-89B9-EBD9-D749-7952A7C8403D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C6C371B-9A36-FA94-1EA2-52CF06CC5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C2E718-E458-E54F-9B8F-4A76F23A6AEE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40DEBB-C4EE-D823-AFFA-0C7D3E62C275}"/>
              </a:ext>
            </a:extLst>
          </p:cNvPr>
          <p:cNvGrpSpPr/>
          <p:nvPr/>
        </p:nvGrpSpPr>
        <p:grpSpPr>
          <a:xfrm>
            <a:off x="273401" y="1753039"/>
            <a:ext cx="11645198" cy="3351922"/>
            <a:chOff x="273401" y="1274443"/>
            <a:chExt cx="11645198" cy="33519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2D6559-5C63-D787-3826-71843B7F31A4}"/>
                </a:ext>
              </a:extLst>
            </p:cNvPr>
            <p:cNvGrpSpPr/>
            <p:nvPr/>
          </p:nvGrpSpPr>
          <p:grpSpPr>
            <a:xfrm>
              <a:off x="273401" y="1274443"/>
              <a:ext cx="11645198" cy="2956564"/>
              <a:chOff x="273401" y="1255805"/>
              <a:chExt cx="11645198" cy="295656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BB3E736-B4F6-F07A-8299-143D6591F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01" y="1255805"/>
                <a:ext cx="6061697" cy="295656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4668D71-63D0-AC43-AA05-7CB3B3377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5473" y="1255805"/>
                <a:ext cx="5423126" cy="2956564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1487CB-EDCB-2F65-D11A-8EF7BBE51CD3}"/>
                </a:ext>
              </a:extLst>
            </p:cNvPr>
            <p:cNvSpPr txBox="1"/>
            <p:nvPr/>
          </p:nvSpPr>
          <p:spPr>
            <a:xfrm>
              <a:off x="273401" y="4226255"/>
              <a:ext cx="1470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5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Table View</a:t>
              </a:r>
              <a:endParaRPr lang="en-US" sz="20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14240C-A4F8-6154-352D-B10D96B3DD1F}"/>
                </a:ext>
              </a:extLst>
            </p:cNvPr>
            <p:cNvSpPr txBox="1"/>
            <p:nvPr/>
          </p:nvSpPr>
          <p:spPr>
            <a:xfrm>
              <a:off x="10448299" y="4226255"/>
              <a:ext cx="1470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5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Chart View</a:t>
              </a:r>
              <a:endParaRPr lang="en-US" sz="20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A8437A-7817-8A50-5F13-D764C84B2A09}"/>
              </a:ext>
            </a:extLst>
          </p:cNvPr>
          <p:cNvGrpSpPr/>
          <p:nvPr/>
        </p:nvGrpSpPr>
        <p:grpSpPr>
          <a:xfrm>
            <a:off x="690373" y="5300922"/>
            <a:ext cx="6481951" cy="975382"/>
            <a:chOff x="1250632" y="5499804"/>
            <a:chExt cx="6481951" cy="9753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CFB142-F234-B409-83FE-5862D69AB971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592A4C-A459-F428-6C12-A387B332CA52}"/>
                </a:ext>
              </a:extLst>
            </p:cNvPr>
            <p:cNvSpPr txBox="1"/>
            <p:nvPr/>
          </p:nvSpPr>
          <p:spPr>
            <a:xfrm>
              <a:off x="1250632" y="6013521"/>
              <a:ext cx="648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PROPOSAL ANALYTICS /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5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2BAB2-AE21-CEFA-F333-E7B08459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74B330-8150-C4A5-A06B-E241104F7D2F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A29351-6160-785A-70E9-4BF2FA46F25A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DA33A04-1836-5903-AD66-B433B2C85007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482A35-FFDF-6B6C-AB09-4D9DABBF0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C3B79-5587-64E2-0D7D-E36E77C64C46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1EEA2D-FB92-A6A9-0BE1-2E567DB87AF6}"/>
              </a:ext>
            </a:extLst>
          </p:cNvPr>
          <p:cNvGrpSpPr/>
          <p:nvPr/>
        </p:nvGrpSpPr>
        <p:grpSpPr>
          <a:xfrm>
            <a:off x="690373" y="5500947"/>
            <a:ext cx="6481951" cy="975382"/>
            <a:chOff x="1250632" y="5499804"/>
            <a:chExt cx="6481951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FFD211-D3CF-DB97-9DB5-6CA4D2C6F1CC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8B49ED-4EDF-26D3-2CBD-0F2A20DD77C4}"/>
                </a:ext>
              </a:extLst>
            </p:cNvPr>
            <p:cNvSpPr txBox="1"/>
            <p:nvPr/>
          </p:nvSpPr>
          <p:spPr>
            <a:xfrm>
              <a:off x="1250632" y="6013521"/>
              <a:ext cx="648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GRANTS AWARDED/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object 2">
            <a:extLst>
              <a:ext uri="{FF2B5EF4-FFF2-40B4-BE49-F238E27FC236}">
                <a16:creationId xmlns:a16="http://schemas.microsoft.com/office/drawing/2014/main" id="{019DC2B2-C179-E3CA-C1D0-65F32FACCE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6400" y="644700"/>
            <a:ext cx="7919200" cy="47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5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7E4AA-6C0E-7088-A9FD-3525B83A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0C6183D-725A-4AAA-A1C7-A172E75BE0A9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79E92-FBA4-106C-625F-935EA196C08E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F1713CE-67AC-A7D3-95E7-752FC3728326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F45C8E-5DD2-545F-97AC-FFE220442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659B1C-193F-3335-C555-84A06EFB2D4B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8607A0-9985-9DB9-C1EE-644FDF65E221}"/>
              </a:ext>
            </a:extLst>
          </p:cNvPr>
          <p:cNvGrpSpPr/>
          <p:nvPr/>
        </p:nvGrpSpPr>
        <p:grpSpPr>
          <a:xfrm>
            <a:off x="690373" y="5300922"/>
            <a:ext cx="6481951" cy="975382"/>
            <a:chOff x="1250632" y="5499804"/>
            <a:chExt cx="6481951" cy="9753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C163BF-6C85-406D-7728-A883263C681B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B896A9-347D-7CB7-526A-3EE49D5AE706}"/>
                </a:ext>
              </a:extLst>
            </p:cNvPr>
            <p:cNvSpPr txBox="1"/>
            <p:nvPr/>
          </p:nvSpPr>
          <p:spPr>
            <a:xfrm>
              <a:off x="1250632" y="6013521"/>
              <a:ext cx="648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GRANTS AWARDED/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6D1E59-1A67-9E20-B929-708D064D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62" y="983060"/>
            <a:ext cx="7915275" cy="43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F4C93-9352-768E-A41E-8D2AC6489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F3EE2D-1C3B-4191-1A90-D3B8FB10E082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33689D-D5A0-D051-C3FA-C8B65A083EEC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C3400E-9C06-BD0E-6F20-EDE5BB5FA59C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5BAB42D-FB2E-F3C3-6153-3D27E2933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0EB12D-C431-D37D-0152-6BDE470514AB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19424E-EC1C-6F14-CDB1-80B2A71C44F2}"/>
              </a:ext>
            </a:extLst>
          </p:cNvPr>
          <p:cNvGrpSpPr/>
          <p:nvPr/>
        </p:nvGrpSpPr>
        <p:grpSpPr>
          <a:xfrm>
            <a:off x="1289305" y="5394884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209ABC-9140-9DFD-6D22-DA53DF73AA68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F81FBB-90A6-31C9-6165-077470642264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GRANTS WON BY INSTIUTION /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object 2">
            <a:extLst>
              <a:ext uri="{FF2B5EF4-FFF2-40B4-BE49-F238E27FC236}">
                <a16:creationId xmlns:a16="http://schemas.microsoft.com/office/drawing/2014/main" id="{3B0C3856-A0B3-C537-3AC9-E92BCD35A12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5553" y="778544"/>
            <a:ext cx="8480894" cy="461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F82EC-7C75-B10B-3169-65C174BDA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D4F3E-8117-5A33-8284-C5D00CA27F20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7E9C8B-0F08-6127-AF5D-C5D2EF88AE9A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D438B31-805E-63EE-A255-8F1DDC2D3BC8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66A670-64AF-316C-554B-DA394A836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715625-0954-291F-F5E4-D301C06B99F7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B58D78-5EB5-EA70-34DC-3CE176DB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8"/>
          <a:stretch/>
        </p:blipFill>
        <p:spPr>
          <a:xfrm>
            <a:off x="1220719" y="1092127"/>
            <a:ext cx="9750562" cy="43802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322A55-9AC5-A306-DD50-64B8FE250A8B}"/>
              </a:ext>
            </a:extLst>
          </p:cNvPr>
          <p:cNvGrpSpPr/>
          <p:nvPr/>
        </p:nvGrpSpPr>
        <p:grpSpPr>
          <a:xfrm>
            <a:off x="1187174" y="5472371"/>
            <a:ext cx="7966349" cy="975382"/>
            <a:chOff x="1250632" y="5499804"/>
            <a:chExt cx="7966349" cy="9753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FDEFB5-1E1F-129F-C297-17EB6FD46855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18476C-4853-32E0-014A-DC478C20580A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GRANTS WON BY INSTIUTION /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5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C0CCC-9641-22E2-ECAC-225C0C06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7AF948-7F59-CCAE-4FEE-8671AB1A1AB8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2E6691-C146-5EB9-CE4E-24CFBDE830BF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1AEB7A1-716F-3F4B-63FF-516921056F09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6F97B2A-E1C4-A0AB-70D2-CD138A1F8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67B6D2-5110-9C8E-EC0C-5A7654E3938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7A5302-A23A-0C00-08ED-45DF90987281}"/>
              </a:ext>
            </a:extLst>
          </p:cNvPr>
          <p:cNvGrpSpPr/>
          <p:nvPr/>
        </p:nvGrpSpPr>
        <p:grpSpPr>
          <a:xfrm>
            <a:off x="1289305" y="5394884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782588-DC25-C1EA-98B6-3AA8C0D519F8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4AE110-66F1-1C80-C64E-7D64881CA9EC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REVIEWER PERFORMANCE /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object 2">
            <a:extLst>
              <a:ext uri="{FF2B5EF4-FFF2-40B4-BE49-F238E27FC236}">
                <a16:creationId xmlns:a16="http://schemas.microsoft.com/office/drawing/2014/main" id="{559FF45E-228E-5123-CBEC-7C2F9CCC5AA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482" y="1034340"/>
            <a:ext cx="8899035" cy="42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594AE-E692-B05D-58FC-610CE7BF0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BA8D43-5FEB-5FA6-3ECA-1E5F5485F569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B95DED-6726-FA0A-4477-C9F75A5F13D0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186143A-04D9-BE50-9AE6-BA7858D0C81D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9E54ADB-A6AB-3CC8-E9A5-200FA9DC0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1C03F-2DE4-491E-32BB-C0BFC1981523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0C69E-2C7C-2870-9240-9C0EB1D87C1C}"/>
              </a:ext>
            </a:extLst>
          </p:cNvPr>
          <p:cNvGrpSpPr/>
          <p:nvPr/>
        </p:nvGrpSpPr>
        <p:grpSpPr>
          <a:xfrm>
            <a:off x="1187174" y="5472371"/>
            <a:ext cx="7966349" cy="975382"/>
            <a:chOff x="1250632" y="5499804"/>
            <a:chExt cx="7966349" cy="9753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4D39EE-6DBA-2E00-0BDD-B8E393D758FA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3D5C94-3104-049D-7616-DB69FB529D22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REVIEWER PERFORMANCE /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2" name="object 2">
            <a:extLst>
              <a:ext uri="{FF2B5EF4-FFF2-40B4-BE49-F238E27FC236}">
                <a16:creationId xmlns:a16="http://schemas.microsoft.com/office/drawing/2014/main" id="{28A3DE8F-B4D1-5B51-B6A4-C8DFDD9596C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9862" y="904273"/>
            <a:ext cx="8172275" cy="45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46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1A2A0-AE5E-287B-E70A-271FE446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CCA92F-9191-BF9F-5EC7-C331F110C3B1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304FC4B-0C37-418E-4B85-B0C763853BF0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BC5A93D-9C6E-41CE-4D77-C7DEC5D4EC4C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7CA94E2-78D4-A2BD-2D18-173888FFC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8370D0-0F59-132A-FAFA-6F33313A7389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76BCB3-F959-6FCF-DE49-283183DA8402}"/>
              </a:ext>
            </a:extLst>
          </p:cNvPr>
          <p:cNvGrpSpPr/>
          <p:nvPr/>
        </p:nvGrpSpPr>
        <p:grpSpPr>
          <a:xfrm>
            <a:off x="1187174" y="5472371"/>
            <a:ext cx="7966349" cy="975382"/>
            <a:chOff x="1250632" y="5499804"/>
            <a:chExt cx="7966349" cy="9753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BBB5F-A216-2DF1-F805-919D2B9C68BD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E17E13-26E7-E439-F36C-7A5615CB41AA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REVIEWER PERFORMANCE / REVIEWER LIST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3" name="object 2">
            <a:extLst>
              <a:ext uri="{FF2B5EF4-FFF2-40B4-BE49-F238E27FC236}">
                <a16:creationId xmlns:a16="http://schemas.microsoft.com/office/drawing/2014/main" id="{E32C18AB-6128-11C1-78D1-1D46BEF8FC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0050" y="957899"/>
            <a:ext cx="8851900" cy="45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01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E9AE7-D20F-ED8F-9260-3A69577D8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E917F93-D880-C1C4-656F-CB5CE1541316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D041CF-B97C-E89C-11F8-89E74022D86D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A56972-A12C-23AC-8EBF-E9C10B79DD8F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4EBFC1A-DFAF-E1A7-A2AE-F8936490C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066F16-432F-3353-CD4E-5DC8E251DF73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DB0056-B456-4C0D-9809-96675CD27608}"/>
              </a:ext>
            </a:extLst>
          </p:cNvPr>
          <p:cNvGrpSpPr/>
          <p:nvPr/>
        </p:nvGrpSpPr>
        <p:grpSpPr>
          <a:xfrm>
            <a:off x="453749" y="5434271"/>
            <a:ext cx="8852176" cy="975382"/>
            <a:chOff x="1250632" y="5499804"/>
            <a:chExt cx="8852176" cy="9753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CFBD1C-870D-C3CA-D120-6BFCB2F5FDCD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05. Grant Officer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DF584-DCC5-F2CA-3AB6-F906F6135949}"/>
                </a:ext>
              </a:extLst>
            </p:cNvPr>
            <p:cNvSpPr txBox="1"/>
            <p:nvPr/>
          </p:nvSpPr>
          <p:spPr>
            <a:xfrm>
              <a:off x="1250632" y="6013521"/>
              <a:ext cx="885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REVIEWER PERFORMANCE / INDIVIDUAL REVIEWER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4108DC-DB44-724C-DB17-25B612C8B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99" y="872815"/>
            <a:ext cx="9170401" cy="4599556"/>
          </a:xfrm>
          <a:prstGeom prst="rect">
            <a:avLst/>
          </a:prstGeom>
        </p:spPr>
      </p:pic>
      <p:sp>
        <p:nvSpPr>
          <p:cNvPr id="13" name="object 59">
            <a:extLst>
              <a:ext uri="{FF2B5EF4-FFF2-40B4-BE49-F238E27FC236}">
                <a16:creationId xmlns:a16="http://schemas.microsoft.com/office/drawing/2014/main" id="{C194DFFC-0195-7876-3AFF-5737A1B5D915}"/>
              </a:ext>
            </a:extLst>
          </p:cNvPr>
          <p:cNvSpPr/>
          <p:nvPr/>
        </p:nvSpPr>
        <p:spPr>
          <a:xfrm>
            <a:off x="9003386" y="3190874"/>
            <a:ext cx="1682684" cy="604473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BF8AA-78AB-1750-806D-376EA1B12062}"/>
              </a:ext>
            </a:extLst>
          </p:cNvPr>
          <p:cNvSpPr txBox="1"/>
          <p:nvPr/>
        </p:nvSpPr>
        <p:spPr>
          <a:xfrm>
            <a:off x="10681200" y="3000374"/>
            <a:ext cx="121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Click here to  send Email  Reminder</a:t>
            </a:r>
            <a:endParaRPr lang="en-US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bject 59">
            <a:extLst>
              <a:ext uri="{FF2B5EF4-FFF2-40B4-BE49-F238E27FC236}">
                <a16:creationId xmlns:a16="http://schemas.microsoft.com/office/drawing/2014/main" id="{A663DBAC-26AE-28FC-6383-520B9A64C3E0}"/>
              </a:ext>
            </a:extLst>
          </p:cNvPr>
          <p:cNvSpPr/>
          <p:nvPr/>
        </p:nvSpPr>
        <p:spPr>
          <a:xfrm rot="2860268">
            <a:off x="8068035" y="3918898"/>
            <a:ext cx="1737746" cy="624253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EC829-0AFF-BBE4-65C4-68C4E1B19FCB}"/>
              </a:ext>
            </a:extLst>
          </p:cNvPr>
          <p:cNvSpPr txBox="1"/>
          <p:nvPr/>
        </p:nvSpPr>
        <p:spPr>
          <a:xfrm>
            <a:off x="9752746" y="5700696"/>
            <a:ext cx="214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Click here to  see Completed Review</a:t>
            </a:r>
            <a:endParaRPr lang="en-US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bject 59">
            <a:extLst>
              <a:ext uri="{FF2B5EF4-FFF2-40B4-BE49-F238E27FC236}">
                <a16:creationId xmlns:a16="http://schemas.microsoft.com/office/drawing/2014/main" id="{0A76B592-0B65-3F03-0992-383B7ABF3227}"/>
              </a:ext>
            </a:extLst>
          </p:cNvPr>
          <p:cNvSpPr/>
          <p:nvPr/>
        </p:nvSpPr>
        <p:spPr>
          <a:xfrm rot="2651661">
            <a:off x="8173915" y="5205453"/>
            <a:ext cx="1682684" cy="604473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AB9AF-FE4B-27D9-C72A-FB6F020DCB5B}"/>
              </a:ext>
            </a:extLst>
          </p:cNvPr>
          <p:cNvSpPr txBox="1"/>
          <p:nvPr/>
        </p:nvSpPr>
        <p:spPr>
          <a:xfrm>
            <a:off x="9712733" y="4489034"/>
            <a:ext cx="227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Click here to  see Pending Review</a:t>
            </a:r>
            <a:endParaRPr lang="en-US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82686-80E0-DA7C-592A-A14B96BE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BC9FA5-4185-AFF6-388B-6D15153F0EA5}"/>
              </a:ext>
            </a:extLst>
          </p:cNvPr>
          <p:cNvGrpSpPr/>
          <p:nvPr/>
        </p:nvGrpSpPr>
        <p:grpSpPr>
          <a:xfrm>
            <a:off x="679257" y="2401323"/>
            <a:ext cx="10833485" cy="2055354"/>
            <a:chOff x="3071334" y="1455372"/>
            <a:chExt cx="10833485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FBD0F2-677B-DEAB-6B63-1EA23E277427}"/>
                </a:ext>
              </a:extLst>
            </p:cNvPr>
            <p:cNvGrpSpPr/>
            <p:nvPr/>
          </p:nvGrpSpPr>
          <p:grpSpPr>
            <a:xfrm>
              <a:off x="3071334" y="1455372"/>
              <a:ext cx="10833485" cy="2039613"/>
              <a:chOff x="3071334" y="1455372"/>
              <a:chExt cx="10833485" cy="203961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133251-EEB2-68D8-53D0-FC4403707159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06.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02EBE4-BB92-838C-5422-6BC0EFFE4FED}"/>
                  </a:ext>
                </a:extLst>
              </p:cNvPr>
              <p:cNvSpPr txBox="1"/>
              <p:nvPr/>
            </p:nvSpPr>
            <p:spPr>
              <a:xfrm>
                <a:off x="3071334" y="2386989"/>
                <a:ext cx="1083348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APPLICANT DASHBOARD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2658F03F-E355-7379-B186-12C1C483FC06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D7E86CD2-EB97-97B4-4580-3720C2197752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7347D718-CE34-8D82-85B3-C821245576A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392B7-CAAB-4156-188B-40F121222B01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3515B9-6545-1C7A-0957-5CDAC4AB7562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431A557-9E8F-D0AF-CE37-38EC259FF664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8C33451-4510-2D6B-3285-1FD186946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0688CE-D2F5-9842-42E6-176590D235DB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453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26815-C73C-FC67-B73E-C61E9D69A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FF68EB-ED38-D64B-E334-FA5D510033F8}"/>
              </a:ext>
            </a:extLst>
          </p:cNvPr>
          <p:cNvGrpSpPr/>
          <p:nvPr/>
        </p:nvGrpSpPr>
        <p:grpSpPr>
          <a:xfrm>
            <a:off x="2411468" y="2401323"/>
            <a:ext cx="7369064" cy="2055354"/>
            <a:chOff x="3071335" y="1455372"/>
            <a:chExt cx="7369064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A47480-639F-0176-EA29-83A5A5FC327D}"/>
                </a:ext>
              </a:extLst>
            </p:cNvPr>
            <p:cNvGrpSpPr/>
            <p:nvPr/>
          </p:nvGrpSpPr>
          <p:grpSpPr>
            <a:xfrm>
              <a:off x="3071336" y="1455372"/>
              <a:ext cx="7369063" cy="1973628"/>
              <a:chOff x="3071336" y="1455372"/>
              <a:chExt cx="7369063" cy="1973628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DE1403-5A5C-E603-DB46-0A17BE4E2FBA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01.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060F6-A5EB-2871-EB6F-4784A939A731}"/>
                  </a:ext>
                </a:extLst>
              </p:cNvPr>
              <p:cNvSpPr txBox="1"/>
              <p:nvPr/>
            </p:nvSpPr>
            <p:spPr>
              <a:xfrm>
                <a:off x="3071336" y="2321004"/>
                <a:ext cx="736906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ACTIVE CALLS UI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30F50400-A189-8066-1963-0B037480F8AA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5036A843-2085-7C01-5418-AF87871FADD5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85EC2168-9DCD-D036-07F9-AF06D59E003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87C05B-8410-FACE-BB29-83981D249344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8B6A2DD-CB04-B6EF-00AC-A12C9F1DD287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0A52D82-F9B5-A2CC-0B73-7121AC0890BB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9AE45F-7836-5427-0355-FAA4096CA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5CE8D2-82A7-1420-D66B-E5A0513CF6C1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01687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57379-251B-792D-D423-08E1A26BB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492656D-21D5-B0F1-7BB8-2E42483600C7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DAE502-7785-CADF-06CA-6A31FAB8E698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03F24ED-1EB8-DA11-FEE7-750D3D402BA8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2524DC9-8F0C-3B81-5070-F92C6C127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7BF0D2-1FDD-C810-EB41-841C5F593E2C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5CADF-B6AD-BFCD-101C-83D4461FC169}"/>
              </a:ext>
            </a:extLst>
          </p:cNvPr>
          <p:cNvGrpSpPr/>
          <p:nvPr/>
        </p:nvGrpSpPr>
        <p:grpSpPr>
          <a:xfrm>
            <a:off x="1289305" y="5394884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3C6BD0-8298-3601-EB6C-6085B4D319F9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06. Applicant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0E3436-3DC5-D2EC-CE18-2C72C98D25D5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object 2">
            <a:extLst>
              <a:ext uri="{FF2B5EF4-FFF2-40B4-BE49-F238E27FC236}">
                <a16:creationId xmlns:a16="http://schemas.microsoft.com/office/drawing/2014/main" id="{D2D346E3-1973-DAAA-4DB2-A430243A3C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4605" y="810495"/>
            <a:ext cx="7242790" cy="44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CC3DB-8C1C-9D30-6007-D41889FE2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96B0E3-82D3-153E-DD42-DBA2018DB59B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66B118-B832-406E-2821-031BB00BC084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3F31399-B2CB-102F-09A6-D9E72A00D93B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BC9EF7C-E377-E841-9097-8E55E1FF1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2E93FE-A20B-FC54-806B-195F978BCC00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CD3F6-DD40-5468-2794-7C75D92E7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619" y="661393"/>
            <a:ext cx="7518761" cy="55352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25F84B-042C-47E5-1FE5-8509FA172308}"/>
              </a:ext>
            </a:extLst>
          </p:cNvPr>
          <p:cNvGrpSpPr/>
          <p:nvPr/>
        </p:nvGrpSpPr>
        <p:grpSpPr>
          <a:xfrm>
            <a:off x="251237" y="5747015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8DA733-88EE-4E51-6FA0-02BA84282B3E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06. Applicant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2162E3-F82F-7217-C7FC-ED0F1DCE5DE8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5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560C8-F800-E994-9AC6-BE2DDE6D7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3F3E45-47D1-3150-4D7C-5028AA0B4ABA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BA7ADC-374A-77C2-D3E2-C9BB9285B6CE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F9BEF8C-2C4A-A6FB-E3C9-257DE4124BBA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FB0F6A6-8CD6-A47B-B99A-FA5E97CA5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9E65CE-B19D-422E-8BFC-DF6CBA86AB8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3F2C3-C45C-7799-A958-A601CABA3200}"/>
              </a:ext>
            </a:extLst>
          </p:cNvPr>
          <p:cNvGrpSpPr/>
          <p:nvPr/>
        </p:nvGrpSpPr>
        <p:grpSpPr>
          <a:xfrm>
            <a:off x="639307" y="5431102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9B4482-C283-803F-BBDC-9EF4DE42CBA5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06. Applicant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DFE521-BE2C-0262-BE8D-F18DDB04C677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CALLS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object 2">
            <a:extLst>
              <a:ext uri="{FF2B5EF4-FFF2-40B4-BE49-F238E27FC236}">
                <a16:creationId xmlns:a16="http://schemas.microsoft.com/office/drawing/2014/main" id="{A7C8437E-B482-B6EB-F146-5BA16B9C9A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7175" y="1061881"/>
            <a:ext cx="7517650" cy="43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830C2-B7C3-FF0D-47BC-8687948F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ABE27E-3A7E-A97C-19DB-FADF4128D9EB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F3BA38-8209-9954-366C-CA8BEE466CCF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7419408-A3DF-BAF2-9F61-DF26F3AFA3B4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233E0C0-B048-EF4B-BC69-0496D456E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C3D455-52D1-6EC2-69C7-FF46184DDA5F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object 2">
            <a:extLst>
              <a:ext uri="{FF2B5EF4-FFF2-40B4-BE49-F238E27FC236}">
                <a16:creationId xmlns:a16="http://schemas.microsoft.com/office/drawing/2014/main" id="{EC739AF7-51F0-34BF-D752-386B2F1B39C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3893" y="576706"/>
            <a:ext cx="6264214" cy="51703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4135C7-531C-DEC3-C17A-5E9DC7B03E61}"/>
              </a:ext>
            </a:extLst>
          </p:cNvPr>
          <p:cNvGrpSpPr/>
          <p:nvPr/>
        </p:nvGrpSpPr>
        <p:grpSpPr>
          <a:xfrm>
            <a:off x="251237" y="5775557"/>
            <a:ext cx="7966349" cy="975382"/>
            <a:chOff x="1250632" y="5499804"/>
            <a:chExt cx="7966349" cy="9753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063DA4-2483-9CE6-7323-2C201893476B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06. Applicant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E587E4-B1BC-9AEC-ECE8-2D76CBA6D650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CALLS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496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C949DA-32DA-92F9-DA2F-CCA4C5031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056117-C122-DFE4-CC10-310644F89462}"/>
              </a:ext>
            </a:extLst>
          </p:cNvPr>
          <p:cNvGrpSpPr/>
          <p:nvPr/>
        </p:nvGrpSpPr>
        <p:grpSpPr>
          <a:xfrm>
            <a:off x="679257" y="2401323"/>
            <a:ext cx="10833485" cy="2055354"/>
            <a:chOff x="3071334" y="1455372"/>
            <a:chExt cx="10833485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4A77AE-0CAF-424A-ED94-6E4961A183F0}"/>
                </a:ext>
              </a:extLst>
            </p:cNvPr>
            <p:cNvGrpSpPr/>
            <p:nvPr/>
          </p:nvGrpSpPr>
          <p:grpSpPr>
            <a:xfrm>
              <a:off x="3071334" y="1455372"/>
              <a:ext cx="10833485" cy="2039613"/>
              <a:chOff x="3071334" y="1455372"/>
              <a:chExt cx="10833485" cy="203961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6A5B0-CAC3-1BB8-B1F5-2DBC423ED86B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07.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A4A62-2987-E0B8-C588-78298B4C5A91}"/>
                  </a:ext>
                </a:extLst>
              </p:cNvPr>
              <p:cNvSpPr txBox="1"/>
              <p:nvPr/>
            </p:nvSpPr>
            <p:spPr>
              <a:xfrm>
                <a:off x="3071334" y="2386989"/>
                <a:ext cx="1083348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REVIEWER DASHBOARD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8871D91B-6942-A70D-0732-476A6A6694D6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EA761007-20E0-2712-1A92-D2378CF06710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3ED9F32A-D349-2F91-0C72-6753FF9E111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750526-C9C6-F7B2-22F6-3323713D13F1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4C1036-3162-90B9-1058-E867BDFDD463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DFA684-9FE6-1810-1672-5A3B1B5E58FB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88B26F-491B-25E3-163C-FB2746362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503C26-48D5-69D7-9A9F-69383750E93A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5886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D4D53-5C8F-885F-441C-E9271FA5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B97628-C1FF-0B86-93ED-4BA17AE0EA75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5F9D4D-2CAA-4938-4EED-EE777CBA8EE8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49DD7E-1AD0-8C4B-6AA4-EA62D6671682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4B0F678-51E1-975D-25E7-DF823D88C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88487-373A-4D21-3E66-2E2701514560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16B27A-C087-29E5-8FC1-AE318C0A3C38}"/>
              </a:ext>
            </a:extLst>
          </p:cNvPr>
          <p:cNvGrpSpPr/>
          <p:nvPr/>
        </p:nvGrpSpPr>
        <p:grpSpPr>
          <a:xfrm>
            <a:off x="639307" y="5545402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E87004-2A41-1B38-425F-6ECFE9F88E12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07. Reviewer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43AC3-703E-799A-242D-976E75492E56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object 2">
            <a:extLst>
              <a:ext uri="{FF2B5EF4-FFF2-40B4-BE49-F238E27FC236}">
                <a16:creationId xmlns:a16="http://schemas.microsoft.com/office/drawing/2014/main" id="{B991133C-271E-3144-4E7E-2AF9E95EC86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0050" y="867860"/>
            <a:ext cx="8851900" cy="4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97AE7-03A5-925C-8FD4-8B6FBC92A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21E24C-B9E9-4F71-BD2B-A1AEB9F885A3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700DEC-4D74-FED6-7677-D6C319DE8DFF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7275DD5-0E30-DABA-7421-6F3F58108672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B03745E-F0DE-A544-ACD7-1A9AC17C6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5D811C-C5FD-3C2A-4F65-804F688145C1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3ED299-65BD-51B9-2C61-18819D9DE75E}"/>
              </a:ext>
            </a:extLst>
          </p:cNvPr>
          <p:cNvGrpSpPr/>
          <p:nvPr/>
        </p:nvGrpSpPr>
        <p:grpSpPr>
          <a:xfrm>
            <a:off x="639307" y="5786080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2CC1AA-CC79-9F80-00FC-26840DAB8E28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07. Reviewer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766BDA-2235-60F8-9D24-5464E4796E7E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3" name="object 2">
            <a:extLst>
              <a:ext uri="{FF2B5EF4-FFF2-40B4-BE49-F238E27FC236}">
                <a16:creationId xmlns:a16="http://schemas.microsoft.com/office/drawing/2014/main" id="{2DE50E85-D3EF-EFF0-8FFF-D6FDCB6AE4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8511" y="957458"/>
            <a:ext cx="8074977" cy="48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3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04718-55D4-D66B-404A-598DB4C67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C800CD-2300-37A4-3731-B4452C2E28B2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DC7AB5-D308-B981-E95F-DC729E07231C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A6749D5-4633-B5D6-9254-96AA6C68B399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8FF4D2D-7C91-B126-88E2-F884D494B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EE4135-3CCA-0857-C4AB-CA21AAB08AA0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868ED-FD80-7EF6-6EB0-6CC25E407E36}"/>
              </a:ext>
            </a:extLst>
          </p:cNvPr>
          <p:cNvGrpSpPr/>
          <p:nvPr/>
        </p:nvGrpSpPr>
        <p:grpSpPr>
          <a:xfrm>
            <a:off x="690373" y="5558993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A175FED-164D-FA6A-2140-4E5BB4AA93C2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07. Reviewer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C546DF-6051-3D90-3373-AA6F1444A5B1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</a:t>
              </a:r>
              <a:r>
                <a:rPr lang="ht-001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PROPOSALS / OLD</a:t>
              </a:r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69D3C7-3D10-5A88-58A9-BA25C3E86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67" y="1255787"/>
            <a:ext cx="9233265" cy="43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8E371-C6B4-33A0-5182-1E786271F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880862B-E108-0B48-0D8F-27E7AB7B8587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37C4B93-2513-E9A9-77CD-52E61A7328A6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1400E14-30C5-458C-1D6C-274D9E8611CD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D9F3090-33BA-3F5F-A10D-BF4978497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07DDD8-6872-624B-DBAE-E23EA7AD4B4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319AD0-96B4-DA9C-A556-32D721EA8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77" y="815593"/>
            <a:ext cx="9293846" cy="49538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8146EF-EE60-95FB-62CA-333D6770F915}"/>
              </a:ext>
            </a:extLst>
          </p:cNvPr>
          <p:cNvGrpSpPr/>
          <p:nvPr/>
        </p:nvGrpSpPr>
        <p:grpSpPr>
          <a:xfrm>
            <a:off x="690373" y="5703786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3A38C1-CA36-2ED7-08AC-1E6ABB98BD18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07. Reviewer Dashboard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116BC-1569-66AD-1800-BA6266BD4209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</a:t>
              </a:r>
              <a:r>
                <a:rPr lang="ht-001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PROPOSALS / NEW</a:t>
              </a:r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67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C16A30-E669-8C02-FB30-6BC782EF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5F128E1-61E7-D9A6-E71C-C7EC8147CE7F}"/>
              </a:ext>
            </a:extLst>
          </p:cNvPr>
          <p:cNvGrpSpPr/>
          <p:nvPr/>
        </p:nvGrpSpPr>
        <p:grpSpPr>
          <a:xfrm>
            <a:off x="679257" y="2401323"/>
            <a:ext cx="10833485" cy="2055354"/>
            <a:chOff x="3071334" y="1455372"/>
            <a:chExt cx="10833485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90FABD-17E4-C6F4-82C3-3ACBF8F3A857}"/>
                </a:ext>
              </a:extLst>
            </p:cNvPr>
            <p:cNvGrpSpPr/>
            <p:nvPr/>
          </p:nvGrpSpPr>
          <p:grpSpPr>
            <a:xfrm>
              <a:off x="3071334" y="1455372"/>
              <a:ext cx="10833485" cy="2039613"/>
              <a:chOff x="3071334" y="1455372"/>
              <a:chExt cx="10833485" cy="203961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621F71-2F62-DCB3-1309-79CACC868631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08.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C997C9-1D48-BAB0-3886-7DA0A5B311CC}"/>
                  </a:ext>
                </a:extLst>
              </p:cNvPr>
              <p:cNvSpPr txBox="1"/>
              <p:nvPr/>
            </p:nvSpPr>
            <p:spPr>
              <a:xfrm>
                <a:off x="3071334" y="2386989"/>
                <a:ext cx="1083348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USER ENHANCEMENTS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715C6E95-F8D5-80FB-8E05-F25AA93704C0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889E5BE1-C4B7-839C-90CA-9115EABAA3A8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6C583864-EA05-2860-CAEC-8311598749E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15FFDA-76ED-89C2-B77D-C25D485A11CC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D76E04-F024-08DD-1977-54F287AFF49C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41E1E63-156F-3665-1DE0-32645DABC2E0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1D41C2C-6EA7-2EAF-E590-4D46AB2FB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4D2D79-6E37-2F8B-B24B-C43CD6CF08CC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737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1C9AF-2E1B-81E0-75EE-B56AE319E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60">
            <a:extLst>
              <a:ext uri="{FF2B5EF4-FFF2-40B4-BE49-F238E27FC236}">
                <a16:creationId xmlns:a16="http://schemas.microsoft.com/office/drawing/2014/main" id="{4B31AC8E-B2A2-7176-3786-7FA17B351A15}"/>
              </a:ext>
            </a:extLst>
          </p:cNvPr>
          <p:cNvPicPr/>
          <p:nvPr/>
        </p:nvPicPr>
        <p:blipFill>
          <a:blip r:embed="rId3" cstate="print"/>
          <a:srcRect t="1739"/>
          <a:stretch/>
        </p:blipFill>
        <p:spPr>
          <a:xfrm>
            <a:off x="1485586" y="846573"/>
            <a:ext cx="9220827" cy="44429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43BB11-E173-5FF6-3EE0-7F88EF7BD42A}"/>
              </a:ext>
            </a:extLst>
          </p:cNvPr>
          <p:cNvGrpSpPr/>
          <p:nvPr/>
        </p:nvGrpSpPr>
        <p:grpSpPr>
          <a:xfrm>
            <a:off x="811721" y="5216340"/>
            <a:ext cx="3656648" cy="975382"/>
            <a:chOff x="1250633" y="5499804"/>
            <a:chExt cx="3656648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8F83E0-67AA-F427-B6AF-3D10FBD9F8A6}"/>
                </a:ext>
              </a:extLst>
            </p:cNvPr>
            <p:cNvSpPr txBox="1"/>
            <p:nvPr/>
          </p:nvSpPr>
          <p:spPr>
            <a:xfrm>
              <a:off x="1250633" y="5499804"/>
              <a:ext cx="365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01. Active Calls UI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13338E-4D04-5384-A179-50C23BCBBD5E}"/>
                </a:ext>
              </a:extLst>
            </p:cNvPr>
            <p:cNvSpPr txBox="1"/>
            <p:nvPr/>
          </p:nvSpPr>
          <p:spPr>
            <a:xfrm>
              <a:off x="1250633" y="6013521"/>
              <a:ext cx="2397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6B8526-D08D-D120-89B0-25065CF02CE0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E11D1D-A065-D6F1-C2D4-228EE089E1A9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E179274-78AF-3989-7C95-F67E0FBBBC5D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C5A40DC-C130-5642-F680-2D386A3D0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C6E492-1CC1-4391-E37A-EEF4BB90A868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31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5295B-1AB6-C471-DCD6-E38BBD88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8556CC-81BB-6E42-CEDA-519A6C8CF025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93A00A-1C93-72D4-7F89-2E5C17B66FD3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8A3D971-1356-A90B-94D2-B9A72FE06247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F88C6F7-E64F-C1AB-3488-93909BBF1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E9FE75-A431-1827-B719-A2B0F3AB211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FFF91C-4202-399B-23BB-B7BBB0757966}"/>
              </a:ext>
            </a:extLst>
          </p:cNvPr>
          <p:cNvGrpSpPr/>
          <p:nvPr/>
        </p:nvGrpSpPr>
        <p:grpSpPr>
          <a:xfrm>
            <a:off x="690373" y="5703786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9A3247-6E36-B674-AF93-9B4785B1606A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08. User Enhancements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AAC865-5CCB-A019-07D8-780BAE6F4B5D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EMAIL ON APPLICANT ACCOUNT ACTIVATION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320694-2DC1-58AD-C050-848AF9E6AABD}"/>
              </a:ext>
            </a:extLst>
          </p:cNvPr>
          <p:cNvGrpSpPr/>
          <p:nvPr/>
        </p:nvGrpSpPr>
        <p:grpSpPr>
          <a:xfrm>
            <a:off x="374905" y="1737994"/>
            <a:ext cx="11442190" cy="3386217"/>
            <a:chOff x="374905" y="1935191"/>
            <a:chExt cx="11442190" cy="33862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DA670C-D9EA-B4F9-0CAB-9EA351F9E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9" t="3702" r="1479" b="1830"/>
            <a:stretch/>
          </p:blipFill>
          <p:spPr>
            <a:xfrm>
              <a:off x="374905" y="1935191"/>
              <a:ext cx="3703605" cy="29876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7C2CDE-912F-5D8B-EBE2-AE507F46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007" y="1935191"/>
              <a:ext cx="7562088" cy="3386217"/>
            </a:xfrm>
            <a:prstGeom prst="rect">
              <a:avLst/>
            </a:prstGeom>
          </p:spPr>
        </p:pic>
      </p:grpSp>
      <p:sp>
        <p:nvSpPr>
          <p:cNvPr id="18" name="object 7">
            <a:extLst>
              <a:ext uri="{FF2B5EF4-FFF2-40B4-BE49-F238E27FC236}">
                <a16:creationId xmlns:a16="http://schemas.microsoft.com/office/drawing/2014/main" id="{5958C77E-E50E-F836-73E5-7DE40AE7EA3F}"/>
              </a:ext>
            </a:extLst>
          </p:cNvPr>
          <p:cNvSpPr/>
          <p:nvPr/>
        </p:nvSpPr>
        <p:spPr>
          <a:xfrm>
            <a:off x="4264150" y="2523743"/>
            <a:ext cx="1359409" cy="216467"/>
          </a:xfrm>
          <a:custGeom>
            <a:avLst/>
            <a:gdLst/>
            <a:ahLst/>
            <a:cxnLst/>
            <a:rect l="l" t="t" r="r" b="b"/>
            <a:pathLst>
              <a:path w="412750" h="372744">
                <a:moveTo>
                  <a:pt x="412387" y="0"/>
                </a:moveTo>
                <a:lnTo>
                  <a:pt x="0" y="0"/>
                </a:lnTo>
                <a:lnTo>
                  <a:pt x="0" y="372291"/>
                </a:lnTo>
                <a:lnTo>
                  <a:pt x="412387" y="372291"/>
                </a:lnTo>
                <a:lnTo>
                  <a:pt x="412387" y="0"/>
                </a:lnTo>
                <a:close/>
              </a:path>
            </a:pathLst>
          </a:custGeom>
          <a:ln w="3810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9">
            <a:extLst>
              <a:ext uri="{FF2B5EF4-FFF2-40B4-BE49-F238E27FC236}">
                <a16:creationId xmlns:a16="http://schemas.microsoft.com/office/drawing/2014/main" id="{D03298B6-773D-2621-9B6D-4C27CC3FFB08}"/>
              </a:ext>
            </a:extLst>
          </p:cNvPr>
          <p:cNvSpPr/>
          <p:nvPr/>
        </p:nvSpPr>
        <p:spPr>
          <a:xfrm rot="11932498">
            <a:off x="5661317" y="2557833"/>
            <a:ext cx="415528" cy="149271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id="{51A6B5B0-99A4-73CE-CD91-2DA35AD60420}"/>
              </a:ext>
            </a:extLst>
          </p:cNvPr>
          <p:cNvSpPr/>
          <p:nvPr/>
        </p:nvSpPr>
        <p:spPr>
          <a:xfrm rot="6413481">
            <a:off x="1911985" y="4509792"/>
            <a:ext cx="641457" cy="230432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B90D90-CD1C-0EC6-6D49-D7F1E24B5D12}"/>
              </a:ext>
            </a:extLst>
          </p:cNvPr>
          <p:cNvSpPr txBox="1"/>
          <p:nvPr/>
        </p:nvSpPr>
        <p:spPr>
          <a:xfrm>
            <a:off x="2109078" y="4898621"/>
            <a:ext cx="326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Applicant Creating Account in the OGMS</a:t>
            </a:r>
            <a:endParaRPr lang="en-US" sz="1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2" name="object 59">
            <a:extLst>
              <a:ext uri="{FF2B5EF4-FFF2-40B4-BE49-F238E27FC236}">
                <a16:creationId xmlns:a16="http://schemas.microsoft.com/office/drawing/2014/main" id="{9A64052C-5175-6433-905D-30C839A8F861}"/>
              </a:ext>
            </a:extLst>
          </p:cNvPr>
          <p:cNvSpPr/>
          <p:nvPr/>
        </p:nvSpPr>
        <p:spPr>
          <a:xfrm rot="19316811">
            <a:off x="4921119" y="1646285"/>
            <a:ext cx="1367380" cy="491207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2D0A87-051A-E8EC-384F-CE7DC12C0114}"/>
              </a:ext>
            </a:extLst>
          </p:cNvPr>
          <p:cNvSpPr txBox="1"/>
          <p:nvPr/>
        </p:nvSpPr>
        <p:spPr>
          <a:xfrm>
            <a:off x="5955654" y="1162073"/>
            <a:ext cx="60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Applicants now receives “Account Activation” mail in their “Inbox” instead of the “Spam” section or sometimes don’t receive any mail</a:t>
            </a:r>
            <a:endParaRPr lang="en-US" sz="14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99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EA3E2-1638-4FC7-2085-93947203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526AB2-1C29-4E9E-E069-13BF65932E37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F1E165-E7FB-9EF4-9DDC-125F12F2C84E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2CF15AF-6E75-C399-793B-BA9DED9D4C55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9AD2B3-9301-2108-9DF2-9ACD5C52F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B30080-CD0B-052F-79FF-F2607AA332E5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A0DA0B6-BFD9-B06B-ECC5-470C7AE801F0}"/>
              </a:ext>
            </a:extLst>
          </p:cNvPr>
          <p:cNvGrpSpPr/>
          <p:nvPr/>
        </p:nvGrpSpPr>
        <p:grpSpPr>
          <a:xfrm>
            <a:off x="690373" y="5703786"/>
            <a:ext cx="7966349" cy="975382"/>
            <a:chOff x="1250632" y="5499804"/>
            <a:chExt cx="7966349" cy="9753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455679-9847-2429-63BD-444C73615272}"/>
                </a:ext>
              </a:extLst>
            </p:cNvPr>
            <p:cNvSpPr txBox="1"/>
            <p:nvPr/>
          </p:nvSpPr>
          <p:spPr>
            <a:xfrm>
              <a:off x="1250632" y="5499804"/>
              <a:ext cx="5119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08. User Enhancements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49F64A-AFCB-711C-06D7-772FACB0EAD6}"/>
                </a:ext>
              </a:extLst>
            </p:cNvPr>
            <p:cNvSpPr txBox="1"/>
            <p:nvPr/>
          </p:nvSpPr>
          <p:spPr>
            <a:xfrm>
              <a:off x="1250632" y="6013521"/>
              <a:ext cx="796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DISTRACTION-FREE FULL-SCREEN EXPERIENCE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4174BA-B54C-4CA0-67E2-79CD1D35E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508491"/>
            <a:ext cx="5843016" cy="3284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145760-9B05-4A6D-9074-5E3A4A84B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08492"/>
            <a:ext cx="5843016" cy="3284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A75BD4-61E8-C30C-5D76-42F1731FB584}"/>
              </a:ext>
            </a:extLst>
          </p:cNvPr>
          <p:cNvSpPr txBox="1"/>
          <p:nvPr/>
        </p:nvSpPr>
        <p:spPr>
          <a:xfrm>
            <a:off x="1724550" y="4874069"/>
            <a:ext cx="8742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Once logged in—whether as a Grant Officer, Applicant, or Reviewer—users can switch to full-screen mode, allowing the platform to appear just like a dedicated software application. This removes distractions such as browser tabs and other interface elements, helping users stay focused.</a:t>
            </a:r>
            <a:endParaRPr lang="en-US" sz="14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bject 59">
            <a:extLst>
              <a:ext uri="{FF2B5EF4-FFF2-40B4-BE49-F238E27FC236}">
                <a16:creationId xmlns:a16="http://schemas.microsoft.com/office/drawing/2014/main" id="{CCC0A77B-190E-60A3-2F1C-A1A7CF1FC8E7}"/>
              </a:ext>
            </a:extLst>
          </p:cNvPr>
          <p:cNvSpPr/>
          <p:nvPr/>
        </p:nvSpPr>
        <p:spPr>
          <a:xfrm rot="21409061">
            <a:off x="1455542" y="1055369"/>
            <a:ext cx="1367380" cy="491207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9">
            <a:extLst>
              <a:ext uri="{FF2B5EF4-FFF2-40B4-BE49-F238E27FC236}">
                <a16:creationId xmlns:a16="http://schemas.microsoft.com/office/drawing/2014/main" id="{49F67E7A-6D5B-AA85-E6B2-F341AFDDAE2A}"/>
              </a:ext>
            </a:extLst>
          </p:cNvPr>
          <p:cNvSpPr/>
          <p:nvPr/>
        </p:nvSpPr>
        <p:spPr>
          <a:xfrm rot="21409061">
            <a:off x="8333818" y="1098236"/>
            <a:ext cx="1367380" cy="491207"/>
          </a:xfrm>
          <a:custGeom>
            <a:avLst/>
            <a:gdLst/>
            <a:ahLst/>
            <a:cxnLst/>
            <a:rect l="l" t="t" r="r" b="b"/>
            <a:pathLst>
              <a:path w="1520190" h="546100">
                <a:moveTo>
                  <a:pt x="102889" y="422083"/>
                </a:moveTo>
                <a:lnTo>
                  <a:pt x="0" y="524963"/>
                </a:lnTo>
                <a:lnTo>
                  <a:pt x="144082" y="545501"/>
                </a:lnTo>
                <a:lnTo>
                  <a:pt x="132641" y="511224"/>
                </a:lnTo>
                <a:lnTo>
                  <a:pt x="109769" y="511224"/>
                </a:lnTo>
                <a:lnTo>
                  <a:pt x="96038" y="470084"/>
                </a:lnTo>
                <a:lnTo>
                  <a:pt x="116620" y="463222"/>
                </a:lnTo>
                <a:lnTo>
                  <a:pt x="102889" y="422083"/>
                </a:lnTo>
                <a:close/>
              </a:path>
              <a:path w="1520190" h="546100">
                <a:moveTo>
                  <a:pt x="116620" y="463222"/>
                </a:moveTo>
                <a:lnTo>
                  <a:pt x="96038" y="470084"/>
                </a:lnTo>
                <a:lnTo>
                  <a:pt x="109769" y="511224"/>
                </a:lnTo>
                <a:lnTo>
                  <a:pt x="130351" y="504362"/>
                </a:lnTo>
                <a:lnTo>
                  <a:pt x="116620" y="463222"/>
                </a:lnTo>
                <a:close/>
              </a:path>
              <a:path w="1520190" h="546100">
                <a:moveTo>
                  <a:pt x="130351" y="504362"/>
                </a:moveTo>
                <a:lnTo>
                  <a:pt x="109769" y="511224"/>
                </a:lnTo>
                <a:lnTo>
                  <a:pt x="132641" y="511224"/>
                </a:lnTo>
                <a:lnTo>
                  <a:pt x="130351" y="504362"/>
                </a:lnTo>
                <a:close/>
              </a:path>
              <a:path w="1520190" h="546100">
                <a:moveTo>
                  <a:pt x="1505943" y="0"/>
                </a:moveTo>
                <a:lnTo>
                  <a:pt x="116620" y="463222"/>
                </a:lnTo>
                <a:lnTo>
                  <a:pt x="130351" y="504362"/>
                </a:lnTo>
                <a:lnTo>
                  <a:pt x="1519674" y="41139"/>
                </a:lnTo>
                <a:lnTo>
                  <a:pt x="150594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138F53-5657-995F-4A9A-1FC906EA0BE8}"/>
              </a:ext>
            </a:extLst>
          </p:cNvPr>
          <p:cNvSpPr txBox="1"/>
          <p:nvPr/>
        </p:nvSpPr>
        <p:spPr>
          <a:xfrm>
            <a:off x="2745998" y="767069"/>
            <a:ext cx="166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Default View with </a:t>
            </a:r>
          </a:p>
          <a:p>
            <a:r>
              <a:rPr lang="en-US" sz="1400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Browser Interface</a:t>
            </a:r>
            <a:endParaRPr lang="en-US" sz="14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478135-2531-0446-E054-A82216472CA9}"/>
              </a:ext>
            </a:extLst>
          </p:cNvPr>
          <p:cNvSpPr txBox="1"/>
          <p:nvPr/>
        </p:nvSpPr>
        <p:spPr>
          <a:xfrm>
            <a:off x="9636090" y="906771"/>
            <a:ext cx="1662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Full-Screen Mode</a:t>
            </a:r>
            <a:endParaRPr lang="en-US" sz="14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1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040FA-A22A-6ABC-EC2D-9AA5470C2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E5E38D7-750E-8A87-5C3C-BE387D7955D2}"/>
              </a:ext>
            </a:extLst>
          </p:cNvPr>
          <p:cNvGrpSpPr/>
          <p:nvPr/>
        </p:nvGrpSpPr>
        <p:grpSpPr>
          <a:xfrm>
            <a:off x="1375410" y="1993635"/>
            <a:ext cx="9441179" cy="2870729"/>
            <a:chOff x="1375410" y="1993635"/>
            <a:chExt cx="9441179" cy="28707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85F206-4A9B-C8D0-3792-979CAA3D8357}"/>
                </a:ext>
              </a:extLst>
            </p:cNvPr>
            <p:cNvGrpSpPr/>
            <p:nvPr/>
          </p:nvGrpSpPr>
          <p:grpSpPr>
            <a:xfrm>
              <a:off x="1375410" y="1993635"/>
              <a:ext cx="9441179" cy="2870729"/>
              <a:chOff x="1375410" y="1527767"/>
              <a:chExt cx="9441179" cy="287072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1B14699-B784-5AEF-D6D0-1C5619AB1195}"/>
                  </a:ext>
                </a:extLst>
              </p:cNvPr>
              <p:cNvGrpSpPr/>
              <p:nvPr/>
            </p:nvGrpSpPr>
            <p:grpSpPr>
              <a:xfrm>
                <a:off x="3646924" y="1527767"/>
                <a:ext cx="4898149" cy="931737"/>
                <a:chOff x="3646924" y="1115920"/>
                <a:chExt cx="4898149" cy="931737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E92946CE-48E1-6784-C8FE-8F14F8A7652D}"/>
                    </a:ext>
                  </a:extLst>
                </p:cNvPr>
                <p:cNvGrpSpPr/>
                <p:nvPr/>
              </p:nvGrpSpPr>
              <p:grpSpPr>
                <a:xfrm>
                  <a:off x="5497067" y="1115920"/>
                  <a:ext cx="1197864" cy="562406"/>
                  <a:chOff x="5129784" y="1576390"/>
                  <a:chExt cx="1969269" cy="897112"/>
                </a:xfrm>
              </p:grpSpPr>
              <p:sp>
                <p:nvSpPr>
                  <p:cNvPr id="8" name="Rectangle: Rounded Corners 7">
                    <a:extLst>
                      <a:ext uri="{FF2B5EF4-FFF2-40B4-BE49-F238E27FC236}">
                        <a16:creationId xmlns:a16="http://schemas.microsoft.com/office/drawing/2014/main" id="{0511C479-1F08-C275-504C-8FB518C878FC}"/>
                      </a:ext>
                    </a:extLst>
                  </p:cNvPr>
                  <p:cNvSpPr/>
                  <p:nvPr/>
                </p:nvSpPr>
                <p:spPr>
                  <a:xfrm>
                    <a:off x="5129784" y="1576390"/>
                    <a:ext cx="1801368" cy="897112"/>
                  </a:xfrm>
                  <a:prstGeom prst="roundRect">
                    <a:avLst>
                      <a:gd name="adj" fmla="val 7292"/>
                    </a:avLst>
                  </a:prstGeom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2DFC0526-6C74-329B-CCC9-E96B959678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29784" y="1576390"/>
                    <a:ext cx="1969269" cy="8971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4EDFD1-FC4D-8C3D-8340-86DB428A0D9D}"/>
                    </a:ext>
                  </a:extLst>
                </p:cNvPr>
                <p:cNvSpPr txBox="1"/>
                <p:nvPr/>
              </p:nvSpPr>
              <p:spPr>
                <a:xfrm>
                  <a:off x="3646924" y="1678325"/>
                  <a:ext cx="489814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spc="5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OGMS </a:t>
                  </a:r>
                  <a:r>
                    <a:rPr lang="en-US" sz="1800" spc="1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Peer-to-Peer </a:t>
                  </a:r>
                  <a:r>
                    <a:rPr lang="en-US" sz="1800" spc="-3055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 </a:t>
                  </a:r>
                  <a:r>
                    <a:rPr lang="en-US" sz="1800" spc="5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Learning</a:t>
                  </a:r>
                  <a:r>
                    <a:rPr lang="en-US" sz="180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 </a:t>
                  </a:r>
                  <a:r>
                    <a:rPr lang="en-US" sz="1800" spc="5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Meeting |</a:t>
                  </a:r>
                  <a:r>
                    <a:rPr lang="en-US" sz="1800" spc="5" dirty="0">
                      <a:latin typeface="Roboto Thin" panose="02000000000000000000" pitchFamily="2" charset="0"/>
                      <a:ea typeface="Roboto Thin" panose="02000000000000000000" pitchFamily="2" charset="0"/>
                    </a:rPr>
                    <a:t> NSTIC</a:t>
                  </a:r>
                  <a:endParaRPr lang="en-US" sz="1800" dirty="0">
                    <a:latin typeface="Roboto Thin" panose="02000000000000000000" pitchFamily="2" charset="0"/>
                    <a:ea typeface="Roboto Thin" panose="02000000000000000000" pitchFamily="2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CDDE1F-AB56-135A-9D6F-66CB9BC3EC99}"/>
                  </a:ext>
                </a:extLst>
              </p:cNvPr>
              <p:cNvSpPr txBox="1"/>
              <p:nvPr/>
            </p:nvSpPr>
            <p:spPr>
              <a:xfrm>
                <a:off x="1375410" y="2459504"/>
                <a:ext cx="94411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spc="5" dirty="0">
                    <a:solidFill>
                      <a:schemeClr val="tx2"/>
                    </a:solidFill>
                    <a:latin typeface="Now Black" panose="00000A00000000000000" pitchFamily="50" charset="0"/>
                    <a:ea typeface="Roboto Thin" panose="02000000000000000000" pitchFamily="2" charset="0"/>
                  </a:rPr>
                  <a:t>THANKS FOR </a:t>
                </a:r>
              </a:p>
              <a:p>
                <a:pPr algn="ctr"/>
                <a:r>
                  <a:rPr lang="en-US" sz="6000" spc="5" dirty="0">
                    <a:solidFill>
                      <a:schemeClr val="tx2"/>
                    </a:solidFill>
                    <a:latin typeface="Now Black" panose="00000A00000000000000" pitchFamily="50" charset="0"/>
                    <a:ea typeface="Roboto Thin" panose="02000000000000000000" pitchFamily="2" charset="0"/>
                  </a:rPr>
                  <a:t>YOUR ATTENTION.</a:t>
                </a:r>
                <a:endParaRPr lang="en-US" sz="6000" dirty="0">
                  <a:solidFill>
                    <a:schemeClr val="tx2"/>
                  </a:solidFill>
                  <a:latin typeface="Now Black" panose="00000A00000000000000" pitchFamily="50" charset="0"/>
                  <a:ea typeface="Roboto Thin" panose="02000000000000000000" pitchFamily="2" charset="0"/>
                </a:endParaRPr>
              </a:p>
            </p:txBody>
          </p:sp>
        </p:grpSp>
        <p:grpSp>
          <p:nvGrpSpPr>
            <p:cNvPr id="13" name="object 4">
              <a:extLst>
                <a:ext uri="{FF2B5EF4-FFF2-40B4-BE49-F238E27FC236}">
                  <a16:creationId xmlns:a16="http://schemas.microsoft.com/office/drawing/2014/main" id="{B0FA1977-EBB6-59A5-2065-9F1508C00290}"/>
                </a:ext>
              </a:extLst>
            </p:cNvPr>
            <p:cNvGrpSpPr/>
            <p:nvPr/>
          </p:nvGrpSpPr>
          <p:grpSpPr>
            <a:xfrm>
              <a:off x="2650617" y="4700911"/>
              <a:ext cx="4488869" cy="163453"/>
              <a:chOff x="1388889" y="4536677"/>
              <a:chExt cx="4488869" cy="163453"/>
            </a:xfrm>
          </p:grpSpPr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8CCB34B0-C029-62CE-CBE7-C5031325FB2E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5" name="object 6">
                <a:extLst>
                  <a:ext uri="{FF2B5EF4-FFF2-40B4-BE49-F238E27FC236}">
                    <a16:creationId xmlns:a16="http://schemas.microsoft.com/office/drawing/2014/main" id="{218ED821-53CD-5BA0-95C6-2A68DBC5C64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68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86C22-41E5-AEC6-2471-71C74E04A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90D9CF4-3C78-3597-AF1F-D6E8115A1BFA}"/>
              </a:ext>
            </a:extLst>
          </p:cNvPr>
          <p:cNvGrpSpPr/>
          <p:nvPr/>
        </p:nvGrpSpPr>
        <p:grpSpPr>
          <a:xfrm>
            <a:off x="811721" y="4969452"/>
            <a:ext cx="3656648" cy="975382"/>
            <a:chOff x="1250633" y="5499804"/>
            <a:chExt cx="3656648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D4E49D-CB38-9513-F23D-4FFBC15B14A5}"/>
                </a:ext>
              </a:extLst>
            </p:cNvPr>
            <p:cNvSpPr txBox="1"/>
            <p:nvPr/>
          </p:nvSpPr>
          <p:spPr>
            <a:xfrm>
              <a:off x="1250633" y="5499804"/>
              <a:ext cx="365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01. Active Calls UI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BB6E3-F207-5374-9B83-5AC201B5E857}"/>
                </a:ext>
              </a:extLst>
            </p:cNvPr>
            <p:cNvSpPr txBox="1"/>
            <p:nvPr/>
          </p:nvSpPr>
          <p:spPr>
            <a:xfrm>
              <a:off x="1250633" y="6013521"/>
              <a:ext cx="256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2" name="object 2">
            <a:extLst>
              <a:ext uri="{FF2B5EF4-FFF2-40B4-BE49-F238E27FC236}">
                <a16:creationId xmlns:a16="http://schemas.microsoft.com/office/drawing/2014/main" id="{56D75B95-2DD0-A992-2A2E-ECEBFB6A20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120" y="919725"/>
            <a:ext cx="10499760" cy="3940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F5CC51-8BFA-FF3B-A8B0-FBE58D0BCF03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3DF474-74F2-51C3-2227-F684ECFF3929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8A9556E-5C1D-A078-CB01-2C1DC6133758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5CCB6EE-BA66-71CB-D6FF-0FB201757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299984-52B9-AAF0-485E-1357533E0C02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0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8D4272-A80A-A9D7-A226-B771D71A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42E26A-2039-9485-32D2-C6771E51D38E}"/>
              </a:ext>
            </a:extLst>
          </p:cNvPr>
          <p:cNvGrpSpPr/>
          <p:nvPr/>
        </p:nvGrpSpPr>
        <p:grpSpPr>
          <a:xfrm>
            <a:off x="2890504" y="2401323"/>
            <a:ext cx="6410992" cy="2055354"/>
            <a:chOff x="3071335" y="1455372"/>
            <a:chExt cx="6410992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239A59-2DD0-E3E9-B955-89C6B8BAD278}"/>
                </a:ext>
              </a:extLst>
            </p:cNvPr>
            <p:cNvGrpSpPr/>
            <p:nvPr/>
          </p:nvGrpSpPr>
          <p:grpSpPr>
            <a:xfrm>
              <a:off x="3071336" y="1455372"/>
              <a:ext cx="6410991" cy="1973628"/>
              <a:chOff x="3071336" y="1455372"/>
              <a:chExt cx="6410991" cy="1973628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C49494-02FD-5C92-4339-C8E272801BB2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02.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C1EBE-B4EE-ACAC-5BA5-58059F0965D6}"/>
                  </a:ext>
                </a:extLst>
              </p:cNvPr>
              <p:cNvSpPr txBox="1"/>
              <p:nvPr/>
            </p:nvSpPr>
            <p:spPr>
              <a:xfrm>
                <a:off x="3071336" y="2321004"/>
                <a:ext cx="641099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STATISTICS UI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195D63C6-9BB4-838E-E871-A939BE2F8932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B243067C-1F2D-C37F-8C07-9CDD493B4021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66714CC1-DBB8-873C-08CD-36C7B810AA2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B37162-5CFC-E61F-CD3B-7AE141C344EE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1E6ACD-08A6-1155-EBA0-6FA8A8A68440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D7BCCCE-6F6F-745E-D99B-EF5E7F115D9F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086923A-234A-A6CC-215F-5BBE37A93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48EF50-371D-6A5B-9D6F-FBC297F873B4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21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685DB-A8CF-D305-9DF5-4EB54374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7803C7-054B-FD91-435C-32E7292592FF}"/>
              </a:ext>
            </a:extLst>
          </p:cNvPr>
          <p:cNvGrpSpPr/>
          <p:nvPr/>
        </p:nvGrpSpPr>
        <p:grpSpPr>
          <a:xfrm>
            <a:off x="811721" y="4786572"/>
            <a:ext cx="3656648" cy="975382"/>
            <a:chOff x="1250633" y="5499804"/>
            <a:chExt cx="3656648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6B11DB-BD10-E952-6D64-572478A6A5C0}"/>
                </a:ext>
              </a:extLst>
            </p:cNvPr>
            <p:cNvSpPr txBox="1"/>
            <p:nvPr/>
          </p:nvSpPr>
          <p:spPr>
            <a:xfrm>
              <a:off x="1250633" y="5499804"/>
              <a:ext cx="365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02. Statistics UI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6BEE28-E249-673C-B3B2-862A0F479917}"/>
                </a:ext>
              </a:extLst>
            </p:cNvPr>
            <p:cNvSpPr txBox="1"/>
            <p:nvPr/>
          </p:nvSpPr>
          <p:spPr>
            <a:xfrm>
              <a:off x="1250633" y="6013521"/>
              <a:ext cx="2397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OLD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A53F21-E460-D055-D0CE-AF66FAC1E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122932"/>
            <a:ext cx="8858250" cy="1752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9C5D5C-D266-26BB-C36D-C7190716C495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540EA2-C6C9-7B60-7BA6-0895F7020F12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F7AD79E-CD39-9DF7-0AA3-234F0A2F0FF6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9C2DEE5-908D-84C9-C561-B6A8F5166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BFF90E-E789-3BE8-28D5-98B710BAF54F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3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A26A1-BA44-2DDC-FDE3-DA972C6F0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289694-BA8E-86EC-17DB-7DB44BBAE9B4}"/>
              </a:ext>
            </a:extLst>
          </p:cNvPr>
          <p:cNvGrpSpPr/>
          <p:nvPr/>
        </p:nvGrpSpPr>
        <p:grpSpPr>
          <a:xfrm>
            <a:off x="811721" y="4695132"/>
            <a:ext cx="3656648" cy="975382"/>
            <a:chOff x="1250633" y="5499804"/>
            <a:chExt cx="3656648" cy="9753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9A13EA-F6F4-9F91-371C-0BE9B6AE94C5}"/>
                </a:ext>
              </a:extLst>
            </p:cNvPr>
            <p:cNvSpPr txBox="1"/>
            <p:nvPr/>
          </p:nvSpPr>
          <p:spPr>
            <a:xfrm>
              <a:off x="1250633" y="5499804"/>
              <a:ext cx="365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5" dirty="0">
                  <a:solidFill>
                    <a:schemeClr val="tx2"/>
                  </a:solidFill>
                  <a:latin typeface="Roboto Thin" panose="02000000000000000000" pitchFamily="2" charset="0"/>
                  <a:ea typeface="Roboto Thin" panose="02000000000000000000" pitchFamily="2" charset="0"/>
                </a:rPr>
                <a:t>02. Statistics UI</a:t>
              </a:r>
              <a:endParaRPr lang="en-US" sz="32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F34FC4-4EF6-499A-D9D5-B44CAA2A153C}"/>
                </a:ext>
              </a:extLst>
            </p:cNvPr>
            <p:cNvSpPr txBox="1"/>
            <p:nvPr/>
          </p:nvSpPr>
          <p:spPr>
            <a:xfrm>
              <a:off x="1250633" y="6013521"/>
              <a:ext cx="2562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5" dirty="0">
                  <a:solidFill>
                    <a:schemeClr val="accent2"/>
                  </a:solidFill>
                  <a:latin typeface="Now Black" panose="00000A00000000000000" pitchFamily="50" charset="0"/>
                  <a:ea typeface="Roboto Thin" panose="02000000000000000000" pitchFamily="2" charset="0"/>
                </a:rPr>
                <a:t>- NEW DESIGN</a:t>
              </a:r>
              <a:endParaRPr lang="en-US" sz="2400" dirty="0">
                <a:solidFill>
                  <a:schemeClr val="accent2"/>
                </a:solidFill>
                <a:latin typeface="Now Black" panose="00000A00000000000000" pitchFamily="50" charset="0"/>
                <a:ea typeface="Roboto Thi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9BDD73-106B-C123-8AB5-F385C86CC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6" y="1756289"/>
            <a:ext cx="10021168" cy="27967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B80960-F021-7DAE-46A1-C4BBB2525034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615D64-B85F-193A-29CF-116BAFCDF173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F81DA62-7855-3527-4A9F-3A21F743CCA3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F0EAEF-EFD9-9236-DF43-5120BB5AF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3C473-B29B-D787-8838-31E7F90BCE4C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58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9E1EA3-804D-C8FD-769A-C4097B6C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220FF2-017B-BD10-2734-BF1980656E57}"/>
              </a:ext>
            </a:extLst>
          </p:cNvPr>
          <p:cNvGrpSpPr/>
          <p:nvPr/>
        </p:nvGrpSpPr>
        <p:grpSpPr>
          <a:xfrm>
            <a:off x="1789676" y="2401323"/>
            <a:ext cx="8612648" cy="2055354"/>
            <a:chOff x="3071335" y="1455372"/>
            <a:chExt cx="8612648" cy="2055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5E7AE0-88B7-85CE-30BA-52856D588E79}"/>
                </a:ext>
              </a:extLst>
            </p:cNvPr>
            <p:cNvGrpSpPr/>
            <p:nvPr/>
          </p:nvGrpSpPr>
          <p:grpSpPr>
            <a:xfrm>
              <a:off x="3071336" y="1455372"/>
              <a:ext cx="8612647" cy="1973628"/>
              <a:chOff x="3071336" y="1455372"/>
              <a:chExt cx="8612647" cy="1973628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51369-A812-06D9-2728-8FC553064BEE}"/>
                  </a:ext>
                </a:extLst>
              </p:cNvPr>
              <p:cNvSpPr txBox="1"/>
              <p:nvPr/>
            </p:nvSpPr>
            <p:spPr>
              <a:xfrm>
                <a:off x="3071337" y="1455372"/>
                <a:ext cx="155048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rgbClr val="002060"/>
                    </a:solidFill>
                    <a:latin typeface="KabarettD" panose="02090203040305070304" pitchFamily="18" charset="0"/>
                  </a:rPr>
                  <a:t>03. </a:t>
                </a:r>
                <a:endParaRPr lang="en-US" sz="6600" dirty="0">
                  <a:solidFill>
                    <a:srgbClr val="002060"/>
                  </a:solidFill>
                  <a:latin typeface="KabarettD" panose="020902030403050703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061844-F2CB-90B6-A130-049A31A88EE6}"/>
                  </a:ext>
                </a:extLst>
              </p:cNvPr>
              <p:cNvSpPr txBox="1"/>
              <p:nvPr/>
            </p:nvSpPr>
            <p:spPr>
              <a:xfrm>
                <a:off x="3071336" y="2321004"/>
                <a:ext cx="861264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spc="5" dirty="0">
                    <a:solidFill>
                      <a:schemeClr val="bg2">
                        <a:lumMod val="10000"/>
                      </a:schemeClr>
                    </a:solidFill>
                    <a:latin typeface="Now Black" panose="00000A00000000000000" pitchFamily="50" charset="0"/>
                  </a:rPr>
                  <a:t>NEW PAGES</a:t>
                </a:r>
                <a:endParaRPr lang="en-US" sz="6600" dirty="0">
                  <a:solidFill>
                    <a:schemeClr val="bg2">
                      <a:lumMod val="10000"/>
                    </a:schemeClr>
                  </a:solidFill>
                  <a:latin typeface="Now Black" panose="00000A00000000000000" pitchFamily="50" charset="0"/>
                </a:endParaRPr>
              </a:p>
            </p:txBody>
          </p:sp>
        </p:grpSp>
        <p:grpSp>
          <p:nvGrpSpPr>
            <p:cNvPr id="6" name="object 4">
              <a:extLst>
                <a:ext uri="{FF2B5EF4-FFF2-40B4-BE49-F238E27FC236}">
                  <a16:creationId xmlns:a16="http://schemas.microsoft.com/office/drawing/2014/main" id="{143BB6E1-A4A8-62AF-3B4B-6583C11F2C72}"/>
                </a:ext>
              </a:extLst>
            </p:cNvPr>
            <p:cNvGrpSpPr/>
            <p:nvPr/>
          </p:nvGrpSpPr>
          <p:grpSpPr>
            <a:xfrm>
              <a:off x="3071335" y="3347273"/>
              <a:ext cx="4488869" cy="163453"/>
              <a:chOff x="1388889" y="4536677"/>
              <a:chExt cx="4488869" cy="163453"/>
            </a:xfrm>
          </p:grpSpPr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EDF11C30-9905-3A40-D023-BA902531FB25}"/>
                  </a:ext>
                </a:extLst>
              </p:cNvPr>
              <p:cNvSpPr/>
              <p:nvPr/>
            </p:nvSpPr>
            <p:spPr>
              <a:xfrm>
                <a:off x="1388889" y="4618408"/>
                <a:ext cx="43745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374515">
                    <a:moveTo>
                      <a:pt x="0" y="0"/>
                    </a:moveTo>
                    <a:lnTo>
                      <a:pt x="4374016" y="1"/>
                    </a:lnTo>
                  </a:path>
                </a:pathLst>
              </a:custGeom>
              <a:ln w="10842">
                <a:solidFill>
                  <a:srgbClr val="0C0A9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" name="object 6">
                <a:extLst>
                  <a:ext uri="{FF2B5EF4-FFF2-40B4-BE49-F238E27FC236}">
                    <a16:creationId xmlns:a16="http://schemas.microsoft.com/office/drawing/2014/main" id="{441044C7-B2E7-5EDF-BA08-C6CD45439CA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4223" y="4536677"/>
                <a:ext cx="163535" cy="163453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36C65-9AF9-14FF-C774-39BC4452BB38}"/>
              </a:ext>
            </a:extLst>
          </p:cNvPr>
          <p:cNvGrpSpPr/>
          <p:nvPr/>
        </p:nvGrpSpPr>
        <p:grpSpPr>
          <a:xfrm>
            <a:off x="91441" y="82296"/>
            <a:ext cx="7190209" cy="562406"/>
            <a:chOff x="91441" y="82296"/>
            <a:chExt cx="7190209" cy="5624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1045AB-3E5A-834D-EBAC-ED029EA88D65}"/>
                </a:ext>
              </a:extLst>
            </p:cNvPr>
            <p:cNvGrpSpPr/>
            <p:nvPr/>
          </p:nvGrpSpPr>
          <p:grpSpPr>
            <a:xfrm>
              <a:off x="91441" y="82296"/>
              <a:ext cx="1197864" cy="562406"/>
              <a:chOff x="5129784" y="1576390"/>
              <a:chExt cx="1969269" cy="89711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18D3123-7DC5-480A-A85E-AA5AAF67CE93}"/>
                  </a:ext>
                </a:extLst>
              </p:cNvPr>
              <p:cNvSpPr/>
              <p:nvPr/>
            </p:nvSpPr>
            <p:spPr>
              <a:xfrm>
                <a:off x="5129784" y="1576390"/>
                <a:ext cx="1801368" cy="897112"/>
              </a:xfrm>
              <a:prstGeom prst="roundRect">
                <a:avLst>
                  <a:gd name="adj" fmla="val 7292"/>
                </a:avLst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43D9C1-2469-73DB-8FF2-236847351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784" y="1576390"/>
                <a:ext cx="1969269" cy="8971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C7477C-FFE2-0E90-D81A-457E7FA2DBFD}"/>
                </a:ext>
              </a:extLst>
            </p:cNvPr>
            <p:cNvSpPr txBox="1"/>
            <p:nvPr/>
          </p:nvSpPr>
          <p:spPr>
            <a:xfrm>
              <a:off x="1187174" y="178832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OGMS </a:t>
              </a:r>
              <a:r>
                <a:rPr lang="en-US" sz="1800" spc="1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Peer-to-Peer </a:t>
              </a:r>
              <a:r>
                <a:rPr lang="en-US" sz="1800" spc="-305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Learning</a:t>
              </a:r>
              <a:r>
                <a:rPr lang="en-US" sz="18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1800" spc="5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Meeting |</a:t>
              </a:r>
              <a:r>
                <a:rPr lang="en-US" sz="1800" spc="5" dirty="0">
                  <a:latin typeface="Roboto Thin" panose="02000000000000000000" pitchFamily="2" charset="0"/>
                  <a:ea typeface="Roboto Thin" panose="02000000000000000000" pitchFamily="2" charset="0"/>
                </a:rPr>
                <a:t> NSTIC</a:t>
              </a:r>
              <a:endParaRPr lang="en-US" sz="1800" dirty="0">
                <a:latin typeface="Roboto Thin" panose="02000000000000000000" pitchFamily="2" charset="0"/>
                <a:ea typeface="Roboto Thi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8947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731</Words>
  <Application>Microsoft Office PowerPoint</Application>
  <PresentationFormat>Widescreen</PresentationFormat>
  <Paragraphs>147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KabarettD</vt:lpstr>
      <vt:lpstr>Now Black</vt:lpstr>
      <vt:lpstr>Poppins Medium</vt:lpstr>
      <vt:lpstr>Roboto Medium</vt:lpstr>
      <vt:lpstr>Roboto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Lansana Jusu-Wai Sawi</dc:creator>
  <cp:lastModifiedBy>Lansana Jusu-Wai Sawi</cp:lastModifiedBy>
  <cp:revision>73</cp:revision>
  <dcterms:created xsi:type="dcterms:W3CDTF">2025-04-15T10:24:47Z</dcterms:created>
  <dcterms:modified xsi:type="dcterms:W3CDTF">2025-04-19T15:11:12Z</dcterms:modified>
</cp:coreProperties>
</file>