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Lst>
  <p:notesMasterIdLst>
    <p:notesMasterId r:id="rId32"/>
  </p:notesMasterIdLst>
  <p:sldIdLst>
    <p:sldId id="256" r:id="rId3"/>
    <p:sldId id="3378" r:id="rId4"/>
    <p:sldId id="3377" r:id="rId5"/>
    <p:sldId id="3346" r:id="rId6"/>
    <p:sldId id="3334" r:id="rId7"/>
    <p:sldId id="3350" r:id="rId8"/>
    <p:sldId id="3353" r:id="rId9"/>
    <p:sldId id="307" r:id="rId10"/>
    <p:sldId id="3375" r:id="rId11"/>
    <p:sldId id="3374" r:id="rId12"/>
    <p:sldId id="3376" r:id="rId13"/>
    <p:sldId id="3349" r:id="rId14"/>
    <p:sldId id="3336" r:id="rId15"/>
    <p:sldId id="264" r:id="rId16"/>
    <p:sldId id="346" r:id="rId17"/>
    <p:sldId id="3363" r:id="rId18"/>
    <p:sldId id="3364" r:id="rId19"/>
    <p:sldId id="3365" r:id="rId20"/>
    <p:sldId id="3366" r:id="rId21"/>
    <p:sldId id="3367" r:id="rId22"/>
    <p:sldId id="3368" r:id="rId23"/>
    <p:sldId id="3369" r:id="rId24"/>
    <p:sldId id="3370" r:id="rId25"/>
    <p:sldId id="3371" r:id="rId26"/>
    <p:sldId id="3379" r:id="rId27"/>
    <p:sldId id="3381" r:id="rId28"/>
    <p:sldId id="3380" r:id="rId29"/>
    <p:sldId id="3382" r:id="rId30"/>
    <p:sldId id="33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146" autoAdjust="0"/>
  </p:normalViewPr>
  <p:slideViewPr>
    <p:cSldViewPr snapToGrid="0">
      <p:cViewPr>
        <p:scale>
          <a:sx n="59" d="100"/>
          <a:sy n="59" d="100"/>
        </p:scale>
        <p:origin x="1541" y="34"/>
      </p:cViewPr>
      <p:guideLst>
        <p:guide orient="horz" pos="2160"/>
        <p:guide pos="3840"/>
      </p:guideLst>
    </p:cSldViewPr>
  </p:slideViewPr>
  <p:notesTextViewPr>
    <p:cViewPr>
      <p:scale>
        <a:sx n="1" d="1"/>
        <a:sy n="1" d="1"/>
      </p:scale>
      <p:origin x="0" y="0"/>
    </p:cViewPr>
  </p:notesTextViewPr>
  <p:sorterViewPr>
    <p:cViewPr>
      <p:scale>
        <a:sx n="110" d="100"/>
        <a:sy n="110" d="100"/>
      </p:scale>
      <p:origin x="0" y="-77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2_1#2">
  <dgm:title val=""/>
  <dgm:desc val=""/>
  <dgm:catLst>
    <dgm:cat type="accent2" pri="11100"/>
  </dgm:catLst>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3AF5319-5F44-469B-8265-5F49B98E4B2A}" type="doc">
      <dgm:prSet loTypeId="urn:microsoft.com/office/officeart/2005/8/layout/arrow2#2" loCatId="process" qsTypeId="urn:microsoft.com/office/officeart/2005/8/quickstyle/3d3#2" qsCatId="3D" csTypeId="urn:microsoft.com/office/officeart/2005/8/colors/accent2_1#2" csCatId="accent2" phldr="1"/>
      <dgm:spPr/>
      <dgm:t>
        <a:bodyPr/>
        <a:lstStyle/>
        <a:p>
          <a:endParaRPr lang="en-US"/>
        </a:p>
      </dgm:t>
    </dgm:pt>
    <dgm:pt modelId="{40A9D189-789F-4135-A826-7DA15C726972}">
      <dgm:prSet phldrT="[Text]" custT="1"/>
      <dgm:spPr/>
      <dgm:t>
        <a:bodyPr/>
        <a:lstStyle/>
        <a:p>
          <a:r>
            <a:rPr lang="en-US" sz="2000" b="1" dirty="0" smtClean="0"/>
            <a:t>S&amp;T Council established by Cabinet in 2001 under </a:t>
          </a:r>
          <a:r>
            <a:rPr lang="en-US" sz="2000" b="1" dirty="0" err="1" smtClean="0"/>
            <a:t>MoDEP</a:t>
          </a:r>
          <a:endParaRPr lang="en-US" sz="2000" b="1" dirty="0"/>
        </a:p>
      </dgm:t>
    </dgm:pt>
    <dgm:pt modelId="{5CCE5959-4DEA-4FE3-9B8F-75F05A675762}" type="parTrans" cxnId="{6FA7D052-E29F-4FD7-8648-28EB874995E1}">
      <dgm:prSet/>
      <dgm:spPr/>
      <dgm:t>
        <a:bodyPr/>
        <a:lstStyle/>
        <a:p>
          <a:endParaRPr lang="en-US"/>
        </a:p>
      </dgm:t>
    </dgm:pt>
    <dgm:pt modelId="{992F0656-C169-4273-95EB-03AF9601D7D8}" type="sibTrans" cxnId="{6FA7D052-E29F-4FD7-8648-28EB874995E1}">
      <dgm:prSet/>
      <dgm:spPr/>
      <dgm:t>
        <a:bodyPr/>
        <a:lstStyle/>
        <a:p>
          <a:endParaRPr lang="en-US"/>
        </a:p>
      </dgm:t>
    </dgm:pt>
    <dgm:pt modelId="{496381CE-EDCD-4352-8369-D2D8B64FB32E}">
      <dgm:prSet phldrT="[Text]" custT="1"/>
      <dgm:spPr/>
      <dgm:t>
        <a:bodyPr/>
        <a:lstStyle/>
        <a:p>
          <a:endParaRPr lang="en-US" sz="2000" dirty="0"/>
        </a:p>
      </dgm:t>
    </dgm:pt>
    <dgm:pt modelId="{1AD231E7-7940-45CE-832D-901C4F85BF4C}" type="sibTrans" cxnId="{65C8DFE3-6FDC-4074-98E2-5CADB2F17144}">
      <dgm:prSet/>
      <dgm:spPr/>
      <dgm:t>
        <a:bodyPr/>
        <a:lstStyle/>
        <a:p>
          <a:endParaRPr lang="en-US"/>
        </a:p>
      </dgm:t>
    </dgm:pt>
    <dgm:pt modelId="{79D4BFEF-C7ED-4B97-9982-0FC744AB0BCB}" type="parTrans" cxnId="{65C8DFE3-6FDC-4074-98E2-5CADB2F17144}">
      <dgm:prSet/>
      <dgm:spPr/>
      <dgm:t>
        <a:bodyPr/>
        <a:lstStyle/>
        <a:p>
          <a:endParaRPr lang="en-US"/>
        </a:p>
      </dgm:t>
    </dgm:pt>
    <dgm:pt modelId="{D718F9E7-2460-4C25-B3D1-061CF2392DB0}">
      <dgm:prSet phldrT="[Text]" custT="1"/>
      <dgm:spPr/>
      <dgm:t>
        <a:bodyPr/>
        <a:lstStyle/>
        <a:p>
          <a:endParaRPr lang="en-US" sz="2000" dirty="0"/>
        </a:p>
      </dgm:t>
    </dgm:pt>
    <dgm:pt modelId="{3EF3AA3D-C413-4D39-8E4E-96BFC4A593B1}" type="sibTrans" cxnId="{183FB0A1-D9AB-496A-BE82-5F7A18578A44}">
      <dgm:prSet/>
      <dgm:spPr/>
      <dgm:t>
        <a:bodyPr/>
        <a:lstStyle/>
        <a:p>
          <a:endParaRPr lang="en-US"/>
        </a:p>
      </dgm:t>
    </dgm:pt>
    <dgm:pt modelId="{FBDFD9BF-3C61-42C4-958B-945E6C36A5E4}" type="parTrans" cxnId="{183FB0A1-D9AB-496A-BE82-5F7A18578A44}">
      <dgm:prSet/>
      <dgm:spPr/>
      <dgm:t>
        <a:bodyPr/>
        <a:lstStyle/>
        <a:p>
          <a:endParaRPr lang="en-US"/>
        </a:p>
      </dgm:t>
    </dgm:pt>
    <dgm:pt modelId="{7FAA5D81-D339-464F-A7F0-A9078120FD17}" type="pres">
      <dgm:prSet presAssocID="{D3AF5319-5F44-469B-8265-5F49B98E4B2A}" presName="arrowDiagram" presStyleCnt="0">
        <dgm:presLayoutVars>
          <dgm:chMax val="5"/>
          <dgm:dir/>
          <dgm:resizeHandles val="exact"/>
        </dgm:presLayoutVars>
      </dgm:prSet>
      <dgm:spPr/>
      <dgm:t>
        <a:bodyPr/>
        <a:lstStyle/>
        <a:p>
          <a:endParaRPr lang="en-US"/>
        </a:p>
      </dgm:t>
    </dgm:pt>
    <dgm:pt modelId="{AB7AEB17-7187-404C-A4A9-2FDE87DDDF98}" type="pres">
      <dgm:prSet presAssocID="{D3AF5319-5F44-469B-8265-5F49B98E4B2A}" presName="arrow" presStyleLbl="bgShp" presStyleIdx="0" presStyleCnt="1" custLinFactNeighborX="-2960" custLinFactNeighborY="-2389"/>
      <dgm:spPr>
        <a:solidFill>
          <a:schemeClr val="accent2"/>
        </a:solidFill>
      </dgm:spPr>
      <dgm:t>
        <a:bodyPr/>
        <a:lstStyle/>
        <a:p>
          <a:endParaRPr lang="en-US"/>
        </a:p>
      </dgm:t>
    </dgm:pt>
    <dgm:pt modelId="{EF463747-0194-44A1-A982-939EB7BDA1E9}" type="pres">
      <dgm:prSet presAssocID="{D3AF5319-5F44-469B-8265-5F49B98E4B2A}" presName="arrowDiagram3" presStyleCnt="0"/>
      <dgm:spPr/>
    </dgm:pt>
    <dgm:pt modelId="{C1E68D6D-9ABE-4AFB-980B-91BC423E0A5B}" type="pres">
      <dgm:prSet presAssocID="{496381CE-EDCD-4352-8369-D2D8B64FB32E}" presName="bullet3a" presStyleLbl="node1" presStyleIdx="0" presStyleCnt="3" custLinFactX="-39251" custLinFactNeighborX="-100000" custLinFactNeighborY="-38048"/>
      <dgm:spPr/>
    </dgm:pt>
    <dgm:pt modelId="{2249CEB8-5A6E-4C9B-9FE4-A7D9F8B38522}" type="pres">
      <dgm:prSet presAssocID="{496381CE-EDCD-4352-8369-D2D8B64FB32E}" presName="textBox3a" presStyleLbl="revTx" presStyleIdx="0" presStyleCnt="3" custScaleX="112640" custLinFactY="-100000" custLinFactNeighborX="56497" custLinFactNeighborY="-109034">
        <dgm:presLayoutVars>
          <dgm:bulletEnabled val="1"/>
        </dgm:presLayoutVars>
      </dgm:prSet>
      <dgm:spPr/>
      <dgm:t>
        <a:bodyPr/>
        <a:lstStyle/>
        <a:p>
          <a:endParaRPr lang="en-US"/>
        </a:p>
      </dgm:t>
    </dgm:pt>
    <dgm:pt modelId="{110A19E4-A69C-4421-8AB6-B2240C118B3A}" type="pres">
      <dgm:prSet presAssocID="{D718F9E7-2460-4C25-B3D1-061CF2392DB0}" presName="bullet3b" presStyleLbl="node1" presStyleIdx="1" presStyleCnt="3" custLinFactX="80753" custLinFactNeighborX="100000" custLinFactNeighborY="-67657"/>
      <dgm:spPr/>
      <dgm:t>
        <a:bodyPr/>
        <a:lstStyle/>
        <a:p>
          <a:endParaRPr lang="en-US"/>
        </a:p>
      </dgm:t>
    </dgm:pt>
    <dgm:pt modelId="{846ED166-5F5F-41EB-9653-2C720EA7DB59}" type="pres">
      <dgm:prSet presAssocID="{D718F9E7-2460-4C25-B3D1-061CF2392DB0}" presName="textBox3b" presStyleLbl="revTx" presStyleIdx="1" presStyleCnt="3" custScaleX="106524" custScaleY="61456" custLinFactX="-65272" custLinFactNeighborX="-100000" custLinFactNeighborY="-56848">
        <dgm:presLayoutVars>
          <dgm:bulletEnabled val="1"/>
        </dgm:presLayoutVars>
      </dgm:prSet>
      <dgm:spPr/>
      <dgm:t>
        <a:bodyPr/>
        <a:lstStyle/>
        <a:p>
          <a:endParaRPr lang="en-US"/>
        </a:p>
      </dgm:t>
    </dgm:pt>
    <dgm:pt modelId="{08829CE4-2839-474C-BABB-1E2ED38DAC08}" type="pres">
      <dgm:prSet presAssocID="{40A9D189-789F-4135-A826-7DA15C726972}" presName="bullet3c" presStyleLbl="node1" presStyleIdx="2" presStyleCnt="3"/>
      <dgm:spPr/>
      <dgm:t>
        <a:bodyPr/>
        <a:lstStyle/>
        <a:p>
          <a:endParaRPr lang="en-US"/>
        </a:p>
      </dgm:t>
    </dgm:pt>
    <dgm:pt modelId="{272F811A-4AAD-447B-80AA-6F76477BDB6C}" type="pres">
      <dgm:prSet presAssocID="{40A9D189-789F-4135-A826-7DA15C726972}" presName="textBox3c" presStyleLbl="revTx" presStyleIdx="2" presStyleCnt="3" custScaleX="100826" custScaleY="32347" custLinFactX="-100000" custLinFactNeighborX="-107857" custLinFactNeighborY="19212">
        <dgm:presLayoutVars>
          <dgm:bulletEnabled val="1"/>
        </dgm:presLayoutVars>
      </dgm:prSet>
      <dgm:spPr/>
      <dgm:t>
        <a:bodyPr/>
        <a:lstStyle/>
        <a:p>
          <a:endParaRPr lang="en-US"/>
        </a:p>
      </dgm:t>
    </dgm:pt>
  </dgm:ptLst>
  <dgm:cxnLst>
    <dgm:cxn modelId="{183FB0A1-D9AB-496A-BE82-5F7A18578A44}" srcId="{D3AF5319-5F44-469B-8265-5F49B98E4B2A}" destId="{D718F9E7-2460-4C25-B3D1-061CF2392DB0}" srcOrd="1" destOrd="0" parTransId="{FBDFD9BF-3C61-42C4-958B-945E6C36A5E4}" sibTransId="{3EF3AA3D-C413-4D39-8E4E-96BFC4A593B1}"/>
    <dgm:cxn modelId="{E48DB25A-6538-4F15-80C8-621DF906EDB7}" type="presOf" srcId="{496381CE-EDCD-4352-8369-D2D8B64FB32E}" destId="{2249CEB8-5A6E-4C9B-9FE4-A7D9F8B38522}" srcOrd="0" destOrd="0" presId="urn:microsoft.com/office/officeart/2005/8/layout/arrow2#2"/>
    <dgm:cxn modelId="{CC48F986-A4F2-4AB7-A2F3-4848C5CF5F1D}" type="presOf" srcId="{D718F9E7-2460-4C25-B3D1-061CF2392DB0}" destId="{846ED166-5F5F-41EB-9653-2C720EA7DB59}" srcOrd="0" destOrd="0" presId="urn:microsoft.com/office/officeart/2005/8/layout/arrow2#2"/>
    <dgm:cxn modelId="{65C8DFE3-6FDC-4074-98E2-5CADB2F17144}" srcId="{D3AF5319-5F44-469B-8265-5F49B98E4B2A}" destId="{496381CE-EDCD-4352-8369-D2D8B64FB32E}" srcOrd="0" destOrd="0" parTransId="{79D4BFEF-C7ED-4B97-9982-0FC744AB0BCB}" sibTransId="{1AD231E7-7940-45CE-832D-901C4F85BF4C}"/>
    <dgm:cxn modelId="{6FA7D052-E29F-4FD7-8648-28EB874995E1}" srcId="{D3AF5319-5F44-469B-8265-5F49B98E4B2A}" destId="{40A9D189-789F-4135-A826-7DA15C726972}" srcOrd="2" destOrd="0" parTransId="{5CCE5959-4DEA-4FE3-9B8F-75F05A675762}" sibTransId="{992F0656-C169-4273-95EB-03AF9601D7D8}"/>
    <dgm:cxn modelId="{D877C0B5-7D4E-4478-A92A-2716D7156225}" type="presOf" srcId="{40A9D189-789F-4135-A826-7DA15C726972}" destId="{272F811A-4AAD-447B-80AA-6F76477BDB6C}" srcOrd="0" destOrd="0" presId="urn:microsoft.com/office/officeart/2005/8/layout/arrow2#2"/>
    <dgm:cxn modelId="{C550664D-AA49-4FB2-AF37-74F5CCBBF858}" type="presOf" srcId="{D3AF5319-5F44-469B-8265-5F49B98E4B2A}" destId="{7FAA5D81-D339-464F-A7F0-A9078120FD17}" srcOrd="0" destOrd="0" presId="urn:microsoft.com/office/officeart/2005/8/layout/arrow2#2"/>
    <dgm:cxn modelId="{838E3F9D-BA02-4A5B-8AAC-ABC107172807}" type="presParOf" srcId="{7FAA5D81-D339-464F-A7F0-A9078120FD17}" destId="{AB7AEB17-7187-404C-A4A9-2FDE87DDDF98}" srcOrd="0" destOrd="0" presId="urn:microsoft.com/office/officeart/2005/8/layout/arrow2#2"/>
    <dgm:cxn modelId="{098E628A-41A0-469D-A63F-1A66065C9767}" type="presParOf" srcId="{7FAA5D81-D339-464F-A7F0-A9078120FD17}" destId="{EF463747-0194-44A1-A982-939EB7BDA1E9}" srcOrd="1" destOrd="0" presId="urn:microsoft.com/office/officeart/2005/8/layout/arrow2#2"/>
    <dgm:cxn modelId="{98C99C99-EA0E-43D1-A3BD-27F9EA292122}" type="presParOf" srcId="{EF463747-0194-44A1-A982-939EB7BDA1E9}" destId="{C1E68D6D-9ABE-4AFB-980B-91BC423E0A5B}" srcOrd="0" destOrd="0" presId="urn:microsoft.com/office/officeart/2005/8/layout/arrow2#2"/>
    <dgm:cxn modelId="{A4A449BB-A0BD-4E16-9E60-DD0716E86886}" type="presParOf" srcId="{EF463747-0194-44A1-A982-939EB7BDA1E9}" destId="{2249CEB8-5A6E-4C9B-9FE4-A7D9F8B38522}" srcOrd="1" destOrd="0" presId="urn:microsoft.com/office/officeart/2005/8/layout/arrow2#2"/>
    <dgm:cxn modelId="{B5DA6FB0-CBD5-4FE7-A1BF-7B73D0CEE484}" type="presParOf" srcId="{EF463747-0194-44A1-A982-939EB7BDA1E9}" destId="{110A19E4-A69C-4421-8AB6-B2240C118B3A}" srcOrd="2" destOrd="0" presId="urn:microsoft.com/office/officeart/2005/8/layout/arrow2#2"/>
    <dgm:cxn modelId="{2308E3E0-21D9-45CE-98E0-DD698DF198C0}" type="presParOf" srcId="{EF463747-0194-44A1-A982-939EB7BDA1E9}" destId="{846ED166-5F5F-41EB-9653-2C720EA7DB59}" srcOrd="3" destOrd="0" presId="urn:microsoft.com/office/officeart/2005/8/layout/arrow2#2"/>
    <dgm:cxn modelId="{C03E396F-89EF-418F-AF57-2CD22173CBB5}" type="presParOf" srcId="{EF463747-0194-44A1-A982-939EB7BDA1E9}" destId="{08829CE4-2839-474C-BABB-1E2ED38DAC08}" srcOrd="4" destOrd="0" presId="urn:microsoft.com/office/officeart/2005/8/layout/arrow2#2"/>
    <dgm:cxn modelId="{BE31CFFA-13E9-4541-BC0F-84737412648D}" type="presParOf" srcId="{EF463747-0194-44A1-A982-939EB7BDA1E9}" destId="{272F811A-4AAD-447B-80AA-6F76477BDB6C}" srcOrd="5" destOrd="0" presId="urn:microsoft.com/office/officeart/2005/8/layout/arrow2#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7AEB17-7187-404C-A4A9-2FDE87DDDF98}">
      <dsp:nvSpPr>
        <dsp:cNvPr id="0" name=""/>
        <dsp:cNvSpPr/>
      </dsp:nvSpPr>
      <dsp:spPr>
        <a:xfrm>
          <a:off x="217553" y="0"/>
          <a:ext cx="8192372" cy="5120233"/>
        </a:xfrm>
        <a:prstGeom prst="swooshArrow">
          <a:avLst>
            <a:gd name="adj1" fmla="val 25000"/>
            <a:gd name="adj2" fmla="val 25000"/>
          </a:avLst>
        </a:prstGeom>
        <a:solidFill>
          <a:schemeClr val="accent2"/>
        </a:solidFill>
        <a:ln w="63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C1E68D6D-9ABE-4AFB-980B-91BC423E0A5B}">
      <dsp:nvSpPr>
        <dsp:cNvPr id="0" name=""/>
        <dsp:cNvSpPr/>
      </dsp:nvSpPr>
      <dsp:spPr>
        <a:xfrm>
          <a:off x="1203872" y="3452941"/>
          <a:ext cx="213001" cy="21300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249CEB8-5A6E-4C9B-9FE4-A7D9F8B38522}">
      <dsp:nvSpPr>
        <dsp:cNvPr id="0" name=""/>
        <dsp:cNvSpPr/>
      </dsp:nvSpPr>
      <dsp:spPr>
        <a:xfrm>
          <a:off x="2564770" y="547310"/>
          <a:ext cx="2150098" cy="147974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12865" tIns="0" rIns="0" bIns="0" numCol="1" spcCol="1270" anchor="t" anchorCtr="0">
          <a:noAutofit/>
        </a:bodyPr>
        <a:lstStyle/>
        <a:p>
          <a:pPr lvl="0" algn="l" defTabSz="889000">
            <a:lnSpc>
              <a:spcPct val="90000"/>
            </a:lnSpc>
            <a:spcBef>
              <a:spcPct val="0"/>
            </a:spcBef>
            <a:spcAft>
              <a:spcPct val="35000"/>
            </a:spcAft>
          </a:pPr>
          <a:endParaRPr lang="en-US" sz="2000" kern="1200" dirty="0"/>
        </a:p>
      </dsp:txBody>
      <dsp:txXfrm>
        <a:off x="2564770" y="547310"/>
        <a:ext cx="2150098" cy="1479747"/>
      </dsp:txXfrm>
    </dsp:sp>
    <dsp:sp modelId="{110A19E4-A69C-4421-8AB6-B2240C118B3A}">
      <dsp:nvSpPr>
        <dsp:cNvPr id="0" name=""/>
        <dsp:cNvSpPr/>
      </dsp:nvSpPr>
      <dsp:spPr>
        <a:xfrm>
          <a:off x="4076603" y="1881797"/>
          <a:ext cx="385041" cy="38504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46ED166-5F5F-41EB-9653-2C720EA7DB59}">
      <dsp:nvSpPr>
        <dsp:cNvPr id="0" name=""/>
        <dsp:cNvSpPr/>
      </dsp:nvSpPr>
      <dsp:spPr>
        <a:xfrm>
          <a:off x="259485" y="1288181"/>
          <a:ext cx="2094442" cy="1711799"/>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04026" tIns="0" rIns="0" bIns="0" numCol="1" spcCol="1270" anchor="t" anchorCtr="0">
          <a:noAutofit/>
        </a:bodyPr>
        <a:lstStyle/>
        <a:p>
          <a:pPr lvl="0" algn="l" defTabSz="889000">
            <a:lnSpc>
              <a:spcPct val="90000"/>
            </a:lnSpc>
            <a:spcBef>
              <a:spcPct val="0"/>
            </a:spcBef>
            <a:spcAft>
              <a:spcPct val="35000"/>
            </a:spcAft>
          </a:pPr>
          <a:endParaRPr lang="en-US" sz="2000" kern="1200" dirty="0"/>
        </a:p>
      </dsp:txBody>
      <dsp:txXfrm>
        <a:off x="259485" y="1288181"/>
        <a:ext cx="2094442" cy="1711799"/>
      </dsp:txXfrm>
    </dsp:sp>
    <dsp:sp modelId="{08829CE4-2839-474C-BABB-1E2ED38DAC08}">
      <dsp:nvSpPr>
        <dsp:cNvPr id="0" name=""/>
        <dsp:cNvSpPr/>
      </dsp:nvSpPr>
      <dsp:spPr>
        <a:xfrm>
          <a:off x="5641723" y="1295418"/>
          <a:ext cx="532504" cy="53250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72F811A-4AAD-447B-80AA-6F76477BDB6C}">
      <dsp:nvSpPr>
        <dsp:cNvPr id="0" name=""/>
        <dsp:cNvSpPr/>
      </dsp:nvSpPr>
      <dsp:spPr>
        <a:xfrm>
          <a:off x="1813034" y="3449078"/>
          <a:ext cx="1982410" cy="115108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82163" tIns="0" rIns="0" bIns="0" numCol="1" spcCol="1270" anchor="t" anchorCtr="0">
          <a:noAutofit/>
        </a:bodyPr>
        <a:lstStyle/>
        <a:p>
          <a:pPr lvl="0" algn="l" defTabSz="889000">
            <a:lnSpc>
              <a:spcPct val="90000"/>
            </a:lnSpc>
            <a:spcBef>
              <a:spcPct val="0"/>
            </a:spcBef>
            <a:spcAft>
              <a:spcPct val="35000"/>
            </a:spcAft>
          </a:pPr>
          <a:r>
            <a:rPr lang="en-US" sz="2000" b="1" kern="1200" dirty="0" smtClean="0"/>
            <a:t>S&amp;T Council established by Cabinet in 2001 under </a:t>
          </a:r>
          <a:r>
            <a:rPr lang="en-US" sz="2000" b="1" kern="1200" dirty="0" err="1" smtClean="0"/>
            <a:t>MoDEP</a:t>
          </a:r>
          <a:endParaRPr lang="en-US" sz="2000" b="1" kern="1200" dirty="0"/>
        </a:p>
      </dsp:txBody>
      <dsp:txXfrm>
        <a:off x="1813034" y="3449078"/>
        <a:ext cx="1982410" cy="1151088"/>
      </dsp:txXfrm>
    </dsp:sp>
  </dsp:spTree>
</dsp:drawing>
</file>

<file path=ppt/diagrams/layout1.xml><?xml version="1.0" encoding="utf-8"?>
<dgm:layoutDef xmlns:dgm="http://schemas.openxmlformats.org/drawingml/2006/diagram" xmlns:a="http://schemas.openxmlformats.org/drawingml/2006/main" uniqueId="urn:microsoft.com/office/officeart/2005/8/layout/arrow2#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parTxLTRAlign" val="r"/>
                    <dgm:param type="parTxRTLAlign" val="r"/>
                    <dgm:param type="txAnchorVert" val="t"/>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parTxLTRAlign" val="l"/>
                            <dgm:param type="parTxRTLAlign" val="r"/>
                            <dgm:param type="txAnchorVert" val="t"/>
                          </dgm:alg>
                        </dgm:if>
                        <dgm:else name="Name15">
                          <dgm:alg type="tx">
                            <dgm:param type="parTxLTRAlign" val="l"/>
                            <dgm:param type="parTxRTLAlign" val="l"/>
                            <dgm:param type="txAnchorVert" val="t"/>
                          </dgm:alg>
                        </dgm:else>
                      </dgm:choose>
                    </dgm:if>
                    <dgm:else name="Name16">
                      <dgm:choose name="Name17">
                        <dgm:if name="Name18" axis="root des" ptType="all node" func="maxDepth" op="gt" val="1">
                          <dgm:alg type="tx">
                            <dgm:param type="parTxLTRAlign" val="l"/>
                            <dgm:param type="parTxRTLAlign" val="r"/>
                            <dgm:param type="txAnchorVertCh" val="b"/>
                            <dgm:param type="txAnchorVert" val="b"/>
                          </dgm:alg>
                        </dgm:if>
                        <dgm:else name="Name1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parTxLTRAlign" val="l"/>
                            <dgm:param type="parTxRTLAlign" val="r"/>
                            <dgm:param type="txAnchorVert" val="t"/>
                          </dgm:alg>
                        </dgm:if>
                        <dgm:else name="Name28">
                          <dgm:alg type="tx">
                            <dgm:param type="parTxLTRAlign" val="l"/>
                            <dgm:param type="parTxRTLAlign" val="l"/>
                            <dgm:param type="txAnchorVert" val="t"/>
                          </dgm:alg>
                        </dgm:else>
                      </dgm:choose>
                    </dgm:if>
                    <dgm:else name="Name29">
                      <dgm:choose name="Name30">
                        <dgm:if name="Name31" axis="root des" ptType="all node" func="maxDepth" op="gt" val="1">
                          <dgm:alg type="tx">
                            <dgm:param type="parTxLTRAlign" val="l"/>
                            <dgm:param type="parTxRTLAlign" val="r"/>
                            <dgm:param type="txAnchorVertCh" val="b"/>
                            <dgm:param type="txAnchorVert" val="b"/>
                          </dgm:alg>
                        </dgm:if>
                        <dgm:else name="Name3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parTxLTRAlign" val="l"/>
                            <dgm:param type="parTxRTLAlign" val="r"/>
                            <dgm:param type="txAnchorVert" val="t"/>
                          </dgm:alg>
                        </dgm:if>
                        <dgm:else name="Name45">
                          <dgm:alg type="tx">
                            <dgm:param type="parTxLTRAlign" val="l"/>
                            <dgm:param type="parTxRTLAlign" val="l"/>
                            <dgm:param type="txAnchorVert" val="t"/>
                          </dgm:alg>
                        </dgm:else>
                      </dgm:choose>
                    </dgm:if>
                    <dgm:else name="Name46">
                      <dgm:choose name="Name47">
                        <dgm:if name="Name48" axis="root des" ptType="all node" func="maxDepth" op="gt" val="1">
                          <dgm:alg type="tx">
                            <dgm:param type="parTxLTRAlign" val="l"/>
                            <dgm:param type="parTxRTLAlign" val="r"/>
                            <dgm:param type="txAnchorVertCh" val="b"/>
                            <dgm:param type="txAnchorVert" val="b"/>
                          </dgm:alg>
                        </dgm:if>
                        <dgm:else name="Name4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parTxLTRAlign" val="l"/>
                            <dgm:param type="parTxRTLAlign" val="r"/>
                            <dgm:param type="txAnchorVert" val="t"/>
                          </dgm:alg>
                        </dgm:if>
                        <dgm:else name="Name58">
                          <dgm:alg type="tx">
                            <dgm:param type="parTxLTRAlign" val="l"/>
                            <dgm:param type="parTxRTLAlign" val="l"/>
                            <dgm:param type="txAnchorVert" val="t"/>
                          </dgm:alg>
                        </dgm:else>
                      </dgm:choose>
                    </dgm:if>
                    <dgm:else name="Name59">
                      <dgm:choose name="Name60">
                        <dgm:if name="Name61" axis="root des" ptType="all node" func="maxDepth" op="gt" val="1">
                          <dgm:alg type="tx">
                            <dgm:param type="parTxLTRAlign" val="l"/>
                            <dgm:param type="parTxRTLAlign" val="r"/>
                            <dgm:param type="txAnchorVertCh" val="b"/>
                            <dgm:param type="txAnchorVert" val="b"/>
                          </dgm:alg>
                        </dgm:if>
                        <dgm:else name="Name6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parTxLTRAlign" val="l"/>
                            <dgm:param type="parTxRTLAlign" val="r"/>
                            <dgm:param type="txAnchorVert" val="t"/>
                          </dgm:alg>
                        </dgm:if>
                        <dgm:else name="Name71">
                          <dgm:alg type="tx">
                            <dgm:param type="parTxLTRAlign" val="l"/>
                            <dgm:param type="parTxRTLAlign" val="l"/>
                            <dgm:param type="txAnchorVert" val="t"/>
                          </dgm:alg>
                        </dgm:else>
                      </dgm:choose>
                    </dgm:if>
                    <dgm:else name="Name72">
                      <dgm:choose name="Name73">
                        <dgm:if name="Name74" axis="root des" ptType="all node" func="maxDepth" op="gt" val="1">
                          <dgm:alg type="tx">
                            <dgm:param type="parTxLTRAlign" val="l"/>
                            <dgm:param type="parTxRTLAlign" val="r"/>
                            <dgm:param type="txAnchorVertCh" val="b"/>
                            <dgm:param type="txAnchorVert" val="b"/>
                          </dgm:alg>
                        </dgm:if>
                        <dgm:else name="Name7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param type="txAnchorVert" val="t"/>
                          </dgm:alg>
                        </dgm:if>
                        <dgm:else name="Name88">
                          <dgm:alg type="tx">
                            <dgm:param type="parTxLTRAlign" val="l"/>
                            <dgm:param type="parTxRTLAlign" val="l"/>
                            <dgm:param type="txAnchorVert" val="t"/>
                          </dgm:alg>
                        </dgm:else>
                      </dgm:choose>
                    </dgm:if>
                    <dgm:else name="Name89">
                      <dgm:choose name="Name90">
                        <dgm:if name="Name91" axis="root des" ptType="all node" func="maxDepth" op="gt" val="1">
                          <dgm:alg type="tx">
                            <dgm:param type="parTxLTRAlign" val="l"/>
                            <dgm:param type="parTxRTLAlign" val="r"/>
                            <dgm:param type="txAnchorVertCh" val="b"/>
                            <dgm:param type="txAnchorVert" val="b"/>
                          </dgm:alg>
                        </dgm:if>
                        <dgm:else name="Name9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parTxLTRAlign" val="l"/>
                            <dgm:param type="parTxRTLAlign" val="r"/>
                            <dgm:param type="txAnchorVert" val="t"/>
                          </dgm:alg>
                        </dgm:if>
                        <dgm:else name="Name101">
                          <dgm:alg type="tx">
                            <dgm:param type="parTxLTRAlign" val="l"/>
                            <dgm:param type="parTxRTLAlign" val="l"/>
                            <dgm:param type="txAnchorVert" val="t"/>
                          </dgm:alg>
                        </dgm:else>
                      </dgm:choose>
                    </dgm:if>
                    <dgm:else name="Name102">
                      <dgm:choose name="Name103">
                        <dgm:if name="Name104" axis="root des" ptType="all node" func="maxDepth" op="gt" val="1">
                          <dgm:alg type="tx">
                            <dgm:param type="parTxLTRAlign" val="l"/>
                            <dgm:param type="parTxRTLAlign" val="r"/>
                            <dgm:param type="txAnchorVertCh" val="b"/>
                            <dgm:param type="txAnchorVert" val="b"/>
                          </dgm:alg>
                        </dgm:if>
                        <dgm:else name="Name10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parTxLTRAlign" val="l"/>
                            <dgm:param type="parTxRTLAlign" val="r"/>
                            <dgm:param type="txAnchorVert" val="t"/>
                          </dgm:alg>
                        </dgm:if>
                        <dgm:else name="Name114">
                          <dgm:alg type="tx">
                            <dgm:param type="parTxLTRAlign" val="l"/>
                            <dgm:param type="parTxRTLAlign" val="l"/>
                            <dgm:param type="txAnchorVert" val="t"/>
                          </dgm:alg>
                        </dgm:else>
                      </dgm:choose>
                    </dgm:if>
                    <dgm:else name="Name115">
                      <dgm:choose name="Name116">
                        <dgm:if name="Name117" axis="root des" ptType="all node" func="maxDepth" op="gt" val="1">
                          <dgm:alg type="tx">
                            <dgm:param type="parTxLTRAlign" val="l"/>
                            <dgm:param type="parTxRTLAlign" val="r"/>
                            <dgm:param type="txAnchorVertCh" val="b"/>
                            <dgm:param type="txAnchorVert" val="b"/>
                          </dgm:alg>
                        </dgm:if>
                        <dgm:else name="Name11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parTxLTRAlign" val="l"/>
                            <dgm:param type="parTxRTLAlign" val="r"/>
                            <dgm:param type="txAnchorVert" val="t"/>
                          </dgm:alg>
                        </dgm:if>
                        <dgm:else name="Name127">
                          <dgm:alg type="tx">
                            <dgm:param type="parTxLTRAlign" val="l"/>
                            <dgm:param type="parTxRTLAlign" val="l"/>
                            <dgm:param type="txAnchorVert" val="t"/>
                          </dgm:alg>
                        </dgm:else>
                      </dgm:choose>
                    </dgm:if>
                    <dgm:else name="Name128">
                      <dgm:choose name="Name129">
                        <dgm:if name="Name130" axis="root des" ptType="all node" func="maxDepth" op="gt" val="1">
                          <dgm:alg type="tx">
                            <dgm:param type="parTxLTRAlign" val="l"/>
                            <dgm:param type="parTxRTLAlign" val="r"/>
                            <dgm:param type="txAnchorVertCh" val="b"/>
                            <dgm:param type="txAnchorVert" val="b"/>
                          </dgm:alg>
                        </dgm:if>
                        <dgm:else name="Name13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parTxLTRAlign" val="l"/>
                            <dgm:param type="parTxRTLAlign" val="r"/>
                            <dgm:param type="txAnchorVert" val="t"/>
                          </dgm:alg>
                        </dgm:if>
                        <dgm:else name="Name144">
                          <dgm:alg type="tx">
                            <dgm:param type="parTxLTRAlign" val="l"/>
                            <dgm:param type="parTxRTLAlign" val="l"/>
                            <dgm:param type="txAnchorVert" val="t"/>
                          </dgm:alg>
                        </dgm:else>
                      </dgm:choose>
                    </dgm:if>
                    <dgm:else name="Name145">
                      <dgm:choose name="Name146">
                        <dgm:if name="Name147" axis="root des" ptType="all node" func="maxDepth" op="gt" val="1">
                          <dgm:alg type="tx">
                            <dgm:param type="parTxLTRAlign" val="l"/>
                            <dgm:param type="parTxRTLAlign" val="r"/>
                            <dgm:param type="txAnchorVertCh" val="b"/>
                            <dgm:param type="txAnchorVert" val="b"/>
                          </dgm:alg>
                        </dgm:if>
                        <dgm:else name="Name14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parTxLTRAlign" val="l"/>
                            <dgm:param type="parTxRTLAlign" val="r"/>
                            <dgm:param type="txAnchorVert" val="t"/>
                          </dgm:alg>
                        </dgm:if>
                        <dgm:else name="Name157">
                          <dgm:alg type="tx">
                            <dgm:param type="parTxLTRAlign" val="l"/>
                            <dgm:param type="parTxRTLAlign" val="l"/>
                            <dgm:param type="txAnchorVert" val="t"/>
                          </dgm:alg>
                        </dgm:else>
                      </dgm:choose>
                    </dgm:if>
                    <dgm:else name="Name158">
                      <dgm:choose name="Name159">
                        <dgm:if name="Name160" axis="root des" ptType="all node" func="maxDepth" op="gt" val="1">
                          <dgm:alg type="tx">
                            <dgm:param type="parTxLTRAlign" val="l"/>
                            <dgm:param type="parTxRTLAlign" val="r"/>
                            <dgm:param type="txAnchorVertCh" val="b"/>
                            <dgm:param type="txAnchorVert" val="b"/>
                          </dgm:alg>
                        </dgm:if>
                        <dgm:else name="Name16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parTxLTRAlign" val="l"/>
                            <dgm:param type="parTxRTLAlign" val="r"/>
                            <dgm:param type="txAnchorVert" val="t"/>
                          </dgm:alg>
                        </dgm:if>
                        <dgm:else name="Name170">
                          <dgm:alg type="tx">
                            <dgm:param type="parTxLTRAlign" val="l"/>
                            <dgm:param type="parTxRTLAlign" val="l"/>
                            <dgm:param type="txAnchorVert" val="t"/>
                          </dgm:alg>
                        </dgm:else>
                      </dgm:choose>
                    </dgm:if>
                    <dgm:else name="Name171">
                      <dgm:choose name="Name172">
                        <dgm:if name="Name173" axis="root des" ptType="all node" func="maxDepth" op="gt" val="1">
                          <dgm:alg type="tx">
                            <dgm:param type="parTxLTRAlign" val="l"/>
                            <dgm:param type="parTxRTLAlign" val="r"/>
                            <dgm:param type="txAnchorVertCh" val="b"/>
                            <dgm:param type="txAnchorVert" val="b"/>
                          </dgm:alg>
                        </dgm:if>
                        <dgm:else name="Name174">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parTxLTRAlign" val="l"/>
                            <dgm:param type="parTxRTLAlign" val="r"/>
                            <dgm:param type="txAnchorVert" val="t"/>
                          </dgm:alg>
                        </dgm:if>
                        <dgm:else name="Name183">
                          <dgm:alg type="tx">
                            <dgm:param type="parTxLTRAlign" val="l"/>
                            <dgm:param type="parTxRTLAlign" val="l"/>
                            <dgm:param type="txAnchorVert" val="t"/>
                          </dgm:alg>
                        </dgm:else>
                      </dgm:choose>
                    </dgm:if>
                    <dgm:else name="Name184">
                      <dgm:choose name="Name185">
                        <dgm:if name="Name186" axis="root des" ptType="all node" func="maxDepth" op="gt" val="1">
                          <dgm:alg type="tx">
                            <dgm:param type="parTxLTRAlign" val="l"/>
                            <dgm:param type="parTxRTLAlign" val="r"/>
                            <dgm:param type="txAnchorVertCh" val="b"/>
                            <dgm:param type="txAnchorVert" val="b"/>
                          </dgm:alg>
                        </dgm:if>
                        <dgm:else name="Name187">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parTxLTRAlign" val="l"/>
                            <dgm:param type="parTxRTLAlign" val="r"/>
                            <dgm:param type="txAnchorVert" val="t"/>
                          </dgm:alg>
                        </dgm:if>
                        <dgm:else name="Name196">
                          <dgm:alg type="tx">
                            <dgm:param type="parTxLTRAlign" val="l"/>
                            <dgm:param type="parTxRTLAlign" val="l"/>
                            <dgm:param type="txAnchorVert" val="t"/>
                          </dgm:alg>
                        </dgm:else>
                      </dgm:choose>
                    </dgm:if>
                    <dgm:else name="Name197">
                      <dgm:choose name="Name198">
                        <dgm:if name="Name199" axis="root des" ptType="all node" func="maxDepth" op="gt" val="1">
                          <dgm:alg type="tx">
                            <dgm:param type="parTxLTRAlign" val="l"/>
                            <dgm:param type="parTxRTLAlign" val="r"/>
                            <dgm:param type="txAnchorVertCh" val="b"/>
                            <dgm:param type="txAnchorVert" val="b"/>
                          </dgm:alg>
                        </dgm:if>
                        <dgm:else name="Name200">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2">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39FFC-FB7E-4000-9C69-2490154F1387}" type="datetimeFigureOut">
              <a:rPr lang="en-SL" smtClean="0"/>
              <a:t>05/07/2025</a:t>
            </a:fld>
            <a:endParaRPr lang="en-S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93F716-D99E-4816-B8B7-146C8939F4EE}" type="slidenum">
              <a:rPr lang="en-SL" smtClean="0"/>
              <a:t>‹#›</a:t>
            </a:fld>
            <a:endParaRPr lang="en-SL"/>
          </a:p>
        </p:txBody>
      </p:sp>
    </p:spTree>
    <p:extLst>
      <p:ext uri="{BB962C8B-B14F-4D97-AF65-F5344CB8AC3E}">
        <p14:creationId xmlns:p14="http://schemas.microsoft.com/office/powerpoint/2010/main" val="4076415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L" dirty="0"/>
          </a:p>
        </p:txBody>
      </p:sp>
      <p:sp>
        <p:nvSpPr>
          <p:cNvPr id="4" name="Slide Number Placeholder 3"/>
          <p:cNvSpPr>
            <a:spLocks noGrp="1"/>
          </p:cNvSpPr>
          <p:nvPr>
            <p:ph type="sldNum" sz="quarter" idx="5"/>
          </p:nvPr>
        </p:nvSpPr>
        <p:spPr/>
        <p:txBody>
          <a:bodyPr/>
          <a:lstStyle/>
          <a:p>
            <a:fld id="{E193F716-D99E-4816-B8B7-146C8939F4EE}" type="slidenum">
              <a:rPr lang="en-SL" smtClean="0"/>
              <a:t>1</a:t>
            </a:fld>
            <a:endParaRPr lang="en-SL"/>
          </a:p>
        </p:txBody>
      </p:sp>
    </p:spTree>
    <p:extLst>
      <p:ext uri="{BB962C8B-B14F-4D97-AF65-F5344CB8AC3E}">
        <p14:creationId xmlns:p14="http://schemas.microsoft.com/office/powerpoint/2010/main" val="3024834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2366601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97F14-39F6-A28F-3DBD-FA485EC90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377364-A551-14F3-D20E-122B928437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A80D98-0B1F-215B-F39F-0DFF183359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DE150B-2348-351F-C374-C62B82E44C21}"/>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2473802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75EAEF-0C23-4E42-9E71-7E39F9955E2C}" type="slidenum">
              <a:rPr lang="zh-CN" altLang="en-US"/>
              <a:pPr/>
              <a:t>15</a:t>
            </a:fld>
            <a:endParaRPr lang="en-US" altLang="zh-CN"/>
          </a:p>
        </p:txBody>
      </p:sp>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p:txBody>
          <a:bodyPr/>
          <a:lstStyle/>
          <a:p>
            <a:endParaRPr lang="zh-CN" altLang="en-US" dirty="0"/>
          </a:p>
        </p:txBody>
      </p:sp>
    </p:spTree>
    <p:extLst>
      <p:ext uri="{BB962C8B-B14F-4D97-AF65-F5344CB8AC3E}">
        <p14:creationId xmlns:p14="http://schemas.microsoft.com/office/powerpoint/2010/main" val="1352258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L" dirty="0"/>
          </a:p>
        </p:txBody>
      </p:sp>
      <p:sp>
        <p:nvSpPr>
          <p:cNvPr id="4" name="Slide Number Placeholder 3"/>
          <p:cNvSpPr>
            <a:spLocks noGrp="1"/>
          </p:cNvSpPr>
          <p:nvPr>
            <p:ph type="sldNum" sz="quarter" idx="5"/>
          </p:nvPr>
        </p:nvSpPr>
        <p:spPr/>
        <p:txBody>
          <a:bodyPr/>
          <a:lstStyle/>
          <a:p>
            <a:fld id="{E193F716-D99E-4816-B8B7-146C8939F4EE}" type="slidenum">
              <a:rPr lang="en-SL" smtClean="0"/>
              <a:t>16</a:t>
            </a:fld>
            <a:endParaRPr lang="en-SL"/>
          </a:p>
        </p:txBody>
      </p:sp>
    </p:spTree>
    <p:extLst>
      <p:ext uri="{BB962C8B-B14F-4D97-AF65-F5344CB8AC3E}">
        <p14:creationId xmlns:p14="http://schemas.microsoft.com/office/powerpoint/2010/main" val="991073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34876-3AB3-C05C-1F8E-2C34931DC8AF}"/>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8EB6E141-0B50-8B1C-B81F-47DF6BDA8271}"/>
              </a:ext>
            </a:extLst>
          </p:cNvPr>
          <p:cNvSpPr>
            <a:spLocks noGrp="1" noChangeArrowheads="1"/>
          </p:cNvSpPr>
          <p:nvPr>
            <p:ph type="sldNum" sz="quarter" idx="5"/>
          </p:nvPr>
        </p:nvSpPr>
        <p:spPr>
          <a:ln/>
        </p:spPr>
        <p:txBody>
          <a:bodyPr/>
          <a:lstStyle/>
          <a:p>
            <a:fld id="{9375EAEF-0C23-4E42-9E71-7E39F9955E2C}" type="slidenum">
              <a:rPr lang="zh-CN" altLang="en-US"/>
              <a:pPr/>
              <a:t>17</a:t>
            </a:fld>
            <a:endParaRPr lang="en-US" altLang="zh-CN"/>
          </a:p>
        </p:txBody>
      </p:sp>
      <p:sp>
        <p:nvSpPr>
          <p:cNvPr id="507906" name="Rectangle 2">
            <a:extLst>
              <a:ext uri="{FF2B5EF4-FFF2-40B4-BE49-F238E27FC236}">
                <a16:creationId xmlns:a16="http://schemas.microsoft.com/office/drawing/2014/main" id="{7E6D7DA6-B6B8-39DC-AF35-857975F3D270}"/>
              </a:ext>
            </a:extLst>
          </p:cNvPr>
          <p:cNvSpPr>
            <a:spLocks noGrp="1" noRot="1" noChangeAspect="1" noChangeArrowheads="1" noTextEdit="1"/>
          </p:cNvSpPr>
          <p:nvPr>
            <p:ph type="sldImg"/>
          </p:nvPr>
        </p:nvSpPr>
        <p:spPr>
          <a:ln/>
        </p:spPr>
      </p:sp>
      <p:sp>
        <p:nvSpPr>
          <p:cNvPr id="507907" name="Rectangle 3">
            <a:extLst>
              <a:ext uri="{FF2B5EF4-FFF2-40B4-BE49-F238E27FC236}">
                <a16:creationId xmlns:a16="http://schemas.microsoft.com/office/drawing/2014/main" id="{77AE664F-EDB9-6A8F-57CB-4CDD5493FA0E}"/>
              </a:ext>
            </a:extLst>
          </p:cNvPr>
          <p:cNvSpPr>
            <a:spLocks noGrp="1" noChangeArrowheads="1"/>
          </p:cNvSpPr>
          <p:nvPr>
            <p:ph type="body" idx="1"/>
          </p:nvPr>
        </p:nvSpPr>
        <p:spPr/>
        <p:txBody>
          <a:bodyPr/>
          <a:lstStyle/>
          <a:p>
            <a:endParaRPr lang="zh-CN" altLang="en-US" dirty="0"/>
          </a:p>
        </p:txBody>
      </p:sp>
    </p:spTree>
    <p:extLst>
      <p:ext uri="{BB962C8B-B14F-4D97-AF65-F5344CB8AC3E}">
        <p14:creationId xmlns:p14="http://schemas.microsoft.com/office/powerpoint/2010/main" val="1598622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EC61D-ED27-89A6-3F78-64D768CFC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5070AF-1624-17C2-7C66-93149A029C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4E036-3042-8B66-F920-88BD0F08E9FF}"/>
              </a:ext>
            </a:extLst>
          </p:cNvPr>
          <p:cNvSpPr>
            <a:spLocks noGrp="1"/>
          </p:cNvSpPr>
          <p:nvPr>
            <p:ph type="body" idx="1"/>
          </p:nvPr>
        </p:nvSpPr>
        <p:spPr/>
        <p:txBody>
          <a:bodyPr/>
          <a:lstStyle/>
          <a:p>
            <a:endParaRPr lang="en-SL" dirty="0"/>
          </a:p>
        </p:txBody>
      </p:sp>
      <p:sp>
        <p:nvSpPr>
          <p:cNvPr id="4" name="Slide Number Placeholder 3">
            <a:extLst>
              <a:ext uri="{FF2B5EF4-FFF2-40B4-BE49-F238E27FC236}">
                <a16:creationId xmlns:a16="http://schemas.microsoft.com/office/drawing/2014/main" id="{3059F7EF-3190-3C85-66CD-E619705DBF3A}"/>
              </a:ext>
            </a:extLst>
          </p:cNvPr>
          <p:cNvSpPr>
            <a:spLocks noGrp="1"/>
          </p:cNvSpPr>
          <p:nvPr>
            <p:ph type="sldNum" sz="quarter" idx="5"/>
          </p:nvPr>
        </p:nvSpPr>
        <p:spPr/>
        <p:txBody>
          <a:bodyPr/>
          <a:lstStyle/>
          <a:p>
            <a:fld id="{E193F716-D99E-4816-B8B7-146C8939F4EE}" type="slidenum">
              <a:rPr lang="en-SL" smtClean="0"/>
              <a:t>18</a:t>
            </a:fld>
            <a:endParaRPr lang="en-SL"/>
          </a:p>
        </p:txBody>
      </p:sp>
    </p:spTree>
    <p:extLst>
      <p:ext uri="{BB962C8B-B14F-4D97-AF65-F5344CB8AC3E}">
        <p14:creationId xmlns:p14="http://schemas.microsoft.com/office/powerpoint/2010/main" val="4285135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E63EE-6E4E-7D75-4D6D-1A81724E6BC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7385898E-9EE5-C676-44E9-5287A8021365}"/>
              </a:ext>
            </a:extLst>
          </p:cNvPr>
          <p:cNvSpPr>
            <a:spLocks noGrp="1" noChangeArrowheads="1"/>
          </p:cNvSpPr>
          <p:nvPr>
            <p:ph type="sldNum" sz="quarter" idx="5"/>
          </p:nvPr>
        </p:nvSpPr>
        <p:spPr>
          <a:ln/>
        </p:spPr>
        <p:txBody>
          <a:bodyPr/>
          <a:lstStyle/>
          <a:p>
            <a:fld id="{9375EAEF-0C23-4E42-9E71-7E39F9955E2C}" type="slidenum">
              <a:rPr lang="zh-CN" altLang="en-US"/>
              <a:pPr/>
              <a:t>19</a:t>
            </a:fld>
            <a:endParaRPr lang="en-US" altLang="zh-CN"/>
          </a:p>
        </p:txBody>
      </p:sp>
      <p:sp>
        <p:nvSpPr>
          <p:cNvPr id="507906" name="Rectangle 2">
            <a:extLst>
              <a:ext uri="{FF2B5EF4-FFF2-40B4-BE49-F238E27FC236}">
                <a16:creationId xmlns:a16="http://schemas.microsoft.com/office/drawing/2014/main" id="{55480A57-1EFC-136F-90DC-250A59C8E576}"/>
              </a:ext>
            </a:extLst>
          </p:cNvPr>
          <p:cNvSpPr>
            <a:spLocks noGrp="1" noRot="1" noChangeAspect="1" noChangeArrowheads="1" noTextEdit="1"/>
          </p:cNvSpPr>
          <p:nvPr>
            <p:ph type="sldImg"/>
          </p:nvPr>
        </p:nvSpPr>
        <p:spPr>
          <a:ln/>
        </p:spPr>
      </p:sp>
      <p:sp>
        <p:nvSpPr>
          <p:cNvPr id="507907" name="Rectangle 3">
            <a:extLst>
              <a:ext uri="{FF2B5EF4-FFF2-40B4-BE49-F238E27FC236}">
                <a16:creationId xmlns:a16="http://schemas.microsoft.com/office/drawing/2014/main" id="{675EEF33-8B6F-7DF0-E36A-3F247A0F18FE}"/>
              </a:ext>
            </a:extLst>
          </p:cNvPr>
          <p:cNvSpPr>
            <a:spLocks noGrp="1" noChangeArrowheads="1"/>
          </p:cNvSpPr>
          <p:nvPr>
            <p:ph type="body" idx="1"/>
          </p:nvPr>
        </p:nvSpPr>
        <p:spPr/>
        <p:txBody>
          <a:bodyPr/>
          <a:lstStyle/>
          <a:p>
            <a:endParaRPr lang="zh-CN" altLang="en-US" dirty="0"/>
          </a:p>
        </p:txBody>
      </p:sp>
    </p:spTree>
    <p:extLst>
      <p:ext uri="{BB962C8B-B14F-4D97-AF65-F5344CB8AC3E}">
        <p14:creationId xmlns:p14="http://schemas.microsoft.com/office/powerpoint/2010/main" val="352004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43EB3-D9B1-D26C-7459-E688B2361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D3619F-2003-38DF-A981-3673F9C69D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A96B9-9176-8527-3A24-462F871C3530}"/>
              </a:ext>
            </a:extLst>
          </p:cNvPr>
          <p:cNvSpPr>
            <a:spLocks noGrp="1"/>
          </p:cNvSpPr>
          <p:nvPr>
            <p:ph type="body" idx="1"/>
          </p:nvPr>
        </p:nvSpPr>
        <p:spPr/>
        <p:txBody>
          <a:bodyPr/>
          <a:lstStyle/>
          <a:p>
            <a:endParaRPr lang="en-SL" dirty="0"/>
          </a:p>
        </p:txBody>
      </p:sp>
      <p:sp>
        <p:nvSpPr>
          <p:cNvPr id="4" name="Slide Number Placeholder 3">
            <a:extLst>
              <a:ext uri="{FF2B5EF4-FFF2-40B4-BE49-F238E27FC236}">
                <a16:creationId xmlns:a16="http://schemas.microsoft.com/office/drawing/2014/main" id="{36F739E5-710B-5DAA-54F6-81B9DEBB4C36}"/>
              </a:ext>
            </a:extLst>
          </p:cNvPr>
          <p:cNvSpPr>
            <a:spLocks noGrp="1"/>
          </p:cNvSpPr>
          <p:nvPr>
            <p:ph type="sldNum" sz="quarter" idx="5"/>
          </p:nvPr>
        </p:nvSpPr>
        <p:spPr/>
        <p:txBody>
          <a:bodyPr/>
          <a:lstStyle/>
          <a:p>
            <a:fld id="{E193F716-D99E-4816-B8B7-146C8939F4EE}" type="slidenum">
              <a:rPr lang="en-SL" smtClean="0"/>
              <a:t>20</a:t>
            </a:fld>
            <a:endParaRPr lang="en-SL"/>
          </a:p>
        </p:txBody>
      </p:sp>
    </p:spTree>
    <p:extLst>
      <p:ext uri="{BB962C8B-B14F-4D97-AF65-F5344CB8AC3E}">
        <p14:creationId xmlns:p14="http://schemas.microsoft.com/office/powerpoint/2010/main" val="3607318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32D6D-649D-F4A7-8A22-6A0DA19AB6B4}"/>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1910C4A-2EC4-7725-1CC6-42294398DABA}"/>
              </a:ext>
            </a:extLst>
          </p:cNvPr>
          <p:cNvSpPr>
            <a:spLocks noGrp="1" noChangeArrowheads="1"/>
          </p:cNvSpPr>
          <p:nvPr>
            <p:ph type="sldNum" sz="quarter" idx="5"/>
          </p:nvPr>
        </p:nvSpPr>
        <p:spPr>
          <a:ln/>
        </p:spPr>
        <p:txBody>
          <a:bodyPr/>
          <a:lstStyle/>
          <a:p>
            <a:fld id="{9375EAEF-0C23-4E42-9E71-7E39F9955E2C}" type="slidenum">
              <a:rPr lang="zh-CN" altLang="en-US"/>
              <a:pPr/>
              <a:t>21</a:t>
            </a:fld>
            <a:endParaRPr lang="en-US" altLang="zh-CN"/>
          </a:p>
        </p:txBody>
      </p:sp>
      <p:sp>
        <p:nvSpPr>
          <p:cNvPr id="507906" name="Rectangle 2">
            <a:extLst>
              <a:ext uri="{FF2B5EF4-FFF2-40B4-BE49-F238E27FC236}">
                <a16:creationId xmlns:a16="http://schemas.microsoft.com/office/drawing/2014/main" id="{993AB3AB-B0D3-D4C9-E1A8-4490413DA040}"/>
              </a:ext>
            </a:extLst>
          </p:cNvPr>
          <p:cNvSpPr>
            <a:spLocks noGrp="1" noRot="1" noChangeAspect="1" noChangeArrowheads="1" noTextEdit="1"/>
          </p:cNvSpPr>
          <p:nvPr>
            <p:ph type="sldImg"/>
          </p:nvPr>
        </p:nvSpPr>
        <p:spPr>
          <a:ln/>
        </p:spPr>
      </p:sp>
      <p:sp>
        <p:nvSpPr>
          <p:cNvPr id="507907" name="Rectangle 3">
            <a:extLst>
              <a:ext uri="{FF2B5EF4-FFF2-40B4-BE49-F238E27FC236}">
                <a16:creationId xmlns:a16="http://schemas.microsoft.com/office/drawing/2014/main" id="{1242755B-C751-4DEA-58FB-EDE3AC795378}"/>
              </a:ext>
            </a:extLst>
          </p:cNvPr>
          <p:cNvSpPr>
            <a:spLocks noGrp="1" noChangeArrowheads="1"/>
          </p:cNvSpPr>
          <p:nvPr>
            <p:ph type="body" idx="1"/>
          </p:nvPr>
        </p:nvSpPr>
        <p:spPr/>
        <p:txBody>
          <a:bodyPr/>
          <a:lstStyle/>
          <a:p>
            <a:endParaRPr lang="zh-CN" altLang="en-US" dirty="0"/>
          </a:p>
        </p:txBody>
      </p:sp>
    </p:spTree>
    <p:extLst>
      <p:ext uri="{BB962C8B-B14F-4D97-AF65-F5344CB8AC3E}">
        <p14:creationId xmlns:p14="http://schemas.microsoft.com/office/powerpoint/2010/main" val="672973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L" dirty="0"/>
          </a:p>
        </p:txBody>
      </p:sp>
      <p:sp>
        <p:nvSpPr>
          <p:cNvPr id="4" name="Slide Number Placeholder 3"/>
          <p:cNvSpPr>
            <a:spLocks noGrp="1"/>
          </p:cNvSpPr>
          <p:nvPr>
            <p:ph type="sldNum" sz="quarter" idx="5"/>
          </p:nvPr>
        </p:nvSpPr>
        <p:spPr/>
        <p:txBody>
          <a:bodyPr/>
          <a:lstStyle/>
          <a:p>
            <a:fld id="{E193F716-D99E-4816-B8B7-146C8939F4EE}" type="slidenum">
              <a:rPr lang="en-SL" smtClean="0"/>
              <a:t>2</a:t>
            </a:fld>
            <a:endParaRPr lang="en-SL"/>
          </a:p>
        </p:txBody>
      </p:sp>
    </p:spTree>
    <p:extLst>
      <p:ext uri="{BB962C8B-B14F-4D97-AF65-F5344CB8AC3E}">
        <p14:creationId xmlns:p14="http://schemas.microsoft.com/office/powerpoint/2010/main" val="515560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36019-ABFB-CF6C-0760-60697FB8A1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BB64A-367D-A9D8-D903-82D3AB9D1D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5E617-5EA3-CC42-3D96-9F15B2804FF5}"/>
              </a:ext>
            </a:extLst>
          </p:cNvPr>
          <p:cNvSpPr>
            <a:spLocks noGrp="1"/>
          </p:cNvSpPr>
          <p:nvPr>
            <p:ph type="body" idx="1"/>
          </p:nvPr>
        </p:nvSpPr>
        <p:spPr/>
        <p:txBody>
          <a:bodyPr/>
          <a:lstStyle/>
          <a:p>
            <a:endParaRPr lang="en-SL" dirty="0"/>
          </a:p>
        </p:txBody>
      </p:sp>
      <p:sp>
        <p:nvSpPr>
          <p:cNvPr id="4" name="Slide Number Placeholder 3">
            <a:extLst>
              <a:ext uri="{FF2B5EF4-FFF2-40B4-BE49-F238E27FC236}">
                <a16:creationId xmlns:a16="http://schemas.microsoft.com/office/drawing/2014/main" id="{96E2C83F-91EB-E410-6857-1F0D36595026}"/>
              </a:ext>
            </a:extLst>
          </p:cNvPr>
          <p:cNvSpPr>
            <a:spLocks noGrp="1"/>
          </p:cNvSpPr>
          <p:nvPr>
            <p:ph type="sldNum" sz="quarter" idx="5"/>
          </p:nvPr>
        </p:nvSpPr>
        <p:spPr/>
        <p:txBody>
          <a:bodyPr/>
          <a:lstStyle/>
          <a:p>
            <a:fld id="{E193F716-D99E-4816-B8B7-146C8939F4EE}" type="slidenum">
              <a:rPr lang="en-SL" smtClean="0"/>
              <a:t>22</a:t>
            </a:fld>
            <a:endParaRPr lang="en-SL"/>
          </a:p>
        </p:txBody>
      </p:sp>
    </p:spTree>
    <p:extLst>
      <p:ext uri="{BB962C8B-B14F-4D97-AF65-F5344CB8AC3E}">
        <p14:creationId xmlns:p14="http://schemas.microsoft.com/office/powerpoint/2010/main" val="67600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7CD50-D676-EA0C-93E1-4473F02CF389}"/>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B357F3F4-9E0C-9541-1AF4-AD6DAB62D6D8}"/>
              </a:ext>
            </a:extLst>
          </p:cNvPr>
          <p:cNvSpPr>
            <a:spLocks noGrp="1" noChangeArrowheads="1"/>
          </p:cNvSpPr>
          <p:nvPr>
            <p:ph type="sldNum" sz="quarter" idx="5"/>
          </p:nvPr>
        </p:nvSpPr>
        <p:spPr>
          <a:ln/>
        </p:spPr>
        <p:txBody>
          <a:bodyPr/>
          <a:lstStyle/>
          <a:p>
            <a:fld id="{9375EAEF-0C23-4E42-9E71-7E39F9955E2C}" type="slidenum">
              <a:rPr lang="zh-CN" altLang="en-US"/>
              <a:pPr/>
              <a:t>23</a:t>
            </a:fld>
            <a:endParaRPr lang="en-US" altLang="zh-CN"/>
          </a:p>
        </p:txBody>
      </p:sp>
      <p:sp>
        <p:nvSpPr>
          <p:cNvPr id="507906" name="Rectangle 2">
            <a:extLst>
              <a:ext uri="{FF2B5EF4-FFF2-40B4-BE49-F238E27FC236}">
                <a16:creationId xmlns:a16="http://schemas.microsoft.com/office/drawing/2014/main" id="{B217B4F9-EC06-995B-4442-3D1A1B637F65}"/>
              </a:ext>
            </a:extLst>
          </p:cNvPr>
          <p:cNvSpPr>
            <a:spLocks noGrp="1" noRot="1" noChangeAspect="1" noChangeArrowheads="1" noTextEdit="1"/>
          </p:cNvSpPr>
          <p:nvPr>
            <p:ph type="sldImg"/>
          </p:nvPr>
        </p:nvSpPr>
        <p:spPr>
          <a:ln/>
        </p:spPr>
      </p:sp>
      <p:sp>
        <p:nvSpPr>
          <p:cNvPr id="507907" name="Rectangle 3">
            <a:extLst>
              <a:ext uri="{FF2B5EF4-FFF2-40B4-BE49-F238E27FC236}">
                <a16:creationId xmlns:a16="http://schemas.microsoft.com/office/drawing/2014/main" id="{D300B78D-A0B2-4DB7-CD70-02B6D457CCFB}"/>
              </a:ext>
            </a:extLst>
          </p:cNvPr>
          <p:cNvSpPr>
            <a:spLocks noGrp="1" noChangeArrowheads="1"/>
          </p:cNvSpPr>
          <p:nvPr>
            <p:ph type="body" idx="1"/>
          </p:nvPr>
        </p:nvSpPr>
        <p:spPr/>
        <p:txBody>
          <a:bodyPr/>
          <a:lstStyle/>
          <a:p>
            <a:endParaRPr lang="zh-CN" altLang="en-US" dirty="0"/>
          </a:p>
        </p:txBody>
      </p:sp>
    </p:spTree>
    <p:extLst>
      <p:ext uri="{BB962C8B-B14F-4D97-AF65-F5344CB8AC3E}">
        <p14:creationId xmlns:p14="http://schemas.microsoft.com/office/powerpoint/2010/main" val="2159715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6247B-ED07-91BB-2EBC-F43DAE7C8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7EBC00-D9E8-43DD-B3FC-DDF3B3C410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AD80D5-0FDD-9D5B-D479-8A108F49BAD3}"/>
              </a:ext>
            </a:extLst>
          </p:cNvPr>
          <p:cNvSpPr>
            <a:spLocks noGrp="1"/>
          </p:cNvSpPr>
          <p:nvPr>
            <p:ph type="body" idx="1"/>
          </p:nvPr>
        </p:nvSpPr>
        <p:spPr/>
        <p:txBody>
          <a:bodyPr/>
          <a:lstStyle/>
          <a:p>
            <a:endParaRPr lang="en-SL" dirty="0"/>
          </a:p>
        </p:txBody>
      </p:sp>
      <p:sp>
        <p:nvSpPr>
          <p:cNvPr id="4" name="Slide Number Placeholder 3">
            <a:extLst>
              <a:ext uri="{FF2B5EF4-FFF2-40B4-BE49-F238E27FC236}">
                <a16:creationId xmlns:a16="http://schemas.microsoft.com/office/drawing/2014/main" id="{9865AABE-88A4-88CA-A4CA-DA876534701F}"/>
              </a:ext>
            </a:extLst>
          </p:cNvPr>
          <p:cNvSpPr>
            <a:spLocks noGrp="1"/>
          </p:cNvSpPr>
          <p:nvPr>
            <p:ph type="sldNum" sz="quarter" idx="5"/>
          </p:nvPr>
        </p:nvSpPr>
        <p:spPr/>
        <p:txBody>
          <a:bodyPr/>
          <a:lstStyle/>
          <a:p>
            <a:fld id="{E193F716-D99E-4816-B8B7-146C8939F4EE}" type="slidenum">
              <a:rPr lang="en-SL" smtClean="0"/>
              <a:t>24</a:t>
            </a:fld>
            <a:endParaRPr lang="en-SL"/>
          </a:p>
        </p:txBody>
      </p:sp>
    </p:spTree>
    <p:extLst>
      <p:ext uri="{BB962C8B-B14F-4D97-AF65-F5344CB8AC3E}">
        <p14:creationId xmlns:p14="http://schemas.microsoft.com/office/powerpoint/2010/main" val="4267279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L" dirty="0"/>
          </a:p>
        </p:txBody>
      </p:sp>
      <p:sp>
        <p:nvSpPr>
          <p:cNvPr id="4" name="Slide Number Placeholder 3"/>
          <p:cNvSpPr>
            <a:spLocks noGrp="1"/>
          </p:cNvSpPr>
          <p:nvPr>
            <p:ph type="sldNum" sz="quarter" idx="5"/>
          </p:nvPr>
        </p:nvSpPr>
        <p:spPr/>
        <p:txBody>
          <a:bodyPr/>
          <a:lstStyle/>
          <a:p>
            <a:fld id="{E193F716-D99E-4816-B8B7-146C8939F4EE}" type="slidenum">
              <a:rPr lang="en-SL" smtClean="0"/>
              <a:t>25</a:t>
            </a:fld>
            <a:endParaRPr lang="en-SL"/>
          </a:p>
        </p:txBody>
      </p:sp>
    </p:spTree>
    <p:extLst>
      <p:ext uri="{BB962C8B-B14F-4D97-AF65-F5344CB8AC3E}">
        <p14:creationId xmlns:p14="http://schemas.microsoft.com/office/powerpoint/2010/main" val="1041755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L" dirty="0"/>
          </a:p>
        </p:txBody>
      </p:sp>
      <p:sp>
        <p:nvSpPr>
          <p:cNvPr id="4" name="Slide Number Placeholder 3"/>
          <p:cNvSpPr>
            <a:spLocks noGrp="1"/>
          </p:cNvSpPr>
          <p:nvPr>
            <p:ph type="sldNum" sz="quarter" idx="5"/>
          </p:nvPr>
        </p:nvSpPr>
        <p:spPr/>
        <p:txBody>
          <a:bodyPr/>
          <a:lstStyle/>
          <a:p>
            <a:fld id="{E193F716-D99E-4816-B8B7-146C8939F4EE}" type="slidenum">
              <a:rPr lang="en-SL" smtClean="0"/>
              <a:t>26</a:t>
            </a:fld>
            <a:endParaRPr lang="en-SL"/>
          </a:p>
        </p:txBody>
      </p:sp>
    </p:spTree>
    <p:extLst>
      <p:ext uri="{BB962C8B-B14F-4D97-AF65-F5344CB8AC3E}">
        <p14:creationId xmlns:p14="http://schemas.microsoft.com/office/powerpoint/2010/main" val="2001465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L" dirty="0"/>
          </a:p>
        </p:txBody>
      </p:sp>
      <p:sp>
        <p:nvSpPr>
          <p:cNvPr id="4" name="Slide Number Placeholder 3"/>
          <p:cNvSpPr>
            <a:spLocks noGrp="1"/>
          </p:cNvSpPr>
          <p:nvPr>
            <p:ph type="sldNum" sz="quarter" idx="5"/>
          </p:nvPr>
        </p:nvSpPr>
        <p:spPr/>
        <p:txBody>
          <a:bodyPr/>
          <a:lstStyle/>
          <a:p>
            <a:fld id="{E193F716-D99E-4816-B8B7-146C8939F4EE}" type="slidenum">
              <a:rPr lang="en-SL" smtClean="0"/>
              <a:t>27</a:t>
            </a:fld>
            <a:endParaRPr lang="en-SL"/>
          </a:p>
        </p:txBody>
      </p:sp>
    </p:spTree>
    <p:extLst>
      <p:ext uri="{BB962C8B-B14F-4D97-AF65-F5344CB8AC3E}">
        <p14:creationId xmlns:p14="http://schemas.microsoft.com/office/powerpoint/2010/main" val="1552669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L" dirty="0"/>
          </a:p>
        </p:txBody>
      </p:sp>
      <p:sp>
        <p:nvSpPr>
          <p:cNvPr id="4" name="Slide Number Placeholder 3"/>
          <p:cNvSpPr>
            <a:spLocks noGrp="1"/>
          </p:cNvSpPr>
          <p:nvPr>
            <p:ph type="sldNum" sz="quarter" idx="5"/>
          </p:nvPr>
        </p:nvSpPr>
        <p:spPr/>
        <p:txBody>
          <a:bodyPr/>
          <a:lstStyle/>
          <a:p>
            <a:fld id="{E193F716-D99E-4816-B8B7-146C8939F4EE}" type="slidenum">
              <a:rPr lang="en-SL" smtClean="0"/>
              <a:t>28</a:t>
            </a:fld>
            <a:endParaRPr lang="en-SL"/>
          </a:p>
        </p:txBody>
      </p:sp>
    </p:spTree>
    <p:extLst>
      <p:ext uri="{BB962C8B-B14F-4D97-AF65-F5344CB8AC3E}">
        <p14:creationId xmlns:p14="http://schemas.microsoft.com/office/powerpoint/2010/main" val="856865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L" dirty="0"/>
          </a:p>
        </p:txBody>
      </p:sp>
      <p:sp>
        <p:nvSpPr>
          <p:cNvPr id="4" name="Slide Number Placeholder 3"/>
          <p:cNvSpPr>
            <a:spLocks noGrp="1"/>
          </p:cNvSpPr>
          <p:nvPr>
            <p:ph type="sldNum" sz="quarter" idx="5"/>
          </p:nvPr>
        </p:nvSpPr>
        <p:spPr/>
        <p:txBody>
          <a:bodyPr/>
          <a:lstStyle/>
          <a:p>
            <a:fld id="{E193F716-D99E-4816-B8B7-146C8939F4EE}" type="slidenum">
              <a:rPr lang="en-SL" smtClean="0"/>
              <a:t>29</a:t>
            </a:fld>
            <a:endParaRPr lang="en-SL"/>
          </a:p>
        </p:txBody>
      </p:sp>
    </p:spTree>
    <p:extLst>
      <p:ext uri="{BB962C8B-B14F-4D97-AF65-F5344CB8AC3E}">
        <p14:creationId xmlns:p14="http://schemas.microsoft.com/office/powerpoint/2010/main" val="2749558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5464B-3B4E-D01C-0B4E-9DDFF1D0AE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E6884-3805-9D58-4701-0A67B2B61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637543-7F35-1DDF-0598-E357087BD628}"/>
              </a:ext>
            </a:extLst>
          </p:cNvPr>
          <p:cNvSpPr>
            <a:spLocks noGrp="1"/>
          </p:cNvSpPr>
          <p:nvPr>
            <p:ph type="body" idx="1"/>
          </p:nvPr>
        </p:nvSpPr>
        <p:spPr/>
        <p:txBody>
          <a:bodyPr/>
          <a:lstStyle/>
          <a:p>
            <a:pPr marL="457200" marR="0" lvl="0" indent="-457200" algn="just" defTabSz="914400" rtl="0" eaLnBrk="1" fontAlgn="auto" latinLnBrk="0" hangingPunct="1">
              <a:lnSpc>
                <a:spcPct val="150000"/>
              </a:lnSpc>
              <a:spcBef>
                <a:spcPts val="0"/>
              </a:spcBef>
              <a:spcAft>
                <a:spcPts val="1000"/>
              </a:spcAft>
              <a:buClrTx/>
              <a:buSzPct val="90000"/>
              <a:buFont typeface="Wingdings" pitchFamily="2" charset="2"/>
              <a:buChar char="q"/>
              <a:tabLst>
                <a:tab pos="3409950" algn="l"/>
                <a:tab pos="3673475" algn="l"/>
              </a:tabLst>
              <a:defRPr/>
            </a:pPr>
            <a:r>
              <a:rPr lang="en-US" sz="1200" b="1" dirty="0"/>
              <a:t>(NSTIC) </a:t>
            </a:r>
            <a:r>
              <a:rPr lang="en-US" sz="1200" dirty="0"/>
              <a:t>was established in February 2023, through a cabinet paper. It is to operate as a statutory body attached to the Ministry of Technical and Higher Education.</a:t>
            </a:r>
          </a:p>
          <a:p>
            <a:pPr marL="457200" indent="-457200" algn="just">
              <a:lnSpc>
                <a:spcPct val="150000"/>
              </a:lnSpc>
              <a:spcAft>
                <a:spcPts val="1000"/>
              </a:spcAft>
              <a:buSzPct val="90000"/>
              <a:buFont typeface="Wingdings" pitchFamily="2" charset="2"/>
              <a:buChar char="q"/>
              <a:tabLst>
                <a:tab pos="3409950" algn="l"/>
                <a:tab pos="3673475" algn="l"/>
              </a:tabLst>
            </a:pPr>
            <a:r>
              <a:rPr lang="en-US" sz="1200" b="1" dirty="0"/>
              <a:t>Mission: </a:t>
            </a:r>
            <a:r>
              <a:rPr lang="en-US" sz="1200" dirty="0"/>
              <a:t>“strengthening advocacy and management of STI interventions in Sierra Leone”. </a:t>
            </a:r>
          </a:p>
          <a:p>
            <a:pPr marL="457200" indent="-457200" algn="just">
              <a:lnSpc>
                <a:spcPct val="150000"/>
              </a:lnSpc>
              <a:spcAft>
                <a:spcPts val="1000"/>
              </a:spcAft>
              <a:buSzPct val="90000"/>
              <a:buFont typeface="Wingdings" pitchFamily="2" charset="2"/>
              <a:buChar char="q"/>
              <a:tabLst>
                <a:tab pos="3409950" algn="l"/>
                <a:tab pos="3673475" algn="l"/>
              </a:tabLst>
            </a:pPr>
            <a:r>
              <a:rPr lang="en-US" sz="1200" b="1" dirty="0"/>
              <a:t>The Council’s Vision</a:t>
            </a:r>
            <a:r>
              <a:rPr lang="en-US" sz="1200" dirty="0"/>
              <a:t>: “To ensure sustainable growth and development in Sierra Leone that is led by Science and Technology” </a:t>
            </a:r>
          </a:p>
          <a:p>
            <a:endParaRPr lang="en-US" dirty="0"/>
          </a:p>
        </p:txBody>
      </p:sp>
      <p:sp>
        <p:nvSpPr>
          <p:cNvPr id="4" name="Slide Number Placeholder 3">
            <a:extLst>
              <a:ext uri="{FF2B5EF4-FFF2-40B4-BE49-F238E27FC236}">
                <a16:creationId xmlns:a16="http://schemas.microsoft.com/office/drawing/2014/main" id="{DA8874B5-D984-DFDA-64AA-1E6107596374}"/>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2152879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93F716-D99E-4816-B8B7-146C8939F4EE}" type="slidenum">
              <a:rPr lang="en-SL" smtClean="0"/>
              <a:t>5</a:t>
            </a:fld>
            <a:endParaRPr lang="en-SL"/>
          </a:p>
        </p:txBody>
      </p:sp>
    </p:spTree>
    <p:extLst>
      <p:ext uri="{BB962C8B-B14F-4D97-AF65-F5344CB8AC3E}">
        <p14:creationId xmlns:p14="http://schemas.microsoft.com/office/powerpoint/2010/main" val="460800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Produce stove that use different types of biofuel for less fuel use and low level of pollution.</a:t>
            </a:r>
            <a:endParaRPr lang="en-S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3F716-D99E-4816-B8B7-146C8939F4EE}" type="slidenum">
              <a:rPr kumimoji="0" lang="en-S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S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9261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RIF: For each objective/Themes, outline activities, performance indicators and potential societal impact</a:t>
            </a:r>
          </a:p>
          <a:p>
            <a:r>
              <a:rPr lang="en-US" dirty="0"/>
              <a:t>I will elaborate on some of these achievements</a:t>
            </a:r>
            <a:endParaRPr lang="en-SL" dirty="0"/>
          </a:p>
          <a:p>
            <a:endParaRPr lang="en-SL" dirty="0"/>
          </a:p>
        </p:txBody>
      </p:sp>
      <p:sp>
        <p:nvSpPr>
          <p:cNvPr id="4" name="Slide Number Placeholder 3"/>
          <p:cNvSpPr>
            <a:spLocks noGrp="1"/>
          </p:cNvSpPr>
          <p:nvPr>
            <p:ph type="sldNum" sz="quarter" idx="5"/>
          </p:nvPr>
        </p:nvSpPr>
        <p:spPr/>
        <p:txBody>
          <a:bodyPr/>
          <a:lstStyle/>
          <a:p>
            <a:fld id="{E193F716-D99E-4816-B8B7-146C8939F4EE}" type="slidenum">
              <a:rPr lang="en-SL" smtClean="0"/>
              <a:t>8</a:t>
            </a:fld>
            <a:endParaRPr lang="en-SL"/>
          </a:p>
        </p:txBody>
      </p:sp>
    </p:spTree>
    <p:extLst>
      <p:ext uri="{BB962C8B-B14F-4D97-AF65-F5344CB8AC3E}">
        <p14:creationId xmlns:p14="http://schemas.microsoft.com/office/powerpoint/2010/main" val="3848893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RIF: For each objective/Themes, outline activities, performance indicators and potential societal impact</a:t>
            </a:r>
          </a:p>
          <a:p>
            <a:r>
              <a:rPr lang="en-US" dirty="0"/>
              <a:t>I will elaborate on some of these achievements</a:t>
            </a:r>
            <a:endParaRPr lang="en-SL" dirty="0"/>
          </a:p>
          <a:p>
            <a:endParaRPr lang="en-SL" dirty="0"/>
          </a:p>
        </p:txBody>
      </p:sp>
      <p:sp>
        <p:nvSpPr>
          <p:cNvPr id="4" name="Slide Number Placeholder 3"/>
          <p:cNvSpPr>
            <a:spLocks noGrp="1"/>
          </p:cNvSpPr>
          <p:nvPr>
            <p:ph type="sldNum" sz="quarter" idx="5"/>
          </p:nvPr>
        </p:nvSpPr>
        <p:spPr/>
        <p:txBody>
          <a:bodyPr/>
          <a:lstStyle/>
          <a:p>
            <a:fld id="{E193F716-D99E-4816-B8B7-146C8939F4EE}" type="slidenum">
              <a:rPr lang="en-SL" smtClean="0"/>
              <a:t>9</a:t>
            </a:fld>
            <a:endParaRPr lang="en-SL"/>
          </a:p>
        </p:txBody>
      </p:sp>
    </p:spTree>
    <p:extLst>
      <p:ext uri="{BB962C8B-B14F-4D97-AF65-F5344CB8AC3E}">
        <p14:creationId xmlns:p14="http://schemas.microsoft.com/office/powerpoint/2010/main" val="1168403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L" dirty="0"/>
          </a:p>
        </p:txBody>
      </p:sp>
      <p:sp>
        <p:nvSpPr>
          <p:cNvPr id="4" name="Slide Number Placeholder 3"/>
          <p:cNvSpPr>
            <a:spLocks noGrp="1"/>
          </p:cNvSpPr>
          <p:nvPr>
            <p:ph type="sldNum" sz="quarter" idx="5"/>
          </p:nvPr>
        </p:nvSpPr>
        <p:spPr/>
        <p:txBody>
          <a:bodyPr/>
          <a:lstStyle/>
          <a:p>
            <a:fld id="{E193F716-D99E-4816-B8B7-146C8939F4EE}" type="slidenum">
              <a:rPr lang="en-SL" smtClean="0"/>
              <a:t>10</a:t>
            </a:fld>
            <a:endParaRPr lang="en-SL"/>
          </a:p>
        </p:txBody>
      </p:sp>
    </p:spTree>
    <p:extLst>
      <p:ext uri="{BB962C8B-B14F-4D97-AF65-F5344CB8AC3E}">
        <p14:creationId xmlns:p14="http://schemas.microsoft.com/office/powerpoint/2010/main" val="306884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L" dirty="0"/>
          </a:p>
        </p:txBody>
      </p:sp>
      <p:sp>
        <p:nvSpPr>
          <p:cNvPr id="4" name="Slide Number Placeholder 3"/>
          <p:cNvSpPr>
            <a:spLocks noGrp="1"/>
          </p:cNvSpPr>
          <p:nvPr>
            <p:ph type="sldNum" sz="quarter" idx="5"/>
          </p:nvPr>
        </p:nvSpPr>
        <p:spPr/>
        <p:txBody>
          <a:bodyPr/>
          <a:lstStyle/>
          <a:p>
            <a:fld id="{E193F716-D99E-4816-B8B7-146C8939F4EE}" type="slidenum">
              <a:rPr lang="en-SL" smtClean="0"/>
              <a:t>11</a:t>
            </a:fld>
            <a:endParaRPr lang="en-SL"/>
          </a:p>
        </p:txBody>
      </p:sp>
    </p:spTree>
    <p:extLst>
      <p:ext uri="{BB962C8B-B14F-4D97-AF65-F5344CB8AC3E}">
        <p14:creationId xmlns:p14="http://schemas.microsoft.com/office/powerpoint/2010/main" val="3649006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18C9EE-8DDC-46B8-A5C2-5743A39B4B9B}" type="datetimeFigureOut">
              <a:rPr lang="en-ZA" smtClean="0"/>
              <a:t>2025/05/07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2256052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18C9EE-8DDC-46B8-A5C2-5743A39B4B9B}" type="datetimeFigureOut">
              <a:rPr lang="en-ZA" smtClean="0"/>
              <a:t>2025/05/07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1273538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18C9EE-8DDC-46B8-A5C2-5743A39B4B9B}" type="datetimeFigureOut">
              <a:rPr lang="en-ZA" smtClean="0"/>
              <a:t>2025/05/07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280370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6F5EE"/>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384055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814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867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1" indent="0" algn="ctr">
              <a:buNone/>
              <a:defRPr sz="2000"/>
            </a:lvl2pPr>
            <a:lvl3pPr marL="914340" indent="0" algn="ctr">
              <a:buNone/>
              <a:defRPr sz="1800"/>
            </a:lvl3pPr>
            <a:lvl4pPr marL="1371511" indent="0" algn="ctr">
              <a:buNone/>
              <a:defRPr sz="1600"/>
            </a:lvl4pPr>
            <a:lvl5pPr marL="1828681" indent="0" algn="ctr">
              <a:buNone/>
              <a:defRPr sz="1600"/>
            </a:lvl5pPr>
            <a:lvl6pPr marL="2285852" indent="0" algn="ctr">
              <a:buNone/>
              <a:defRPr sz="1600"/>
            </a:lvl6pPr>
            <a:lvl7pPr marL="2743021" indent="0" algn="ctr">
              <a:buNone/>
              <a:defRPr sz="1600"/>
            </a:lvl7pPr>
            <a:lvl8pPr marL="3200192" indent="0" algn="ctr">
              <a:buNone/>
              <a:defRPr sz="1600"/>
            </a:lvl8pPr>
            <a:lvl9pPr marL="365736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18C9EE-8DDC-46B8-A5C2-5743A39B4B9B}" type="datetimeFigureOut">
              <a:rPr lang="en-ZA" smtClean="0"/>
              <a:t>2025/05/07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222363287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18C9EE-8DDC-46B8-A5C2-5743A39B4B9B}" type="datetimeFigureOut">
              <a:rPr lang="en-ZA" smtClean="0"/>
              <a:t>2025/05/07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151490014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6"/>
            <a:ext cx="10515600" cy="1500187"/>
          </a:xfrm>
        </p:spPr>
        <p:txBody>
          <a:bodyPr/>
          <a:lstStyle>
            <a:lvl1pPr marL="0" indent="0">
              <a:buNone/>
              <a:defRPr sz="2400">
                <a:solidFill>
                  <a:schemeClr val="tx1">
                    <a:tint val="75000"/>
                  </a:schemeClr>
                </a:solidFill>
              </a:defRPr>
            </a:lvl1pPr>
            <a:lvl2pPr marL="457171" indent="0">
              <a:buNone/>
              <a:defRPr sz="2000">
                <a:solidFill>
                  <a:schemeClr val="tx1">
                    <a:tint val="75000"/>
                  </a:schemeClr>
                </a:solidFill>
              </a:defRPr>
            </a:lvl2pPr>
            <a:lvl3pPr marL="914340" indent="0">
              <a:buNone/>
              <a:defRPr sz="1800">
                <a:solidFill>
                  <a:schemeClr val="tx1">
                    <a:tint val="75000"/>
                  </a:schemeClr>
                </a:solidFill>
              </a:defRPr>
            </a:lvl3pPr>
            <a:lvl4pPr marL="1371511" indent="0">
              <a:buNone/>
              <a:defRPr sz="1600">
                <a:solidFill>
                  <a:schemeClr val="tx1">
                    <a:tint val="75000"/>
                  </a:schemeClr>
                </a:solidFill>
              </a:defRPr>
            </a:lvl4pPr>
            <a:lvl5pPr marL="1828681" indent="0">
              <a:buNone/>
              <a:defRPr sz="1600">
                <a:solidFill>
                  <a:schemeClr val="tx1">
                    <a:tint val="75000"/>
                  </a:schemeClr>
                </a:solidFill>
              </a:defRPr>
            </a:lvl5pPr>
            <a:lvl6pPr marL="2285852" indent="0">
              <a:buNone/>
              <a:defRPr sz="1600">
                <a:solidFill>
                  <a:schemeClr val="tx1">
                    <a:tint val="75000"/>
                  </a:schemeClr>
                </a:solidFill>
              </a:defRPr>
            </a:lvl6pPr>
            <a:lvl7pPr marL="2743021" indent="0">
              <a:buNone/>
              <a:defRPr sz="1600">
                <a:solidFill>
                  <a:schemeClr val="tx1">
                    <a:tint val="75000"/>
                  </a:schemeClr>
                </a:solidFill>
              </a:defRPr>
            </a:lvl7pPr>
            <a:lvl8pPr marL="3200192" indent="0">
              <a:buNone/>
              <a:defRPr sz="1600">
                <a:solidFill>
                  <a:schemeClr val="tx1">
                    <a:tint val="75000"/>
                  </a:schemeClr>
                </a:solidFill>
              </a:defRPr>
            </a:lvl8pPr>
            <a:lvl9pPr marL="365736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18C9EE-8DDC-46B8-A5C2-5743A39B4B9B}" type="datetimeFigureOut">
              <a:rPr lang="en-ZA" smtClean="0"/>
              <a:t>2025/05/07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32169904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18C9EE-8DDC-46B8-A5C2-5743A39B4B9B}" type="datetimeFigureOut">
              <a:rPr lang="en-ZA" smtClean="0"/>
              <a:t>2025/05/07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2151695837"/>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171" indent="0">
              <a:buNone/>
              <a:defRPr sz="2000" b="1"/>
            </a:lvl2pPr>
            <a:lvl3pPr marL="914340" indent="0">
              <a:buNone/>
              <a:defRPr sz="1800" b="1"/>
            </a:lvl3pPr>
            <a:lvl4pPr marL="1371511" indent="0">
              <a:buNone/>
              <a:defRPr sz="1600" b="1"/>
            </a:lvl4pPr>
            <a:lvl5pPr marL="1828681" indent="0">
              <a:buNone/>
              <a:defRPr sz="1600" b="1"/>
            </a:lvl5pPr>
            <a:lvl6pPr marL="2285852" indent="0">
              <a:buNone/>
              <a:defRPr sz="1600" b="1"/>
            </a:lvl6pPr>
            <a:lvl7pPr marL="2743021" indent="0">
              <a:buNone/>
              <a:defRPr sz="1600" b="1"/>
            </a:lvl7pPr>
            <a:lvl8pPr marL="3200192" indent="0">
              <a:buNone/>
              <a:defRPr sz="1600" b="1"/>
            </a:lvl8pPr>
            <a:lvl9pPr marL="365736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71" indent="0">
              <a:buNone/>
              <a:defRPr sz="2000" b="1"/>
            </a:lvl2pPr>
            <a:lvl3pPr marL="914340" indent="0">
              <a:buNone/>
              <a:defRPr sz="1800" b="1"/>
            </a:lvl3pPr>
            <a:lvl4pPr marL="1371511" indent="0">
              <a:buNone/>
              <a:defRPr sz="1600" b="1"/>
            </a:lvl4pPr>
            <a:lvl5pPr marL="1828681" indent="0">
              <a:buNone/>
              <a:defRPr sz="1600" b="1"/>
            </a:lvl5pPr>
            <a:lvl6pPr marL="2285852" indent="0">
              <a:buNone/>
              <a:defRPr sz="1600" b="1"/>
            </a:lvl6pPr>
            <a:lvl7pPr marL="2743021" indent="0">
              <a:buNone/>
              <a:defRPr sz="1600" b="1"/>
            </a:lvl7pPr>
            <a:lvl8pPr marL="3200192" indent="0">
              <a:buNone/>
              <a:defRPr sz="1600" b="1"/>
            </a:lvl8pPr>
            <a:lvl9pPr marL="36573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18C9EE-8DDC-46B8-A5C2-5743A39B4B9B}" type="datetimeFigureOut">
              <a:rPr lang="en-ZA" smtClean="0"/>
              <a:t>2025/05/07</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120756172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18C9EE-8DDC-46B8-A5C2-5743A39B4B9B}" type="datetimeFigureOut">
              <a:rPr lang="en-ZA" smtClean="0"/>
              <a:t>2025/05/07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3664388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18C9EE-8DDC-46B8-A5C2-5743A39B4B9B}" type="datetimeFigureOut">
              <a:rPr lang="en-ZA" smtClean="0"/>
              <a:t>2025/05/07</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352438527"/>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18C9EE-8DDC-46B8-A5C2-5743A39B4B9B}" type="datetimeFigureOut">
              <a:rPr lang="en-ZA" smtClean="0"/>
              <a:t>2025/05/07</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4289504587"/>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1" indent="0">
              <a:buNone/>
              <a:defRPr sz="1400"/>
            </a:lvl2pPr>
            <a:lvl3pPr marL="914340" indent="0">
              <a:buNone/>
              <a:defRPr sz="1200"/>
            </a:lvl3pPr>
            <a:lvl4pPr marL="1371511" indent="0">
              <a:buNone/>
              <a:defRPr sz="1000"/>
            </a:lvl4pPr>
            <a:lvl5pPr marL="1828681" indent="0">
              <a:buNone/>
              <a:defRPr sz="1000"/>
            </a:lvl5pPr>
            <a:lvl6pPr marL="2285852" indent="0">
              <a:buNone/>
              <a:defRPr sz="1000"/>
            </a:lvl6pPr>
            <a:lvl7pPr marL="2743021" indent="0">
              <a:buNone/>
              <a:defRPr sz="1000"/>
            </a:lvl7pPr>
            <a:lvl8pPr marL="3200192" indent="0">
              <a:buNone/>
              <a:defRPr sz="1000"/>
            </a:lvl8pPr>
            <a:lvl9pPr marL="365736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18C9EE-8DDC-46B8-A5C2-5743A39B4B9B}" type="datetimeFigureOut">
              <a:rPr lang="en-ZA" smtClean="0"/>
              <a:t>2025/05/07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150235227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171" indent="0">
              <a:buNone/>
              <a:defRPr sz="2800"/>
            </a:lvl2pPr>
            <a:lvl3pPr marL="914340" indent="0">
              <a:buNone/>
              <a:defRPr sz="2400"/>
            </a:lvl3pPr>
            <a:lvl4pPr marL="1371511" indent="0">
              <a:buNone/>
              <a:defRPr sz="2000"/>
            </a:lvl4pPr>
            <a:lvl5pPr marL="1828681" indent="0">
              <a:buNone/>
              <a:defRPr sz="2000"/>
            </a:lvl5pPr>
            <a:lvl6pPr marL="2285852" indent="0">
              <a:buNone/>
              <a:defRPr sz="2000"/>
            </a:lvl6pPr>
            <a:lvl7pPr marL="2743021" indent="0">
              <a:buNone/>
              <a:defRPr sz="2000"/>
            </a:lvl7pPr>
            <a:lvl8pPr marL="3200192" indent="0">
              <a:buNone/>
              <a:defRPr sz="2000"/>
            </a:lvl8pPr>
            <a:lvl9pPr marL="365736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1" indent="0">
              <a:buNone/>
              <a:defRPr sz="1400"/>
            </a:lvl2pPr>
            <a:lvl3pPr marL="914340" indent="0">
              <a:buNone/>
              <a:defRPr sz="1200"/>
            </a:lvl3pPr>
            <a:lvl4pPr marL="1371511" indent="0">
              <a:buNone/>
              <a:defRPr sz="1000"/>
            </a:lvl4pPr>
            <a:lvl5pPr marL="1828681" indent="0">
              <a:buNone/>
              <a:defRPr sz="1000"/>
            </a:lvl5pPr>
            <a:lvl6pPr marL="2285852" indent="0">
              <a:buNone/>
              <a:defRPr sz="1000"/>
            </a:lvl6pPr>
            <a:lvl7pPr marL="2743021" indent="0">
              <a:buNone/>
              <a:defRPr sz="1000"/>
            </a:lvl7pPr>
            <a:lvl8pPr marL="3200192" indent="0">
              <a:buNone/>
              <a:defRPr sz="1000"/>
            </a:lvl8pPr>
            <a:lvl9pPr marL="365736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18C9EE-8DDC-46B8-A5C2-5743A39B4B9B}" type="datetimeFigureOut">
              <a:rPr lang="en-ZA" smtClean="0"/>
              <a:t>2025/05/07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159902530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18C9EE-8DDC-46B8-A5C2-5743A39B4B9B}" type="datetimeFigureOut">
              <a:rPr lang="en-ZA" smtClean="0"/>
              <a:t>2025/05/07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396621620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18C9EE-8DDC-46B8-A5C2-5743A39B4B9B}" type="datetimeFigureOut">
              <a:rPr lang="en-ZA" smtClean="0"/>
              <a:t>2025/05/07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1818115137"/>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235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159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80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192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18C9EE-8DDC-46B8-A5C2-5743A39B4B9B}" type="datetimeFigureOut">
              <a:rPr lang="en-ZA" smtClean="0"/>
              <a:t>2025/05/07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3710681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81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9824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032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18C9EE-8DDC-46B8-A5C2-5743A39B4B9B}" type="datetimeFigureOut">
              <a:rPr lang="en-ZA" smtClean="0"/>
              <a:t>2025/05/07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2683144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18C9EE-8DDC-46B8-A5C2-5743A39B4B9B}" type="datetimeFigureOut">
              <a:rPr lang="en-ZA" smtClean="0"/>
              <a:t>2025/05/07</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26721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18C9EE-8DDC-46B8-A5C2-5743A39B4B9B}" type="datetimeFigureOut">
              <a:rPr lang="en-ZA" smtClean="0"/>
              <a:t>2025/05/07</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1633713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18C9EE-8DDC-46B8-A5C2-5743A39B4B9B}" type="datetimeFigureOut">
              <a:rPr lang="en-ZA" smtClean="0"/>
              <a:t>2025/05/07</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2593000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18C9EE-8DDC-46B8-A5C2-5743A39B4B9B}" type="datetimeFigureOut">
              <a:rPr lang="en-ZA" smtClean="0"/>
              <a:t>2025/05/07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3098048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18C9EE-8DDC-46B8-A5C2-5743A39B4B9B}" type="datetimeFigureOut">
              <a:rPr lang="en-ZA" smtClean="0"/>
              <a:t>2025/05/07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F7C37668-0883-498B-A4E9-4AC18C9E9561}" type="slidenum">
              <a:rPr lang="en-ZA" smtClean="0"/>
              <a:t>‹#›</a:t>
            </a:fld>
            <a:endParaRPr lang="en-ZA"/>
          </a:p>
        </p:txBody>
      </p:sp>
    </p:spTree>
    <p:extLst>
      <p:ext uri="{BB962C8B-B14F-4D97-AF65-F5344CB8AC3E}">
        <p14:creationId xmlns:p14="http://schemas.microsoft.com/office/powerpoint/2010/main" val="1251039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1.jp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8C9EE-8DDC-46B8-A5C2-5743A39B4B9B}" type="datetimeFigureOut">
              <a:rPr lang="en-ZA" smtClean="0"/>
              <a:t>2025/05/07</a:t>
            </a:fld>
            <a:endParaRPr lang="en-ZA"/>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37668-0883-498B-A4E9-4AC18C9E9561}" type="slidenum">
              <a:rPr lang="en-ZA" smtClean="0"/>
              <a:t>‹#›</a:t>
            </a:fld>
            <a:endParaRPr lang="en-ZA"/>
          </a:p>
        </p:txBody>
      </p:sp>
    </p:spTree>
    <p:extLst>
      <p:ext uri="{BB962C8B-B14F-4D97-AF65-F5344CB8AC3E}">
        <p14:creationId xmlns:p14="http://schemas.microsoft.com/office/powerpoint/2010/main" val="1589821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706" r:id="rId13"/>
    <p:sldLayoutId id="2147483707"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8C9EE-8DDC-46B8-A5C2-5743A39B4B9B}" type="datetimeFigureOut">
              <a:rPr lang="en-ZA" smtClean="0"/>
              <a:t>2025/05/07</a:t>
            </a:fld>
            <a:endParaRPr lang="en-ZA"/>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37668-0883-498B-A4E9-4AC18C9E9561}" type="slidenum">
              <a:rPr lang="en-ZA" smtClean="0"/>
              <a:t>‹#›</a:t>
            </a:fld>
            <a:endParaRPr lang="en-ZA"/>
          </a:p>
        </p:txBody>
      </p:sp>
    </p:spTree>
    <p:extLst>
      <p:ext uri="{BB962C8B-B14F-4D97-AF65-F5344CB8AC3E}">
        <p14:creationId xmlns:p14="http://schemas.microsoft.com/office/powerpoint/2010/main" val="30603847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700" r:id="rId14"/>
    <p:sldLayoutId id="2147483701" r:id="rId15"/>
    <p:sldLayoutId id="2147483702" r:id="rId16"/>
    <p:sldLayoutId id="2147483703" r:id="rId17"/>
    <p:sldLayoutId id="2147483704" r:id="rId18"/>
  </p:sldLayoutIdLst>
  <p:hf sldNum="0" hdr="0" ftr="0" dt="0"/>
  <p:txStyles>
    <p:titleStyle>
      <a:lvl1pPr algn="l" defTabSz="91434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5" indent="-228585" algn="l" defTabSz="91434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6" indent="-228585" algn="l" defTabSz="91434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25" indent="-228585" algn="l" defTabSz="91434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96" indent="-228585" algn="l" defTabSz="91434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67" indent="-228585" algn="l" defTabSz="91434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36" indent="-228585" algn="l" defTabSz="91434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07" indent="-228585" algn="l" defTabSz="91434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77" indent="-228585" algn="l" defTabSz="91434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48" indent="-228585" algn="l" defTabSz="91434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40" rtl="0" eaLnBrk="1" latinLnBrk="0" hangingPunct="1">
        <a:defRPr sz="1800" kern="1200">
          <a:solidFill>
            <a:schemeClr val="tx1"/>
          </a:solidFill>
          <a:latin typeface="+mn-lt"/>
          <a:ea typeface="+mn-ea"/>
          <a:cs typeface="+mn-cs"/>
        </a:defRPr>
      </a:lvl1pPr>
      <a:lvl2pPr marL="457171" algn="l" defTabSz="914340" rtl="0" eaLnBrk="1" latinLnBrk="0" hangingPunct="1">
        <a:defRPr sz="1800" kern="1200">
          <a:solidFill>
            <a:schemeClr val="tx1"/>
          </a:solidFill>
          <a:latin typeface="+mn-lt"/>
          <a:ea typeface="+mn-ea"/>
          <a:cs typeface="+mn-cs"/>
        </a:defRPr>
      </a:lvl2pPr>
      <a:lvl3pPr marL="914340" algn="l" defTabSz="914340" rtl="0" eaLnBrk="1" latinLnBrk="0" hangingPunct="1">
        <a:defRPr sz="1800" kern="1200">
          <a:solidFill>
            <a:schemeClr val="tx1"/>
          </a:solidFill>
          <a:latin typeface="+mn-lt"/>
          <a:ea typeface="+mn-ea"/>
          <a:cs typeface="+mn-cs"/>
        </a:defRPr>
      </a:lvl3pPr>
      <a:lvl4pPr marL="1371511" algn="l" defTabSz="914340" rtl="0" eaLnBrk="1" latinLnBrk="0" hangingPunct="1">
        <a:defRPr sz="1800" kern="1200">
          <a:solidFill>
            <a:schemeClr val="tx1"/>
          </a:solidFill>
          <a:latin typeface="+mn-lt"/>
          <a:ea typeface="+mn-ea"/>
          <a:cs typeface="+mn-cs"/>
        </a:defRPr>
      </a:lvl4pPr>
      <a:lvl5pPr marL="1828681" algn="l" defTabSz="914340" rtl="0" eaLnBrk="1" latinLnBrk="0" hangingPunct="1">
        <a:defRPr sz="1800" kern="1200">
          <a:solidFill>
            <a:schemeClr val="tx1"/>
          </a:solidFill>
          <a:latin typeface="+mn-lt"/>
          <a:ea typeface="+mn-ea"/>
          <a:cs typeface="+mn-cs"/>
        </a:defRPr>
      </a:lvl5pPr>
      <a:lvl6pPr marL="2285852" algn="l" defTabSz="914340" rtl="0" eaLnBrk="1" latinLnBrk="0" hangingPunct="1">
        <a:defRPr sz="1800" kern="1200">
          <a:solidFill>
            <a:schemeClr val="tx1"/>
          </a:solidFill>
          <a:latin typeface="+mn-lt"/>
          <a:ea typeface="+mn-ea"/>
          <a:cs typeface="+mn-cs"/>
        </a:defRPr>
      </a:lvl6pPr>
      <a:lvl7pPr marL="2743021" algn="l" defTabSz="914340" rtl="0" eaLnBrk="1" latinLnBrk="0" hangingPunct="1">
        <a:defRPr sz="1800" kern="1200">
          <a:solidFill>
            <a:schemeClr val="tx1"/>
          </a:solidFill>
          <a:latin typeface="+mn-lt"/>
          <a:ea typeface="+mn-ea"/>
          <a:cs typeface="+mn-cs"/>
        </a:defRPr>
      </a:lvl7pPr>
      <a:lvl8pPr marL="3200192" algn="l" defTabSz="914340" rtl="0" eaLnBrk="1" latinLnBrk="0" hangingPunct="1">
        <a:defRPr sz="1800" kern="1200">
          <a:solidFill>
            <a:schemeClr val="tx1"/>
          </a:solidFill>
          <a:latin typeface="+mn-lt"/>
          <a:ea typeface="+mn-ea"/>
          <a:cs typeface="+mn-cs"/>
        </a:defRPr>
      </a:lvl8pPr>
      <a:lvl9pPr marL="3657363" algn="l" defTabSz="91434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image" Target="../media/image7.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10.svg"/><Relationship Id="rId9"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20.svg"/><Relationship Id="rId5" Type="http://schemas.openxmlformats.org/officeDocument/2006/relationships/image" Target="../media/image16.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24.svg"/><Relationship Id="rId5" Type="http://schemas.openxmlformats.org/officeDocument/2006/relationships/image" Target="../media/image18.png"/><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701040" y="991673"/>
            <a:ext cx="10363200" cy="2518290"/>
          </a:xfrm>
        </p:spPr>
        <p:txBody>
          <a:bodyPr>
            <a:normAutofit fontScale="90000"/>
          </a:bodyPr>
          <a:lstStyle/>
          <a:p>
            <a:pPr>
              <a:lnSpc>
                <a:spcPct val="150000"/>
              </a:lnSpc>
            </a:pPr>
            <a:r>
              <a:rPr lang="en-ZA" sz="2400" dirty="0">
                <a:latin typeface="Times New Roman" panose="02020603050405020304" pitchFamily="18" charset="0"/>
                <a:cs typeface="Times New Roman" panose="02020603050405020304" pitchFamily="18" charset="0"/>
              </a:rPr>
              <a:t/>
            </a:r>
            <a:br>
              <a:rPr lang="en-ZA" sz="2400" dirty="0">
                <a:latin typeface="Times New Roman" panose="02020603050405020304" pitchFamily="18" charset="0"/>
                <a:cs typeface="Times New Roman" panose="02020603050405020304" pitchFamily="18" charset="0"/>
              </a:rPr>
            </a:br>
            <a:r>
              <a:rPr lang="en-US" sz="3100" dirty="0">
                <a:latin typeface="Times New Roman" panose="02020603050405020304" pitchFamily="18" charset="0"/>
                <a:cs typeface="Times New Roman" panose="02020603050405020304" pitchFamily="18" charset="0"/>
              </a:rPr>
              <a:t>AN OVERVIEW OF THE NATIONAL SCIENCE, TECHNOLOGY &amp; INNOVATION COUNCIL  SIERRA LEONE (NSTIC_SL)</a:t>
            </a:r>
            <a:r>
              <a:rPr lang="en-SL" sz="3100" dirty="0">
                <a:latin typeface="Times New Roman" panose="02020603050405020304" pitchFamily="18" charset="0"/>
                <a:cs typeface="Times New Roman" panose="02020603050405020304" pitchFamily="18" charset="0"/>
              </a:rPr>
              <a:t/>
            </a:r>
            <a:br>
              <a:rPr lang="en-SL" sz="3100" dirty="0">
                <a:latin typeface="Times New Roman" panose="02020603050405020304" pitchFamily="18" charset="0"/>
                <a:cs typeface="Times New Roman" panose="02020603050405020304" pitchFamily="18" charset="0"/>
              </a:rPr>
            </a:br>
            <a:r>
              <a:rPr lang="en-ZA" sz="2800" dirty="0">
                <a:latin typeface="Times New Roman" panose="02020603050405020304" pitchFamily="18" charset="0"/>
                <a:cs typeface="Times New Roman" panose="02020603050405020304" pitchFamily="18" charset="0"/>
              </a:rPr>
              <a:t/>
            </a:r>
            <a:br>
              <a:rPr lang="en-ZA" sz="2800" dirty="0">
                <a:latin typeface="Times New Roman" panose="02020603050405020304" pitchFamily="18" charset="0"/>
                <a:cs typeface="Times New Roman" panose="02020603050405020304" pitchFamily="18" charset="0"/>
              </a:rPr>
            </a:br>
            <a:endParaRPr lang="en-ZA" sz="28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319514" y="2690949"/>
            <a:ext cx="9552972" cy="2834640"/>
          </a:xfrm>
        </p:spPr>
        <p:txBody>
          <a:bodyPr>
            <a:normAutofit lnSpcReduction="10000"/>
          </a:bodyPr>
          <a:lstStyle/>
          <a:p>
            <a:r>
              <a:rPr lang="en-GB" sz="2800" b="1" dirty="0" smtClean="0">
                <a:effectLst/>
                <a:latin typeface="Arial" panose="020B0604020202020204" pitchFamily="34" charset="0"/>
                <a:ea typeface="Calibri" panose="020F0502020204030204" pitchFamily="34" charset="0"/>
              </a:rPr>
              <a:t>PEER-TO-PEER </a:t>
            </a:r>
            <a:r>
              <a:rPr lang="en-GB" sz="2800" b="1" dirty="0" smtClean="0">
                <a:effectLst/>
                <a:latin typeface="Arial" panose="020B0604020202020204" pitchFamily="34" charset="0"/>
                <a:ea typeface="Calibri" panose="020F0502020204030204" pitchFamily="34" charset="0"/>
              </a:rPr>
              <a:t>LEARNING </a:t>
            </a:r>
            <a:r>
              <a:rPr lang="en-GB" sz="2800" b="1" dirty="0" smtClean="0">
                <a:effectLst/>
                <a:latin typeface="Arial" panose="020B0604020202020204" pitchFamily="34" charset="0"/>
                <a:ea typeface="Calibri" panose="020F0502020204030204" pitchFamily="34" charset="0"/>
              </a:rPr>
              <a:t>UNDER THE SGCI RESEARCH MANAGEMENT PROJECTS</a:t>
            </a:r>
            <a:endParaRPr lang="en-GB" sz="2800" b="1" dirty="0">
              <a:effectLst/>
              <a:latin typeface="Arial" panose="020B0604020202020204" pitchFamily="34" charset="0"/>
              <a:ea typeface="Calibri" panose="020F0502020204030204" pitchFamily="34" charset="0"/>
            </a:endParaRPr>
          </a:p>
          <a:p>
            <a:endParaRPr lang="en-US" dirty="0"/>
          </a:p>
          <a:p>
            <a:r>
              <a:rPr lang="en-US" sz="2800" dirty="0" smtClean="0"/>
              <a:t>7-9 May 2025</a:t>
            </a:r>
            <a:endParaRPr lang="en-US" sz="2800" dirty="0" smtClean="0"/>
          </a:p>
          <a:p>
            <a:r>
              <a:rPr lang="en-US" sz="2800" dirty="0" smtClean="0"/>
              <a:t>NSTIC-SL</a:t>
            </a:r>
            <a:r>
              <a:rPr lang="en-US" sz="2800" dirty="0" smtClean="0"/>
              <a:t>, </a:t>
            </a:r>
            <a:endParaRPr lang="en-US" sz="2800" dirty="0" smtClean="0"/>
          </a:p>
          <a:p>
            <a:r>
              <a:rPr lang="en-US" sz="2800" dirty="0" smtClean="0"/>
              <a:t>Ministry for Technical and Higher Education, Sierra Leone</a:t>
            </a:r>
            <a:endParaRPr lang="en-ZA" sz="2800" dirty="0"/>
          </a:p>
        </p:txBody>
      </p:sp>
      <p:pic>
        <p:nvPicPr>
          <p:cNvPr id="4" name="Picture 3" descr="C:\Users\sampha.robinson\Desktop\COAT OF ARMS\download.jpg"/>
          <p:cNvPicPr/>
          <p:nvPr/>
        </p:nvPicPr>
        <p:blipFill>
          <a:blip r:embed="rId3">
            <a:extLst>
              <a:ext uri="{28A0092B-C50C-407E-A947-70E740481C1C}">
                <a14:useLocalDpi xmlns:a14="http://schemas.microsoft.com/office/drawing/2010/main" val="0"/>
              </a:ext>
            </a:extLst>
          </a:blip>
          <a:srcRect/>
          <a:stretch>
            <a:fillRect/>
          </a:stretch>
        </p:blipFill>
        <p:spPr bwMode="auto">
          <a:xfrm>
            <a:off x="147866" y="0"/>
            <a:ext cx="1219200" cy="864351"/>
          </a:xfrm>
          <a:prstGeom prst="rect">
            <a:avLst/>
          </a:prstGeom>
          <a:noFill/>
          <a:ln>
            <a:noFill/>
          </a:ln>
        </p:spPr>
      </p:pic>
    </p:spTree>
    <p:extLst>
      <p:ext uri="{BB962C8B-B14F-4D97-AF65-F5344CB8AC3E}">
        <p14:creationId xmlns:p14="http://schemas.microsoft.com/office/powerpoint/2010/main" val="8802570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170326" y="1547197"/>
            <a:ext cx="10198714" cy="1815882"/>
          </a:xfrm>
          <a:prstGeom prst="rect">
            <a:avLst/>
          </a:prstGeom>
          <a:ln w="28575">
            <a:solidFill>
              <a:schemeClr val="tx1"/>
            </a:solidFill>
          </a:ln>
        </p:spPr>
        <p:txBody>
          <a:bodyPr wrap="square">
            <a:spAutoFit/>
          </a:bodyPr>
          <a:lstStyle/>
          <a:p>
            <a:pPr marL="457200" marR="0" lvl="0" indent="-457200" algn="l" defTabSz="914400" rtl="0" eaLnBrk="1" fontAlgn="auto" latinLnBrk="0" hangingPunct="1">
              <a:spcBef>
                <a:spcPts val="0"/>
              </a:spcBef>
              <a:spcAft>
                <a:spcPts val="0"/>
              </a:spcAft>
              <a:buClrTx/>
              <a:buSzTx/>
              <a:buFont typeface="Wingdings" pitchFamily="2" charset="2"/>
              <a:buChar char="q"/>
              <a:tabLst>
                <a:tab pos="3409950" algn="l"/>
                <a:tab pos="3673475" algn="l"/>
              </a:tabLst>
              <a:defRPr/>
            </a:pPr>
            <a:r>
              <a:rPr kumimoji="0" lang="en-CA" sz="2800" b="0" i="0" u="none" strike="noStrike" kern="1200" cap="none" spc="0" normalizeH="0" baseline="0" noProof="0" dirty="0" smtClean="0">
                <a:ln>
                  <a:noFill/>
                </a:ln>
                <a:solidFill>
                  <a:prstClr val="black"/>
                </a:solidFill>
                <a:effectLst/>
                <a:uLnTx/>
                <a:uFillTx/>
                <a:latin typeface="Calibri" panose="020F0502020204030204"/>
                <a:ea typeface="+mn-ea"/>
                <a:cs typeface="+mn-cs"/>
              </a:rPr>
              <a:t>Partnership with Councils in Uganda, Tanzania and Kenya on a proposal development in</a:t>
            </a:r>
            <a:r>
              <a:rPr kumimoji="0" lang="en-CA" sz="2800" b="0" i="0" u="none" strike="noStrike" kern="1200" cap="none" spc="0" normalizeH="0" noProof="0" dirty="0" smtClean="0">
                <a:ln>
                  <a:noFill/>
                </a:ln>
                <a:solidFill>
                  <a:prstClr val="black"/>
                </a:solidFill>
                <a:effectLst/>
                <a:uLnTx/>
                <a:uFillTx/>
                <a:latin typeface="Calibri" panose="020F0502020204030204"/>
                <a:ea typeface="+mn-ea"/>
                <a:cs typeface="+mn-cs"/>
              </a:rPr>
              <a:t> response to an IDRC</a:t>
            </a:r>
            <a:r>
              <a:rPr kumimoji="0" lang="en-CA"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call on Vaccine development and innovation.</a:t>
            </a:r>
          </a:p>
          <a:p>
            <a:pPr marL="457200" marR="0" lvl="0" indent="-457200" algn="l" defTabSz="914400" rtl="0" eaLnBrk="1" fontAlgn="auto" latinLnBrk="0" hangingPunct="1">
              <a:spcBef>
                <a:spcPts val="0"/>
              </a:spcBef>
              <a:spcAft>
                <a:spcPts val="0"/>
              </a:spcAft>
              <a:buClrTx/>
              <a:buSzTx/>
              <a:buFont typeface="Wingdings" pitchFamily="2" charset="2"/>
              <a:buChar char="q"/>
              <a:tabLst>
                <a:tab pos="3409950" algn="l"/>
                <a:tab pos="3673475" algn="l"/>
              </a:tabLst>
              <a:defRPr/>
            </a:pPr>
            <a:r>
              <a:rPr lang="en-CA" sz="2800" dirty="0" smtClean="0">
                <a:solidFill>
                  <a:prstClr val="black"/>
                </a:solidFill>
                <a:latin typeface="Calibri" panose="020F0502020204030204"/>
              </a:rPr>
              <a:t>Deadline for submission – </a:t>
            </a:r>
            <a:r>
              <a:rPr lang="en-CA" sz="2800" dirty="0" smtClean="0">
                <a:solidFill>
                  <a:prstClr val="black"/>
                </a:solidFill>
                <a:latin typeface="Calibri" panose="020F0502020204030204"/>
              </a:rPr>
              <a:t>6</a:t>
            </a:r>
            <a:r>
              <a:rPr lang="en-CA" sz="2800" baseline="30000" dirty="0" smtClean="0">
                <a:solidFill>
                  <a:prstClr val="black"/>
                </a:solidFill>
                <a:latin typeface="Calibri" panose="020F0502020204030204"/>
              </a:rPr>
              <a:t>th</a:t>
            </a:r>
            <a:r>
              <a:rPr lang="en-CA" sz="2800" dirty="0" smtClean="0">
                <a:solidFill>
                  <a:prstClr val="black"/>
                </a:solidFill>
                <a:latin typeface="Calibri" panose="020F0502020204030204"/>
              </a:rPr>
              <a:t> June</a:t>
            </a:r>
            <a:r>
              <a:rPr lang="en-CA" sz="2800" dirty="0" smtClean="0">
                <a:solidFill>
                  <a:prstClr val="black"/>
                </a:solidFill>
                <a:latin typeface="Calibri" panose="020F0502020204030204"/>
              </a:rPr>
              <a:t> </a:t>
            </a:r>
            <a:r>
              <a:rPr lang="en-CA" sz="2800" dirty="0" smtClean="0">
                <a:solidFill>
                  <a:prstClr val="black"/>
                </a:solidFill>
                <a:latin typeface="Calibri" panose="020F0502020204030204"/>
              </a:rPr>
              <a:t>2025.</a:t>
            </a:r>
          </a:p>
        </p:txBody>
      </p:sp>
      <p:sp>
        <p:nvSpPr>
          <p:cNvPr id="3" name="TextBox 2">
            <a:extLst>
              <a:ext uri="{FF2B5EF4-FFF2-40B4-BE49-F238E27FC236}">
                <a16:creationId xmlns:a16="http://schemas.microsoft.com/office/drawing/2014/main" id="{AA1F6048-0284-2982-3A48-981FDA1B870B}"/>
              </a:ext>
            </a:extLst>
          </p:cNvPr>
          <p:cNvSpPr txBox="1"/>
          <p:nvPr/>
        </p:nvSpPr>
        <p:spPr>
          <a:xfrm>
            <a:off x="895738" y="91411"/>
            <a:ext cx="8285584" cy="584775"/>
          </a:xfrm>
          <a:prstGeom prst="rect">
            <a:avLst/>
          </a:prstGeom>
          <a:noFill/>
        </p:spPr>
        <p:txBody>
          <a:bodyPr wrap="square">
            <a:spAutoFit/>
          </a:bodyPr>
          <a:lstStyle/>
          <a:p>
            <a:pPr algn="ctr">
              <a:tabLst>
                <a:tab pos="3409950" algn="l"/>
                <a:tab pos="3673475" algn="l"/>
              </a:tabLst>
            </a:pPr>
            <a:r>
              <a:rPr lang="en-US" sz="3200" spc="342" dirty="0" smtClean="0">
                <a:solidFill>
                  <a:srgbClr val="290606"/>
                </a:solidFill>
                <a:latin typeface="Cheddar"/>
              </a:rPr>
              <a:t>ON-GOING COLLABORATION</a:t>
            </a:r>
            <a:endParaRPr lang="en-US" sz="3200" spc="342" dirty="0">
              <a:solidFill>
                <a:srgbClr val="290606"/>
              </a:solidFill>
              <a:latin typeface="Cheddar"/>
            </a:endParaRPr>
          </a:p>
        </p:txBody>
      </p:sp>
      <p:pic>
        <p:nvPicPr>
          <p:cNvPr id="4" name="Picture 3">
            <a:extLst>
              <a:ext uri="{FF2B5EF4-FFF2-40B4-BE49-F238E27FC236}">
                <a16:creationId xmlns:a16="http://schemas.microsoft.com/office/drawing/2014/main" id="{DC431F94-CEF8-8FEA-C277-228E275D8210}"/>
              </a:ext>
            </a:extLst>
          </p:cNvPr>
          <p:cNvPicPr>
            <a:picLocks noChangeAspect="1"/>
          </p:cNvPicPr>
          <p:nvPr/>
        </p:nvPicPr>
        <p:blipFill>
          <a:blip r:embed="rId3"/>
          <a:stretch>
            <a:fillRect/>
          </a:stretch>
        </p:blipFill>
        <p:spPr>
          <a:xfrm>
            <a:off x="137107" y="0"/>
            <a:ext cx="1219306" cy="865707"/>
          </a:xfrm>
          <a:prstGeom prst="rect">
            <a:avLst/>
          </a:prstGeom>
        </p:spPr>
      </p:pic>
    </p:spTree>
    <p:extLst>
      <p:ext uri="{BB962C8B-B14F-4D97-AF65-F5344CB8AC3E}">
        <p14:creationId xmlns:p14="http://schemas.microsoft.com/office/powerpoint/2010/main" val="20774024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048406" y="830917"/>
            <a:ext cx="10198714" cy="4339650"/>
          </a:xfrm>
          <a:prstGeom prst="rect">
            <a:avLst/>
          </a:prstGeom>
        </p:spPr>
        <p:txBody>
          <a:bodyPr wrap="square">
            <a:spAutoFit/>
          </a:bodyPr>
          <a:lstStyle/>
          <a:p>
            <a:pPr marL="457200" marR="0" lvl="0" indent="-457200" algn="l" defTabSz="914400" rtl="0" eaLnBrk="1" fontAlgn="auto" latinLnBrk="0" hangingPunct="1">
              <a:spcBef>
                <a:spcPts val="0"/>
              </a:spcBef>
              <a:spcAft>
                <a:spcPts val="0"/>
              </a:spcAft>
              <a:buClrTx/>
              <a:buSzTx/>
              <a:buFont typeface="Wingdings" pitchFamily="2" charset="2"/>
              <a:buChar char="q"/>
              <a:tabLst>
                <a:tab pos="3409950" algn="l"/>
                <a:tab pos="3673475" algn="l"/>
              </a:tabLst>
              <a:defRPr/>
            </a:pPr>
            <a:r>
              <a:rPr lang="en-CA" sz="2800" dirty="0" smtClean="0">
                <a:solidFill>
                  <a:prstClr val="black"/>
                </a:solidFill>
                <a:latin typeface="Calibri" panose="020F0502020204030204"/>
              </a:rPr>
              <a:t>The Call aims at allowing SGCs to collaborate in developing a research agenda that:</a:t>
            </a:r>
            <a:endParaRPr kumimoji="0" lang="en-CA"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1371600" lvl="2" indent="-457200">
              <a:buFont typeface="+mj-lt"/>
              <a:buAutoNum type="arabicPeriod"/>
            </a:pPr>
            <a:r>
              <a:rPr lang="en-US" sz="2400" b="1" dirty="0" smtClean="0"/>
              <a:t>Identifies </a:t>
            </a:r>
            <a:r>
              <a:rPr lang="en-US" sz="2400" b="1" dirty="0"/>
              <a:t>and builds on shared development priorities linked to </a:t>
            </a:r>
            <a:r>
              <a:rPr lang="en-US" sz="2400" b="1" dirty="0" smtClean="0"/>
              <a:t>vaccine innovation </a:t>
            </a:r>
            <a:r>
              <a:rPr lang="en-US" sz="2400" b="1" dirty="0"/>
              <a:t>that can be addressed through a collaborative research </a:t>
            </a:r>
            <a:r>
              <a:rPr lang="en-US" sz="2400" b="1" dirty="0" smtClean="0"/>
              <a:t>call.</a:t>
            </a:r>
            <a:endParaRPr lang="en-US" sz="2400" b="1" dirty="0"/>
          </a:p>
          <a:p>
            <a:pPr marL="1371600" lvl="2" indent="-457200">
              <a:buFont typeface="+mj-lt"/>
              <a:buAutoNum type="arabicPeriod"/>
            </a:pPr>
            <a:r>
              <a:rPr lang="en-US" sz="2400" b="1" dirty="0" smtClean="0"/>
              <a:t>Relies </a:t>
            </a:r>
            <a:r>
              <a:rPr lang="en-US" sz="2400" b="1" dirty="0"/>
              <a:t>on scientific and technological strengths (human capacity, </a:t>
            </a:r>
            <a:r>
              <a:rPr lang="en-US" sz="2400" b="1" dirty="0" smtClean="0"/>
              <a:t>existing programs </a:t>
            </a:r>
            <a:r>
              <a:rPr lang="en-US" sz="2400" b="1" dirty="0"/>
              <a:t>and infrastructure, etc.) of the participating </a:t>
            </a:r>
            <a:r>
              <a:rPr lang="en-US" sz="2400" b="1" dirty="0" smtClean="0"/>
              <a:t>countries.</a:t>
            </a:r>
            <a:endParaRPr lang="en-US" sz="2400" b="1" dirty="0"/>
          </a:p>
          <a:p>
            <a:pPr marL="1371600" lvl="2" indent="-457200">
              <a:buFont typeface="+mj-lt"/>
              <a:buAutoNum type="arabicPeriod"/>
            </a:pPr>
            <a:r>
              <a:rPr lang="en-US" sz="2400" b="1" dirty="0" smtClean="0"/>
              <a:t>Strengthens the  </a:t>
            </a:r>
            <a:r>
              <a:rPr lang="en-US" sz="2400" b="1" dirty="0"/>
              <a:t>capacity of SGCs </a:t>
            </a:r>
            <a:r>
              <a:rPr lang="en-US" sz="2400" b="1" dirty="0" smtClean="0"/>
              <a:t>and </a:t>
            </a:r>
            <a:r>
              <a:rPr lang="en-US" sz="2400" b="1" dirty="0"/>
              <a:t>key actors in the health research </a:t>
            </a:r>
            <a:r>
              <a:rPr lang="en-US" sz="2400" b="1" dirty="0" smtClean="0"/>
              <a:t>landscape.</a:t>
            </a:r>
            <a:r>
              <a:rPr lang="en-US" sz="2400" dirty="0" smtClean="0"/>
              <a:t> </a:t>
            </a:r>
            <a:r>
              <a:rPr lang="en-US" sz="2800" dirty="0"/>
              <a:t/>
            </a:r>
            <a:br>
              <a:rPr lang="en-US" sz="2800" dirty="0"/>
            </a:br>
            <a:endParaRPr lang="en-CA" sz="28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AA1F6048-0284-2982-3A48-981FDA1B870B}"/>
              </a:ext>
            </a:extLst>
          </p:cNvPr>
          <p:cNvSpPr txBox="1"/>
          <p:nvPr/>
        </p:nvSpPr>
        <p:spPr>
          <a:xfrm>
            <a:off x="895738" y="91411"/>
            <a:ext cx="8285584" cy="584775"/>
          </a:xfrm>
          <a:prstGeom prst="rect">
            <a:avLst/>
          </a:prstGeom>
          <a:noFill/>
        </p:spPr>
        <p:txBody>
          <a:bodyPr wrap="square">
            <a:spAutoFit/>
          </a:bodyPr>
          <a:lstStyle/>
          <a:p>
            <a:pPr algn="ctr">
              <a:tabLst>
                <a:tab pos="3409950" algn="l"/>
                <a:tab pos="3673475" algn="l"/>
              </a:tabLst>
            </a:pPr>
            <a:r>
              <a:rPr lang="en-US" sz="3200" spc="342" dirty="0" smtClean="0">
                <a:solidFill>
                  <a:srgbClr val="290606"/>
                </a:solidFill>
                <a:latin typeface="Cheddar"/>
              </a:rPr>
              <a:t>ON-GOING COLLABORATION</a:t>
            </a:r>
            <a:endParaRPr lang="en-US" sz="3200" spc="342" dirty="0">
              <a:solidFill>
                <a:srgbClr val="290606"/>
              </a:solidFill>
              <a:latin typeface="Cheddar"/>
            </a:endParaRPr>
          </a:p>
        </p:txBody>
      </p:sp>
      <p:pic>
        <p:nvPicPr>
          <p:cNvPr id="4" name="Picture 3">
            <a:extLst>
              <a:ext uri="{FF2B5EF4-FFF2-40B4-BE49-F238E27FC236}">
                <a16:creationId xmlns:a16="http://schemas.microsoft.com/office/drawing/2014/main" id="{DC431F94-CEF8-8FEA-C277-228E275D8210}"/>
              </a:ext>
            </a:extLst>
          </p:cNvPr>
          <p:cNvPicPr>
            <a:picLocks noChangeAspect="1"/>
          </p:cNvPicPr>
          <p:nvPr/>
        </p:nvPicPr>
        <p:blipFill>
          <a:blip r:embed="rId3"/>
          <a:stretch>
            <a:fillRect/>
          </a:stretch>
        </p:blipFill>
        <p:spPr>
          <a:xfrm>
            <a:off x="137107" y="0"/>
            <a:ext cx="1219306" cy="865707"/>
          </a:xfrm>
          <a:prstGeom prst="rect">
            <a:avLst/>
          </a:prstGeom>
        </p:spPr>
      </p:pic>
    </p:spTree>
    <p:extLst>
      <p:ext uri="{BB962C8B-B14F-4D97-AF65-F5344CB8AC3E}">
        <p14:creationId xmlns:p14="http://schemas.microsoft.com/office/powerpoint/2010/main" val="5280991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0"/>
          <p:cNvSpPr/>
          <p:nvPr/>
        </p:nvSpPr>
        <p:spPr>
          <a:xfrm>
            <a:off x="1620456" y="349400"/>
            <a:ext cx="10072100" cy="1181298"/>
          </a:xfrm>
          <a:prstGeom prst="rect">
            <a:avLst/>
          </a:prstGeom>
          <a:noFill/>
          <a:ln/>
        </p:spPr>
        <p:txBody>
          <a:bodyPr wrap="square" lIns="0" tIns="0" rIns="0" bIns="0" rtlCol="0" anchor="t"/>
          <a:lstStyle/>
          <a:p>
            <a:pPr>
              <a:lnSpc>
                <a:spcPts val="4625"/>
              </a:lnSpc>
            </a:pPr>
            <a:r>
              <a:rPr lang="en-US" sz="3708" b="1" dirty="0">
                <a:solidFill>
                  <a:srgbClr val="333F70"/>
                </a:solidFill>
                <a:latin typeface="Unbounded Bold" pitchFamily="34" charset="0"/>
                <a:ea typeface="Unbounded Bold" pitchFamily="34" charset="-122"/>
                <a:cs typeface="Unbounded Bold" pitchFamily="34" charset="-120"/>
              </a:rPr>
              <a:t>Capacity Building and </a:t>
            </a:r>
            <a:r>
              <a:rPr lang="en-US" sz="3708" b="1" dirty="0" smtClean="0">
                <a:solidFill>
                  <a:srgbClr val="333F70"/>
                </a:solidFill>
                <a:latin typeface="Unbounded Bold" pitchFamily="34" charset="0"/>
                <a:ea typeface="Unbounded Bold" pitchFamily="34" charset="-122"/>
                <a:cs typeface="Unbounded Bold" pitchFamily="34" charset="-120"/>
              </a:rPr>
              <a:t>Training</a:t>
            </a:r>
            <a:endParaRPr lang="en-US" sz="3708" dirty="0"/>
          </a:p>
        </p:txBody>
      </p:sp>
      <p:sp>
        <p:nvSpPr>
          <p:cNvPr id="4" name="Shape 1"/>
          <p:cNvSpPr/>
          <p:nvPr/>
        </p:nvSpPr>
        <p:spPr>
          <a:xfrm>
            <a:off x="542879" y="1247130"/>
            <a:ext cx="425252" cy="425252"/>
          </a:xfrm>
          <a:prstGeom prst="roundRect">
            <a:avLst>
              <a:gd name="adj" fmla="val 18669"/>
            </a:avLst>
          </a:prstGeom>
          <a:solidFill>
            <a:srgbClr val="D6F5EE"/>
          </a:solidFill>
          <a:ln w="7620">
            <a:solidFill>
              <a:srgbClr val="BCDBD4"/>
            </a:solidFill>
            <a:prstDash val="solid"/>
          </a:ln>
        </p:spPr>
        <p:txBody>
          <a:bodyPr/>
          <a:lstStyle/>
          <a:p>
            <a:endParaRPr lang="en-SL" sz="1500"/>
          </a:p>
        </p:txBody>
      </p:sp>
      <p:sp>
        <p:nvSpPr>
          <p:cNvPr id="5" name="Text 2"/>
          <p:cNvSpPr/>
          <p:nvPr/>
        </p:nvSpPr>
        <p:spPr>
          <a:xfrm>
            <a:off x="681785" y="1317973"/>
            <a:ext cx="147439" cy="283568"/>
          </a:xfrm>
          <a:prstGeom prst="rect">
            <a:avLst/>
          </a:prstGeom>
          <a:noFill/>
          <a:ln/>
        </p:spPr>
        <p:txBody>
          <a:bodyPr wrap="none" lIns="0" tIns="0" rIns="0" bIns="0" rtlCol="0" anchor="t"/>
          <a:lstStyle/>
          <a:p>
            <a:pPr algn="ctr">
              <a:lnSpc>
                <a:spcPts val="2208"/>
              </a:lnSpc>
            </a:pPr>
            <a:r>
              <a:rPr lang="en-US" sz="2208" b="1" dirty="0">
                <a:solidFill>
                  <a:srgbClr val="333F70"/>
                </a:solidFill>
                <a:latin typeface="Unbounded Bold" pitchFamily="34" charset="0"/>
                <a:ea typeface="Unbounded Bold" pitchFamily="34" charset="-122"/>
                <a:cs typeface="Unbounded Bold" pitchFamily="34" charset="-120"/>
              </a:rPr>
              <a:t>1</a:t>
            </a:r>
            <a:endParaRPr lang="en-US" sz="2208" dirty="0"/>
          </a:p>
        </p:txBody>
      </p:sp>
      <p:sp>
        <p:nvSpPr>
          <p:cNvPr id="6" name="Text 3"/>
          <p:cNvSpPr/>
          <p:nvPr/>
        </p:nvSpPr>
        <p:spPr>
          <a:xfrm>
            <a:off x="1157142" y="1229469"/>
            <a:ext cx="2439789" cy="885825"/>
          </a:xfrm>
          <a:prstGeom prst="rect">
            <a:avLst/>
          </a:prstGeom>
          <a:noFill/>
          <a:ln/>
        </p:spPr>
        <p:txBody>
          <a:bodyPr wrap="square" lIns="0" tIns="0" rIns="0" bIns="0" rtlCol="0" anchor="t"/>
          <a:lstStyle/>
          <a:p>
            <a:pPr>
              <a:lnSpc>
                <a:spcPts val="2292"/>
              </a:lnSpc>
            </a:pPr>
            <a:r>
              <a:rPr lang="en-US" sz="1833" b="1" dirty="0">
                <a:solidFill>
                  <a:srgbClr val="333F70"/>
                </a:solidFill>
                <a:latin typeface="Unbounded Bold" pitchFamily="34" charset="0"/>
                <a:ea typeface="Unbounded Bold" pitchFamily="34" charset="-122"/>
                <a:cs typeface="Unbounded Bold" pitchFamily="34" charset="-120"/>
              </a:rPr>
              <a:t>Research &amp; Innovation Framework (RIF)</a:t>
            </a:r>
            <a:endParaRPr lang="en-US" sz="1833" dirty="0"/>
          </a:p>
        </p:txBody>
      </p:sp>
      <p:sp>
        <p:nvSpPr>
          <p:cNvPr id="7" name="Text 4"/>
          <p:cNvSpPr/>
          <p:nvPr/>
        </p:nvSpPr>
        <p:spPr>
          <a:xfrm>
            <a:off x="1157142" y="2131863"/>
            <a:ext cx="2439789" cy="1209675"/>
          </a:xfrm>
          <a:prstGeom prst="rect">
            <a:avLst/>
          </a:prstGeom>
          <a:noFill/>
          <a:ln/>
        </p:spPr>
        <p:txBody>
          <a:bodyPr wrap="square" lIns="0" tIns="0" rIns="0" bIns="0" rtlCol="0" anchor="t"/>
          <a:lstStyle/>
          <a:p>
            <a:pPr>
              <a:lnSpc>
                <a:spcPts val="2375"/>
              </a:lnSpc>
            </a:pPr>
            <a:r>
              <a:rPr lang="en-US" dirty="0">
                <a:solidFill>
                  <a:srgbClr val="333F70"/>
                </a:solidFill>
                <a:latin typeface="Open Sans" pitchFamily="34" charset="0"/>
                <a:ea typeface="Open Sans" pitchFamily="34" charset="-122"/>
                <a:cs typeface="Open Sans" pitchFamily="34" charset="-120"/>
              </a:rPr>
              <a:t>Provide training on developing a comprehensive RIF to guide research activities.</a:t>
            </a:r>
            <a:endParaRPr lang="en-US" dirty="0"/>
          </a:p>
        </p:txBody>
      </p:sp>
      <p:sp>
        <p:nvSpPr>
          <p:cNvPr id="8" name="Shape 5"/>
          <p:cNvSpPr/>
          <p:nvPr/>
        </p:nvSpPr>
        <p:spPr>
          <a:xfrm>
            <a:off x="3785943" y="1247130"/>
            <a:ext cx="425252" cy="425252"/>
          </a:xfrm>
          <a:prstGeom prst="roundRect">
            <a:avLst>
              <a:gd name="adj" fmla="val 18669"/>
            </a:avLst>
          </a:prstGeom>
          <a:solidFill>
            <a:srgbClr val="D6F5EE"/>
          </a:solidFill>
          <a:ln w="7620">
            <a:solidFill>
              <a:srgbClr val="BCDBD4"/>
            </a:solidFill>
            <a:prstDash val="solid"/>
          </a:ln>
        </p:spPr>
        <p:txBody>
          <a:bodyPr/>
          <a:lstStyle/>
          <a:p>
            <a:endParaRPr lang="en-SL" sz="1500"/>
          </a:p>
        </p:txBody>
      </p:sp>
      <p:sp>
        <p:nvSpPr>
          <p:cNvPr id="9" name="Text 6"/>
          <p:cNvSpPr/>
          <p:nvPr/>
        </p:nvSpPr>
        <p:spPr>
          <a:xfrm>
            <a:off x="3880201" y="1317973"/>
            <a:ext cx="236736" cy="283568"/>
          </a:xfrm>
          <a:prstGeom prst="rect">
            <a:avLst/>
          </a:prstGeom>
          <a:noFill/>
          <a:ln/>
        </p:spPr>
        <p:txBody>
          <a:bodyPr wrap="none" lIns="0" tIns="0" rIns="0" bIns="0" rtlCol="0" anchor="t"/>
          <a:lstStyle/>
          <a:p>
            <a:pPr algn="ctr">
              <a:lnSpc>
                <a:spcPts val="2208"/>
              </a:lnSpc>
            </a:pPr>
            <a:r>
              <a:rPr lang="en-US" sz="2208" b="1" dirty="0">
                <a:solidFill>
                  <a:srgbClr val="333F70"/>
                </a:solidFill>
                <a:latin typeface="Unbounded Bold" pitchFamily="34" charset="0"/>
                <a:ea typeface="Unbounded Bold" pitchFamily="34" charset="-122"/>
                <a:cs typeface="Unbounded Bold" pitchFamily="34" charset="-120"/>
              </a:rPr>
              <a:t>2</a:t>
            </a:r>
            <a:endParaRPr lang="en-US" sz="2208" dirty="0"/>
          </a:p>
        </p:txBody>
      </p:sp>
      <p:sp>
        <p:nvSpPr>
          <p:cNvPr id="10" name="Text 7"/>
          <p:cNvSpPr/>
          <p:nvPr/>
        </p:nvSpPr>
        <p:spPr>
          <a:xfrm>
            <a:off x="4400207" y="1247130"/>
            <a:ext cx="2362696" cy="295275"/>
          </a:xfrm>
          <a:prstGeom prst="rect">
            <a:avLst/>
          </a:prstGeom>
          <a:noFill/>
          <a:ln/>
        </p:spPr>
        <p:txBody>
          <a:bodyPr wrap="none" lIns="0" tIns="0" rIns="0" bIns="0" rtlCol="0" anchor="t"/>
          <a:lstStyle/>
          <a:p>
            <a:pPr>
              <a:lnSpc>
                <a:spcPts val="2292"/>
              </a:lnSpc>
            </a:pPr>
            <a:r>
              <a:rPr lang="en-US" sz="1833" b="1" dirty="0">
                <a:solidFill>
                  <a:srgbClr val="333F70"/>
                </a:solidFill>
                <a:latin typeface="Unbounded Bold" pitchFamily="34" charset="0"/>
                <a:ea typeface="Unbounded Bold" pitchFamily="34" charset="-122"/>
                <a:cs typeface="Unbounded Bold" pitchFamily="34" charset="-120"/>
              </a:rPr>
              <a:t>IP Audit</a:t>
            </a:r>
            <a:endParaRPr lang="en-US" sz="1833" dirty="0"/>
          </a:p>
        </p:txBody>
      </p:sp>
      <p:sp>
        <p:nvSpPr>
          <p:cNvPr id="11" name="Text 8"/>
          <p:cNvSpPr/>
          <p:nvPr/>
        </p:nvSpPr>
        <p:spPr>
          <a:xfrm>
            <a:off x="4400207" y="1672381"/>
            <a:ext cx="2439789" cy="1209675"/>
          </a:xfrm>
          <a:prstGeom prst="rect">
            <a:avLst/>
          </a:prstGeom>
          <a:noFill/>
          <a:ln/>
        </p:spPr>
        <p:txBody>
          <a:bodyPr wrap="square" lIns="0" tIns="0" rIns="0" bIns="0" rtlCol="0" anchor="t"/>
          <a:lstStyle/>
          <a:p>
            <a:pPr>
              <a:lnSpc>
                <a:spcPts val="2375"/>
              </a:lnSpc>
            </a:pPr>
            <a:r>
              <a:rPr lang="en-US" dirty="0">
                <a:solidFill>
                  <a:srgbClr val="333F70"/>
                </a:solidFill>
                <a:latin typeface="Open Sans" pitchFamily="34" charset="0"/>
                <a:ea typeface="Open Sans" pitchFamily="34" charset="-122"/>
                <a:cs typeface="Open Sans" pitchFamily="34" charset="-120"/>
              </a:rPr>
              <a:t>Conduct training on conducting an IP audit to protect intellectual property.</a:t>
            </a:r>
            <a:endParaRPr lang="en-US" dirty="0"/>
          </a:p>
        </p:txBody>
      </p:sp>
      <p:sp>
        <p:nvSpPr>
          <p:cNvPr id="12" name="Shape 9"/>
          <p:cNvSpPr/>
          <p:nvPr/>
        </p:nvSpPr>
        <p:spPr>
          <a:xfrm>
            <a:off x="6816382" y="1158626"/>
            <a:ext cx="425252" cy="425252"/>
          </a:xfrm>
          <a:prstGeom prst="roundRect">
            <a:avLst>
              <a:gd name="adj" fmla="val 18669"/>
            </a:avLst>
          </a:prstGeom>
          <a:solidFill>
            <a:srgbClr val="D6F5EE"/>
          </a:solidFill>
          <a:ln w="7620">
            <a:solidFill>
              <a:srgbClr val="BCDBD4"/>
            </a:solidFill>
            <a:prstDash val="solid"/>
          </a:ln>
        </p:spPr>
        <p:txBody>
          <a:bodyPr/>
          <a:lstStyle/>
          <a:p>
            <a:endParaRPr lang="en-SL" sz="1500"/>
          </a:p>
        </p:txBody>
      </p:sp>
      <p:sp>
        <p:nvSpPr>
          <p:cNvPr id="13" name="Text 10"/>
          <p:cNvSpPr/>
          <p:nvPr/>
        </p:nvSpPr>
        <p:spPr>
          <a:xfrm>
            <a:off x="6910044" y="1229469"/>
            <a:ext cx="237927" cy="283568"/>
          </a:xfrm>
          <a:prstGeom prst="rect">
            <a:avLst/>
          </a:prstGeom>
          <a:noFill/>
          <a:ln/>
        </p:spPr>
        <p:txBody>
          <a:bodyPr wrap="none" lIns="0" tIns="0" rIns="0" bIns="0" rtlCol="0" anchor="t"/>
          <a:lstStyle/>
          <a:p>
            <a:pPr algn="ctr">
              <a:lnSpc>
                <a:spcPts val="2208"/>
              </a:lnSpc>
            </a:pPr>
            <a:r>
              <a:rPr lang="en-US" sz="2208" b="1" dirty="0">
                <a:solidFill>
                  <a:srgbClr val="333F70"/>
                </a:solidFill>
                <a:latin typeface="Unbounded Bold" pitchFamily="34" charset="0"/>
                <a:ea typeface="Unbounded Bold" pitchFamily="34" charset="-122"/>
                <a:cs typeface="Unbounded Bold" pitchFamily="34" charset="-120"/>
              </a:rPr>
              <a:t>3</a:t>
            </a:r>
            <a:endParaRPr lang="en-US" sz="2208" dirty="0"/>
          </a:p>
        </p:txBody>
      </p:sp>
      <p:sp>
        <p:nvSpPr>
          <p:cNvPr id="14" name="Text 11"/>
          <p:cNvSpPr/>
          <p:nvPr/>
        </p:nvSpPr>
        <p:spPr>
          <a:xfrm>
            <a:off x="7430645" y="1158626"/>
            <a:ext cx="2362696" cy="295275"/>
          </a:xfrm>
          <a:prstGeom prst="rect">
            <a:avLst/>
          </a:prstGeom>
          <a:noFill/>
          <a:ln/>
        </p:spPr>
        <p:txBody>
          <a:bodyPr wrap="none" lIns="0" tIns="0" rIns="0" bIns="0" rtlCol="0" anchor="t"/>
          <a:lstStyle/>
          <a:p>
            <a:pPr>
              <a:lnSpc>
                <a:spcPts val="2292"/>
              </a:lnSpc>
            </a:pPr>
            <a:r>
              <a:rPr lang="en-US" sz="1833" b="1" dirty="0">
                <a:solidFill>
                  <a:srgbClr val="333F70"/>
                </a:solidFill>
                <a:latin typeface="Unbounded Bold" pitchFamily="34" charset="0"/>
                <a:ea typeface="Unbounded Bold" pitchFamily="34" charset="-122"/>
                <a:cs typeface="Unbounded Bold" pitchFamily="34" charset="-120"/>
              </a:rPr>
              <a:t>MEL</a:t>
            </a:r>
            <a:endParaRPr lang="en-US" sz="1833" dirty="0"/>
          </a:p>
        </p:txBody>
      </p:sp>
      <p:sp>
        <p:nvSpPr>
          <p:cNvPr id="15" name="Text 12"/>
          <p:cNvSpPr/>
          <p:nvPr/>
        </p:nvSpPr>
        <p:spPr>
          <a:xfrm>
            <a:off x="7386264" y="1583878"/>
            <a:ext cx="4631291" cy="1209674"/>
          </a:xfrm>
          <a:prstGeom prst="rect">
            <a:avLst/>
          </a:prstGeom>
          <a:noFill/>
          <a:ln/>
        </p:spPr>
        <p:txBody>
          <a:bodyPr wrap="square" lIns="0" tIns="0" rIns="0" bIns="0" rtlCol="0" anchor="t"/>
          <a:lstStyle/>
          <a:p>
            <a:pPr marL="285750" indent="-285750">
              <a:lnSpc>
                <a:spcPts val="2375"/>
              </a:lnSpc>
              <a:buFont typeface="Wingdings" panose="05000000000000000000" pitchFamily="2" charset="2"/>
              <a:buChar char="q"/>
            </a:pPr>
            <a:r>
              <a:rPr lang="en-US" dirty="0">
                <a:solidFill>
                  <a:srgbClr val="333F70"/>
                </a:solidFill>
                <a:latin typeface="Open Sans" pitchFamily="34" charset="0"/>
                <a:ea typeface="Open Sans" pitchFamily="34" charset="-122"/>
                <a:cs typeface="Open Sans" pitchFamily="34" charset="-120"/>
              </a:rPr>
              <a:t>Enhance monitoring, evaluation, and learning (</a:t>
            </a:r>
            <a:r>
              <a:rPr lang="en-US" dirty="0" smtClean="0">
                <a:solidFill>
                  <a:srgbClr val="333F70"/>
                </a:solidFill>
                <a:latin typeface="Open Sans" pitchFamily="34" charset="0"/>
                <a:ea typeface="Open Sans" pitchFamily="34" charset="-122"/>
                <a:cs typeface="Open Sans" pitchFamily="34" charset="-120"/>
              </a:rPr>
              <a:t>MEL) skills </a:t>
            </a:r>
            <a:r>
              <a:rPr lang="en-US" dirty="0">
                <a:solidFill>
                  <a:srgbClr val="333F70"/>
                </a:solidFill>
                <a:latin typeface="Open Sans" pitchFamily="34" charset="0"/>
                <a:ea typeface="Open Sans" pitchFamily="34" charset="-122"/>
                <a:cs typeface="Open Sans" pitchFamily="34" charset="-120"/>
              </a:rPr>
              <a:t>for research projects. </a:t>
            </a:r>
            <a:endParaRPr lang="en-US" dirty="0" smtClean="0">
              <a:solidFill>
                <a:srgbClr val="333F70"/>
              </a:solidFill>
              <a:latin typeface="Open Sans" pitchFamily="34" charset="0"/>
              <a:ea typeface="Open Sans" pitchFamily="34" charset="-122"/>
              <a:cs typeface="Open Sans" pitchFamily="34" charset="-120"/>
            </a:endParaRPr>
          </a:p>
          <a:p>
            <a:pPr marL="285750" indent="-285750">
              <a:lnSpc>
                <a:spcPts val="2375"/>
              </a:lnSpc>
              <a:buFont typeface="Wingdings" panose="05000000000000000000" pitchFamily="2" charset="2"/>
              <a:buChar char="q"/>
            </a:pPr>
            <a:r>
              <a:rPr lang="en-US" dirty="0" smtClean="0">
                <a:solidFill>
                  <a:srgbClr val="333F70"/>
                </a:solidFill>
                <a:latin typeface="Open Sans" pitchFamily="34" charset="0"/>
                <a:ea typeface="Open Sans" pitchFamily="34" charset="-122"/>
                <a:cs typeface="Open Sans" pitchFamily="34" charset="-120"/>
              </a:rPr>
              <a:t>MEL Log Framework</a:t>
            </a:r>
            <a:endParaRPr lang="en-US" dirty="0"/>
          </a:p>
        </p:txBody>
      </p:sp>
      <p:sp>
        <p:nvSpPr>
          <p:cNvPr id="28" name="Shape 5">
            <a:extLst>
              <a:ext uri="{FF2B5EF4-FFF2-40B4-BE49-F238E27FC236}">
                <a16:creationId xmlns:a16="http://schemas.microsoft.com/office/drawing/2014/main" id="{0A7781B6-9343-B6FD-10D1-6E4E06B3B109}"/>
              </a:ext>
            </a:extLst>
          </p:cNvPr>
          <p:cNvSpPr/>
          <p:nvPr/>
        </p:nvSpPr>
        <p:spPr>
          <a:xfrm>
            <a:off x="734966" y="3910036"/>
            <a:ext cx="425252" cy="425252"/>
          </a:xfrm>
          <a:prstGeom prst="roundRect">
            <a:avLst>
              <a:gd name="adj" fmla="val 18669"/>
            </a:avLst>
          </a:prstGeom>
          <a:solidFill>
            <a:srgbClr val="D6F5EE"/>
          </a:solidFill>
          <a:ln w="7620">
            <a:solidFill>
              <a:srgbClr val="BCDBD4"/>
            </a:solidFill>
            <a:prstDash val="solid"/>
          </a:ln>
        </p:spPr>
        <p:txBody>
          <a:bodyPr/>
          <a:lstStyle/>
          <a:p>
            <a:endParaRPr lang="en-SL" sz="1500"/>
          </a:p>
        </p:txBody>
      </p:sp>
      <p:sp>
        <p:nvSpPr>
          <p:cNvPr id="29" name="Text 6">
            <a:extLst>
              <a:ext uri="{FF2B5EF4-FFF2-40B4-BE49-F238E27FC236}">
                <a16:creationId xmlns:a16="http://schemas.microsoft.com/office/drawing/2014/main" id="{27EE0D96-D118-8554-2EAD-A0AA7F69F386}"/>
              </a:ext>
            </a:extLst>
          </p:cNvPr>
          <p:cNvSpPr/>
          <p:nvPr/>
        </p:nvSpPr>
        <p:spPr>
          <a:xfrm>
            <a:off x="829224" y="3980879"/>
            <a:ext cx="236736" cy="283568"/>
          </a:xfrm>
          <a:prstGeom prst="rect">
            <a:avLst/>
          </a:prstGeom>
          <a:noFill/>
          <a:ln/>
        </p:spPr>
        <p:txBody>
          <a:bodyPr wrap="none" lIns="0" tIns="0" rIns="0" bIns="0" rtlCol="0" anchor="t"/>
          <a:lstStyle/>
          <a:p>
            <a:pPr algn="ctr">
              <a:lnSpc>
                <a:spcPts val="2208"/>
              </a:lnSpc>
            </a:pPr>
            <a:r>
              <a:rPr lang="en-US" sz="2208" b="1" dirty="0">
                <a:solidFill>
                  <a:srgbClr val="333F70"/>
                </a:solidFill>
                <a:latin typeface="Unbounded Bold" pitchFamily="34" charset="0"/>
                <a:ea typeface="Unbounded Bold" pitchFamily="34" charset="-122"/>
              </a:rPr>
              <a:t>4</a:t>
            </a:r>
            <a:endParaRPr lang="en-US" sz="2208" dirty="0"/>
          </a:p>
        </p:txBody>
      </p:sp>
      <p:sp>
        <p:nvSpPr>
          <p:cNvPr id="30" name="Text 7">
            <a:extLst>
              <a:ext uri="{FF2B5EF4-FFF2-40B4-BE49-F238E27FC236}">
                <a16:creationId xmlns:a16="http://schemas.microsoft.com/office/drawing/2014/main" id="{27199433-2AE4-4B0A-D800-36B6419A485D}"/>
              </a:ext>
            </a:extLst>
          </p:cNvPr>
          <p:cNvSpPr/>
          <p:nvPr/>
        </p:nvSpPr>
        <p:spPr>
          <a:xfrm>
            <a:off x="1349230" y="3910036"/>
            <a:ext cx="2362696" cy="295275"/>
          </a:xfrm>
          <a:prstGeom prst="rect">
            <a:avLst/>
          </a:prstGeom>
          <a:noFill/>
          <a:ln/>
        </p:spPr>
        <p:txBody>
          <a:bodyPr wrap="none" lIns="0" tIns="0" rIns="0" bIns="0" rtlCol="0" anchor="t"/>
          <a:lstStyle/>
          <a:p>
            <a:pPr>
              <a:lnSpc>
                <a:spcPts val="2292"/>
              </a:lnSpc>
            </a:pPr>
            <a:r>
              <a:rPr lang="en-US" sz="1833" b="1" dirty="0">
                <a:solidFill>
                  <a:srgbClr val="333F70"/>
                </a:solidFill>
                <a:latin typeface="Unbounded Bold" pitchFamily="34" charset="0"/>
                <a:ea typeface="Unbounded Bold" pitchFamily="34" charset="-122"/>
              </a:rPr>
              <a:t>Grant Craftmanship</a:t>
            </a:r>
            <a:endParaRPr lang="en-US" sz="1833" dirty="0"/>
          </a:p>
        </p:txBody>
      </p:sp>
      <p:sp>
        <p:nvSpPr>
          <p:cNvPr id="31" name="Text 8">
            <a:extLst>
              <a:ext uri="{FF2B5EF4-FFF2-40B4-BE49-F238E27FC236}">
                <a16:creationId xmlns:a16="http://schemas.microsoft.com/office/drawing/2014/main" id="{E68BDD35-155B-B5DA-368D-94D702BD98E0}"/>
              </a:ext>
            </a:extLst>
          </p:cNvPr>
          <p:cNvSpPr/>
          <p:nvPr/>
        </p:nvSpPr>
        <p:spPr>
          <a:xfrm>
            <a:off x="1504265" y="4363054"/>
            <a:ext cx="2439789" cy="1209675"/>
          </a:xfrm>
          <a:prstGeom prst="rect">
            <a:avLst/>
          </a:prstGeom>
          <a:noFill/>
          <a:ln/>
        </p:spPr>
        <p:txBody>
          <a:bodyPr wrap="square" lIns="0" tIns="0" rIns="0" bIns="0" rtlCol="0" anchor="t"/>
          <a:lstStyle/>
          <a:p>
            <a:pPr>
              <a:lnSpc>
                <a:spcPts val="2375"/>
              </a:lnSpc>
            </a:pPr>
            <a:r>
              <a:rPr lang="en-US" dirty="0">
                <a:solidFill>
                  <a:srgbClr val="333F70"/>
                </a:solidFill>
                <a:latin typeface="Open Sans" pitchFamily="34" charset="0"/>
                <a:ea typeface="Open Sans" pitchFamily="34" charset="-122"/>
                <a:cs typeface="Open Sans" pitchFamily="34" charset="-120"/>
              </a:rPr>
              <a:t>Enhance skills in accessing and writing winnable grant proposals</a:t>
            </a:r>
            <a:endParaRPr lang="en-US" dirty="0"/>
          </a:p>
        </p:txBody>
      </p:sp>
      <p:sp>
        <p:nvSpPr>
          <p:cNvPr id="36" name="Shape 5">
            <a:extLst>
              <a:ext uri="{FF2B5EF4-FFF2-40B4-BE49-F238E27FC236}">
                <a16:creationId xmlns:a16="http://schemas.microsoft.com/office/drawing/2014/main" id="{DFF7A7A6-42F3-E78B-42D0-E47BA91BCF58}"/>
              </a:ext>
            </a:extLst>
          </p:cNvPr>
          <p:cNvSpPr/>
          <p:nvPr/>
        </p:nvSpPr>
        <p:spPr>
          <a:xfrm>
            <a:off x="4188751" y="3903572"/>
            <a:ext cx="425252" cy="425252"/>
          </a:xfrm>
          <a:prstGeom prst="roundRect">
            <a:avLst>
              <a:gd name="adj" fmla="val 18669"/>
            </a:avLst>
          </a:prstGeom>
          <a:solidFill>
            <a:srgbClr val="D6F5EE"/>
          </a:solidFill>
          <a:ln w="7620">
            <a:solidFill>
              <a:srgbClr val="BCDBD4"/>
            </a:solidFill>
            <a:prstDash val="solid"/>
          </a:ln>
        </p:spPr>
        <p:txBody>
          <a:bodyPr/>
          <a:lstStyle/>
          <a:p>
            <a:endParaRPr lang="en-SL" sz="1500"/>
          </a:p>
        </p:txBody>
      </p:sp>
      <p:sp>
        <p:nvSpPr>
          <p:cNvPr id="37" name="Text 6">
            <a:extLst>
              <a:ext uri="{FF2B5EF4-FFF2-40B4-BE49-F238E27FC236}">
                <a16:creationId xmlns:a16="http://schemas.microsoft.com/office/drawing/2014/main" id="{F6389388-A811-97DE-8F66-DC5176AF60A7}"/>
              </a:ext>
            </a:extLst>
          </p:cNvPr>
          <p:cNvSpPr/>
          <p:nvPr/>
        </p:nvSpPr>
        <p:spPr>
          <a:xfrm>
            <a:off x="4283009" y="3974415"/>
            <a:ext cx="236736" cy="283568"/>
          </a:xfrm>
          <a:prstGeom prst="rect">
            <a:avLst/>
          </a:prstGeom>
          <a:noFill/>
          <a:ln/>
        </p:spPr>
        <p:txBody>
          <a:bodyPr wrap="none" lIns="0" tIns="0" rIns="0" bIns="0" rtlCol="0" anchor="t"/>
          <a:lstStyle/>
          <a:p>
            <a:pPr algn="ctr">
              <a:lnSpc>
                <a:spcPts val="2208"/>
              </a:lnSpc>
            </a:pPr>
            <a:r>
              <a:rPr lang="en-US" sz="2208" b="1" dirty="0">
                <a:solidFill>
                  <a:srgbClr val="333F70"/>
                </a:solidFill>
                <a:latin typeface="Unbounded Bold" pitchFamily="34" charset="0"/>
                <a:ea typeface="Unbounded Bold" pitchFamily="34" charset="-122"/>
                <a:cs typeface="Unbounded Bold" pitchFamily="34" charset="-120"/>
              </a:rPr>
              <a:t>5</a:t>
            </a:r>
            <a:endParaRPr lang="en-US" sz="2208" dirty="0"/>
          </a:p>
        </p:txBody>
      </p:sp>
      <p:sp>
        <p:nvSpPr>
          <p:cNvPr id="38" name="Text 7">
            <a:extLst>
              <a:ext uri="{FF2B5EF4-FFF2-40B4-BE49-F238E27FC236}">
                <a16:creationId xmlns:a16="http://schemas.microsoft.com/office/drawing/2014/main" id="{4089730E-124A-B86D-8572-F3B00A4CAA97}"/>
              </a:ext>
            </a:extLst>
          </p:cNvPr>
          <p:cNvSpPr/>
          <p:nvPr/>
        </p:nvSpPr>
        <p:spPr>
          <a:xfrm>
            <a:off x="4803015" y="3903572"/>
            <a:ext cx="2362696" cy="295275"/>
          </a:xfrm>
          <a:prstGeom prst="rect">
            <a:avLst/>
          </a:prstGeom>
          <a:noFill/>
          <a:ln/>
        </p:spPr>
        <p:txBody>
          <a:bodyPr wrap="none" lIns="0" tIns="0" rIns="0" bIns="0" rtlCol="0" anchor="t"/>
          <a:lstStyle/>
          <a:p>
            <a:pPr>
              <a:lnSpc>
                <a:spcPts val="2292"/>
              </a:lnSpc>
            </a:pPr>
            <a:r>
              <a:rPr lang="en-US" sz="1833" b="1" dirty="0">
                <a:solidFill>
                  <a:srgbClr val="333F70"/>
                </a:solidFill>
                <a:latin typeface="Unbounded Bold" pitchFamily="34" charset="0"/>
                <a:ea typeface="Unbounded Bold" pitchFamily="34" charset="-122"/>
              </a:rPr>
              <a:t>Grant Management System</a:t>
            </a:r>
            <a:endParaRPr lang="en-US" sz="1833" dirty="0"/>
          </a:p>
        </p:txBody>
      </p:sp>
      <p:sp>
        <p:nvSpPr>
          <p:cNvPr id="39" name="Text 8">
            <a:extLst>
              <a:ext uri="{FF2B5EF4-FFF2-40B4-BE49-F238E27FC236}">
                <a16:creationId xmlns:a16="http://schemas.microsoft.com/office/drawing/2014/main" id="{C322DB16-2342-C349-A8D2-CD25C448D557}"/>
              </a:ext>
            </a:extLst>
          </p:cNvPr>
          <p:cNvSpPr/>
          <p:nvPr/>
        </p:nvSpPr>
        <p:spPr>
          <a:xfrm>
            <a:off x="4946475" y="4356590"/>
            <a:ext cx="2439789" cy="1522369"/>
          </a:xfrm>
          <a:prstGeom prst="rect">
            <a:avLst/>
          </a:prstGeom>
          <a:noFill/>
          <a:ln/>
        </p:spPr>
        <p:txBody>
          <a:bodyPr wrap="square" lIns="0" tIns="0" rIns="0" bIns="0" rtlCol="0" anchor="t"/>
          <a:lstStyle/>
          <a:p>
            <a:pPr>
              <a:lnSpc>
                <a:spcPts val="2375"/>
              </a:lnSpc>
            </a:pPr>
            <a:r>
              <a:rPr lang="en-US" dirty="0">
                <a:solidFill>
                  <a:srgbClr val="333F70"/>
                </a:solidFill>
                <a:latin typeface="Open Sans" pitchFamily="34" charset="0"/>
                <a:ea typeface="Open Sans" pitchFamily="34" charset="-122"/>
                <a:cs typeface="Open Sans" pitchFamily="34" charset="-120"/>
              </a:rPr>
              <a:t>Training on how to develop and manage a robust and flexible grant management portal system</a:t>
            </a:r>
            <a:endParaRPr lang="en-US" dirty="0"/>
          </a:p>
        </p:txBody>
      </p:sp>
      <p:sp>
        <p:nvSpPr>
          <p:cNvPr id="2" name="Shape 1">
            <a:extLst>
              <a:ext uri="{FF2B5EF4-FFF2-40B4-BE49-F238E27FC236}">
                <a16:creationId xmlns:a16="http://schemas.microsoft.com/office/drawing/2014/main" id="{27BB4692-F89D-4F37-9AB6-BF2981AD8D0B}"/>
              </a:ext>
            </a:extLst>
          </p:cNvPr>
          <p:cNvSpPr/>
          <p:nvPr/>
        </p:nvSpPr>
        <p:spPr>
          <a:xfrm>
            <a:off x="7936585" y="3937802"/>
            <a:ext cx="425252" cy="425252"/>
          </a:xfrm>
          <a:prstGeom prst="roundRect">
            <a:avLst>
              <a:gd name="adj" fmla="val 18669"/>
            </a:avLst>
          </a:prstGeom>
          <a:solidFill>
            <a:srgbClr val="D6F5EE"/>
          </a:solidFill>
          <a:ln w="7620">
            <a:solidFill>
              <a:srgbClr val="BCDBD4"/>
            </a:solidFill>
            <a:prstDash val="solid"/>
          </a:ln>
        </p:spPr>
        <p:txBody>
          <a:bodyPr/>
          <a:lstStyle/>
          <a:p>
            <a:endParaRPr lang="en-SL" sz="1500"/>
          </a:p>
        </p:txBody>
      </p:sp>
      <p:sp>
        <p:nvSpPr>
          <p:cNvPr id="16" name="Text 2">
            <a:extLst>
              <a:ext uri="{FF2B5EF4-FFF2-40B4-BE49-F238E27FC236}">
                <a16:creationId xmlns:a16="http://schemas.microsoft.com/office/drawing/2014/main" id="{A08B1A5B-C5AD-D339-AE62-1A0E115FAB30}"/>
              </a:ext>
            </a:extLst>
          </p:cNvPr>
          <p:cNvSpPr/>
          <p:nvPr/>
        </p:nvSpPr>
        <p:spPr>
          <a:xfrm>
            <a:off x="8075491" y="4008645"/>
            <a:ext cx="147439" cy="283568"/>
          </a:xfrm>
          <a:prstGeom prst="rect">
            <a:avLst/>
          </a:prstGeom>
          <a:noFill/>
          <a:ln/>
        </p:spPr>
        <p:txBody>
          <a:bodyPr wrap="none" lIns="0" tIns="0" rIns="0" bIns="0" rtlCol="0" anchor="t"/>
          <a:lstStyle/>
          <a:p>
            <a:pPr algn="ctr">
              <a:lnSpc>
                <a:spcPts val="2208"/>
              </a:lnSpc>
            </a:pPr>
            <a:r>
              <a:rPr lang="en-US" sz="2208" b="1" dirty="0">
                <a:solidFill>
                  <a:srgbClr val="333F70"/>
                </a:solidFill>
                <a:latin typeface="Unbounded Bold" pitchFamily="34" charset="0"/>
                <a:ea typeface="Unbounded Bold" pitchFamily="34" charset="-122"/>
              </a:rPr>
              <a:t>6</a:t>
            </a:r>
            <a:endParaRPr lang="en-US" sz="2208" dirty="0"/>
          </a:p>
        </p:txBody>
      </p:sp>
      <p:sp>
        <p:nvSpPr>
          <p:cNvPr id="17" name="Text 3">
            <a:extLst>
              <a:ext uri="{FF2B5EF4-FFF2-40B4-BE49-F238E27FC236}">
                <a16:creationId xmlns:a16="http://schemas.microsoft.com/office/drawing/2014/main" id="{DFC8688B-EC60-521D-81DD-4A0D7A7AF4F8}"/>
              </a:ext>
            </a:extLst>
          </p:cNvPr>
          <p:cNvSpPr/>
          <p:nvPr/>
        </p:nvSpPr>
        <p:spPr>
          <a:xfrm>
            <a:off x="8550848" y="3920141"/>
            <a:ext cx="3141708" cy="885825"/>
          </a:xfrm>
          <a:prstGeom prst="rect">
            <a:avLst/>
          </a:prstGeom>
          <a:noFill/>
          <a:ln/>
        </p:spPr>
        <p:txBody>
          <a:bodyPr wrap="square" lIns="0" tIns="0" rIns="0" bIns="0" rtlCol="0" anchor="t"/>
          <a:lstStyle/>
          <a:p>
            <a:pPr>
              <a:lnSpc>
                <a:spcPts val="2292"/>
              </a:lnSpc>
            </a:pPr>
            <a:r>
              <a:rPr lang="en-US" sz="2400" b="1" dirty="0">
                <a:solidFill>
                  <a:srgbClr val="333F70"/>
                </a:solidFill>
                <a:latin typeface="Unbounded Bold" pitchFamily="34" charset="0"/>
                <a:ea typeface="Unbounded Bold" pitchFamily="34" charset="-122"/>
                <a:cs typeface="Unbounded Bold" pitchFamily="34" charset="-120"/>
              </a:rPr>
              <a:t>Research Excellence and Ethics</a:t>
            </a:r>
            <a:endParaRPr lang="en-US" sz="2400" dirty="0"/>
          </a:p>
        </p:txBody>
      </p:sp>
      <p:sp>
        <p:nvSpPr>
          <p:cNvPr id="18" name="Text 4">
            <a:extLst>
              <a:ext uri="{FF2B5EF4-FFF2-40B4-BE49-F238E27FC236}">
                <a16:creationId xmlns:a16="http://schemas.microsoft.com/office/drawing/2014/main" id="{BCA19324-B2CE-F862-9B9B-796A6D86A33F}"/>
              </a:ext>
            </a:extLst>
          </p:cNvPr>
          <p:cNvSpPr/>
          <p:nvPr/>
        </p:nvSpPr>
        <p:spPr>
          <a:xfrm>
            <a:off x="8611993" y="4669284"/>
            <a:ext cx="3302346" cy="1209675"/>
          </a:xfrm>
          <a:prstGeom prst="rect">
            <a:avLst/>
          </a:prstGeom>
          <a:noFill/>
          <a:ln/>
        </p:spPr>
        <p:txBody>
          <a:bodyPr wrap="square" lIns="0" tIns="0" rIns="0" bIns="0" rtlCol="0" anchor="t"/>
          <a:lstStyle/>
          <a:p>
            <a:pPr>
              <a:lnSpc>
                <a:spcPts val="2375"/>
              </a:lnSpc>
            </a:pPr>
            <a:r>
              <a:rPr lang="en-US" dirty="0">
                <a:solidFill>
                  <a:srgbClr val="333F70"/>
                </a:solidFill>
                <a:latin typeface="Open Sans" pitchFamily="34" charset="0"/>
                <a:ea typeface="Open Sans" pitchFamily="34" charset="-122"/>
                <a:cs typeface="Open Sans" pitchFamily="34" charset="-120"/>
              </a:rPr>
              <a:t>Introduction to Research Excellence and Research Ethics</a:t>
            </a:r>
          </a:p>
        </p:txBody>
      </p:sp>
      <p:pic>
        <p:nvPicPr>
          <p:cNvPr id="19" name="Picture 18">
            <a:extLst>
              <a:ext uri="{FF2B5EF4-FFF2-40B4-BE49-F238E27FC236}">
                <a16:creationId xmlns:a16="http://schemas.microsoft.com/office/drawing/2014/main" id="{B6DD72E7-9827-CA83-2FD5-60F324CD4FE8}"/>
              </a:ext>
            </a:extLst>
          </p:cNvPr>
          <p:cNvPicPr>
            <a:picLocks noChangeAspect="1"/>
          </p:cNvPicPr>
          <p:nvPr/>
        </p:nvPicPr>
        <p:blipFill>
          <a:blip r:embed="rId3"/>
          <a:stretch>
            <a:fillRect/>
          </a:stretch>
        </p:blipFill>
        <p:spPr>
          <a:xfrm>
            <a:off x="137107" y="0"/>
            <a:ext cx="1219306" cy="86570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0"/>
          <p:cNvSpPr/>
          <p:nvPr/>
        </p:nvSpPr>
        <p:spPr>
          <a:xfrm>
            <a:off x="568894" y="109441"/>
            <a:ext cx="10072100" cy="1181298"/>
          </a:xfrm>
          <a:prstGeom prst="rect">
            <a:avLst/>
          </a:prstGeom>
          <a:noFill/>
          <a:ln/>
        </p:spPr>
        <p:txBody>
          <a:bodyPr wrap="square" lIns="0" tIns="0" rIns="0" bIns="0" rtlCol="0" anchor="t"/>
          <a:lstStyle/>
          <a:p>
            <a:pPr algn="ctr">
              <a:lnSpc>
                <a:spcPts val="4625"/>
              </a:lnSpc>
            </a:pPr>
            <a:r>
              <a:rPr lang="en-US" sz="3708" b="1" dirty="0">
                <a:solidFill>
                  <a:srgbClr val="333F70"/>
                </a:solidFill>
                <a:latin typeface="Unbounded Bold" pitchFamily="34" charset="0"/>
                <a:ea typeface="Unbounded Bold" pitchFamily="34" charset="-122"/>
                <a:cs typeface="Unbounded Bold" pitchFamily="34" charset="-120"/>
              </a:rPr>
              <a:t>Capacity Building and Trainings</a:t>
            </a:r>
            <a:endParaRPr lang="en-US" sz="3708" dirty="0"/>
          </a:p>
        </p:txBody>
      </p:sp>
      <p:sp>
        <p:nvSpPr>
          <p:cNvPr id="8" name="Shape 5"/>
          <p:cNvSpPr/>
          <p:nvPr/>
        </p:nvSpPr>
        <p:spPr>
          <a:xfrm>
            <a:off x="458388" y="1686891"/>
            <a:ext cx="425252" cy="425252"/>
          </a:xfrm>
          <a:prstGeom prst="roundRect">
            <a:avLst>
              <a:gd name="adj" fmla="val 18669"/>
            </a:avLst>
          </a:prstGeom>
          <a:solidFill>
            <a:srgbClr val="D6F5EE"/>
          </a:solidFill>
          <a:ln w="7620">
            <a:solidFill>
              <a:srgbClr val="BCDBD4"/>
            </a:solidFill>
            <a:prstDash val="solid"/>
          </a:ln>
        </p:spPr>
        <p:txBody>
          <a:bodyPr/>
          <a:lstStyle/>
          <a:p>
            <a:endParaRPr lang="en-SL" sz="1500"/>
          </a:p>
        </p:txBody>
      </p:sp>
      <p:sp>
        <p:nvSpPr>
          <p:cNvPr id="9" name="Text 6"/>
          <p:cNvSpPr/>
          <p:nvPr/>
        </p:nvSpPr>
        <p:spPr>
          <a:xfrm>
            <a:off x="568894" y="1769427"/>
            <a:ext cx="236736" cy="283568"/>
          </a:xfrm>
          <a:prstGeom prst="rect">
            <a:avLst/>
          </a:prstGeom>
          <a:noFill/>
          <a:ln/>
        </p:spPr>
        <p:txBody>
          <a:bodyPr wrap="none" lIns="0" tIns="0" rIns="0" bIns="0" rtlCol="0" anchor="t"/>
          <a:lstStyle/>
          <a:p>
            <a:pPr algn="ctr">
              <a:lnSpc>
                <a:spcPts val="2208"/>
              </a:lnSpc>
            </a:pPr>
            <a:r>
              <a:rPr lang="en-US" sz="2208" b="1" dirty="0">
                <a:solidFill>
                  <a:srgbClr val="333F70"/>
                </a:solidFill>
                <a:latin typeface="Unbounded Bold" pitchFamily="34" charset="0"/>
                <a:ea typeface="Unbounded Bold" pitchFamily="34" charset="-122"/>
              </a:rPr>
              <a:t>7</a:t>
            </a:r>
            <a:endParaRPr lang="en-US" sz="2208" dirty="0"/>
          </a:p>
        </p:txBody>
      </p:sp>
      <p:sp>
        <p:nvSpPr>
          <p:cNvPr id="10" name="Text 7"/>
          <p:cNvSpPr/>
          <p:nvPr/>
        </p:nvSpPr>
        <p:spPr>
          <a:xfrm>
            <a:off x="1140697" y="1734028"/>
            <a:ext cx="2362696" cy="295275"/>
          </a:xfrm>
          <a:prstGeom prst="rect">
            <a:avLst/>
          </a:prstGeom>
          <a:noFill/>
          <a:ln/>
        </p:spPr>
        <p:txBody>
          <a:bodyPr wrap="none" lIns="0" tIns="0" rIns="0" bIns="0" rtlCol="0" anchor="t"/>
          <a:lstStyle/>
          <a:p>
            <a:pPr>
              <a:lnSpc>
                <a:spcPts val="2292"/>
              </a:lnSpc>
            </a:pPr>
            <a:r>
              <a:rPr lang="en-US" sz="2400" b="1" dirty="0">
                <a:solidFill>
                  <a:srgbClr val="333F70"/>
                </a:solidFill>
                <a:latin typeface="Unbounded Bold" pitchFamily="34" charset="0"/>
                <a:ea typeface="Unbounded Bold" pitchFamily="34" charset="-122"/>
                <a:cs typeface="Unbounded Bold" pitchFamily="34" charset="-120"/>
              </a:rPr>
              <a:t>Use of the </a:t>
            </a:r>
            <a:r>
              <a:rPr lang="en-US" sz="2400" b="1" dirty="0" err="1">
                <a:solidFill>
                  <a:srgbClr val="333F70"/>
                </a:solidFill>
                <a:latin typeface="Unbounded Bold" pitchFamily="34" charset="0"/>
                <a:ea typeface="Unbounded Bold" pitchFamily="34" charset="-122"/>
                <a:cs typeface="Unbounded Bold" pitchFamily="34" charset="-120"/>
              </a:rPr>
              <a:t>Technomart</a:t>
            </a:r>
            <a:r>
              <a:rPr lang="en-US" sz="2400" b="1" dirty="0">
                <a:solidFill>
                  <a:srgbClr val="333F70"/>
                </a:solidFill>
                <a:latin typeface="Unbounded Bold" pitchFamily="34" charset="0"/>
                <a:ea typeface="Unbounded Bold" pitchFamily="34" charset="-122"/>
                <a:cs typeface="Unbounded Bold" pitchFamily="34" charset="-120"/>
              </a:rPr>
              <a:t> platform </a:t>
            </a:r>
            <a:endParaRPr lang="en-US" sz="2400" dirty="0"/>
          </a:p>
        </p:txBody>
      </p:sp>
      <p:sp>
        <p:nvSpPr>
          <p:cNvPr id="11" name="Text 8"/>
          <p:cNvSpPr/>
          <p:nvPr/>
        </p:nvSpPr>
        <p:spPr>
          <a:xfrm>
            <a:off x="1148126" y="2247972"/>
            <a:ext cx="3815734" cy="1209675"/>
          </a:xfrm>
          <a:prstGeom prst="rect">
            <a:avLst/>
          </a:prstGeom>
          <a:noFill/>
          <a:ln/>
        </p:spPr>
        <p:txBody>
          <a:bodyPr wrap="square" lIns="0" tIns="0" rIns="0" bIns="0" rtlCol="0" anchor="t"/>
          <a:lstStyle/>
          <a:p>
            <a:pPr>
              <a:lnSpc>
                <a:spcPts val="2375"/>
              </a:lnSpc>
            </a:pPr>
            <a:r>
              <a:rPr lang="en-US" dirty="0" err="1">
                <a:solidFill>
                  <a:srgbClr val="333F70"/>
                </a:solidFill>
                <a:latin typeface="Open Sans" pitchFamily="34" charset="0"/>
                <a:ea typeface="Open Sans" pitchFamily="34" charset="-122"/>
                <a:cs typeface="Open Sans" pitchFamily="34" charset="-120"/>
              </a:rPr>
              <a:t>Technomart</a:t>
            </a:r>
            <a:r>
              <a:rPr lang="en-US" dirty="0">
                <a:solidFill>
                  <a:srgbClr val="333F70"/>
                </a:solidFill>
                <a:latin typeface="Open Sans" pitchFamily="34" charset="0"/>
                <a:ea typeface="Open Sans" pitchFamily="34" charset="-122"/>
                <a:cs typeface="Open Sans" pitchFamily="34" charset="-120"/>
              </a:rPr>
              <a:t> platform sharing of research equipment and facilities.</a:t>
            </a:r>
          </a:p>
        </p:txBody>
      </p:sp>
      <p:sp>
        <p:nvSpPr>
          <p:cNvPr id="12" name="Shape 5"/>
          <p:cNvSpPr/>
          <p:nvPr/>
        </p:nvSpPr>
        <p:spPr>
          <a:xfrm>
            <a:off x="6241869" y="1658243"/>
            <a:ext cx="589197" cy="561081"/>
          </a:xfrm>
          <a:prstGeom prst="roundRect">
            <a:avLst>
              <a:gd name="adj" fmla="val 18669"/>
            </a:avLst>
          </a:prstGeom>
          <a:solidFill>
            <a:srgbClr val="D6F5EE"/>
          </a:solidFill>
          <a:ln w="7620">
            <a:solidFill>
              <a:srgbClr val="BCDBD4"/>
            </a:solidFill>
            <a:prstDash val="solid"/>
          </a:ln>
        </p:spPr>
        <p:txBody>
          <a:bodyPr/>
          <a:lstStyle/>
          <a:p>
            <a:r>
              <a:rPr lang="en-US" sz="2400" dirty="0"/>
              <a:t>8</a:t>
            </a:r>
            <a:endParaRPr lang="en-SL" sz="2400" dirty="0"/>
          </a:p>
        </p:txBody>
      </p:sp>
      <p:sp>
        <p:nvSpPr>
          <p:cNvPr id="13" name="Text 7"/>
          <p:cNvSpPr/>
          <p:nvPr/>
        </p:nvSpPr>
        <p:spPr>
          <a:xfrm>
            <a:off x="7088123" y="1705381"/>
            <a:ext cx="2362696" cy="295275"/>
          </a:xfrm>
          <a:prstGeom prst="rect">
            <a:avLst/>
          </a:prstGeom>
          <a:noFill/>
          <a:ln/>
        </p:spPr>
        <p:txBody>
          <a:bodyPr wrap="none" lIns="0" tIns="0" rIns="0" bIns="0" rtlCol="0" anchor="t"/>
          <a:lstStyle/>
          <a:p>
            <a:pPr>
              <a:lnSpc>
                <a:spcPts val="2292"/>
              </a:lnSpc>
            </a:pPr>
            <a:r>
              <a:rPr lang="en-US" sz="2400" b="1" dirty="0">
                <a:solidFill>
                  <a:srgbClr val="333F70"/>
                </a:solidFill>
                <a:latin typeface="Unbounded Bold" pitchFamily="34" charset="0"/>
                <a:ea typeface="Unbounded Bold" pitchFamily="34" charset="-122"/>
                <a:cs typeface="Unbounded Bold" pitchFamily="34" charset="-120"/>
              </a:rPr>
              <a:t>Visits to more established SGCs</a:t>
            </a:r>
            <a:endParaRPr lang="en-US" sz="2400" dirty="0"/>
          </a:p>
        </p:txBody>
      </p:sp>
      <p:sp>
        <p:nvSpPr>
          <p:cNvPr id="14" name="Text 8"/>
          <p:cNvSpPr/>
          <p:nvPr/>
        </p:nvSpPr>
        <p:spPr>
          <a:xfrm>
            <a:off x="7095551" y="2219325"/>
            <a:ext cx="4123265" cy="1575435"/>
          </a:xfrm>
          <a:prstGeom prst="rect">
            <a:avLst/>
          </a:prstGeom>
          <a:noFill/>
          <a:ln/>
        </p:spPr>
        <p:txBody>
          <a:bodyPr wrap="square" lIns="0" tIns="0" rIns="0" bIns="0" rtlCol="0" anchor="t"/>
          <a:lstStyle/>
          <a:p>
            <a:pPr>
              <a:lnSpc>
                <a:spcPts val="2375"/>
              </a:lnSpc>
            </a:pPr>
            <a:r>
              <a:rPr lang="en-US" dirty="0">
                <a:solidFill>
                  <a:srgbClr val="333F70"/>
                </a:solidFill>
                <a:latin typeface="Open Sans" pitchFamily="34" charset="0"/>
                <a:ea typeface="Open Sans" pitchFamily="34" charset="-122"/>
                <a:cs typeface="Open Sans" pitchFamily="34" charset="-120"/>
              </a:rPr>
              <a:t>Learning about the operations and management of more established Councils in Africa</a:t>
            </a:r>
            <a:r>
              <a:rPr lang="en-US" dirty="0" smtClean="0">
                <a:solidFill>
                  <a:srgbClr val="333F70"/>
                </a:solidFill>
                <a:latin typeface="Open Sans" pitchFamily="34" charset="0"/>
                <a:ea typeface="Open Sans" pitchFamily="34" charset="-122"/>
                <a:cs typeface="Open Sans" pitchFamily="34" charset="-120"/>
              </a:rPr>
              <a:t>. Peer-to-Peer visits have already been made to Uganda and Kenya.</a:t>
            </a:r>
            <a:endParaRPr lang="en-US" dirty="0">
              <a:solidFill>
                <a:srgbClr val="333F70"/>
              </a:solidFill>
              <a:latin typeface="Open Sans" pitchFamily="34" charset="0"/>
              <a:ea typeface="Open Sans" pitchFamily="34" charset="-122"/>
              <a:cs typeface="Open Sans" pitchFamily="34" charset="-120"/>
            </a:endParaRPr>
          </a:p>
        </p:txBody>
      </p:sp>
      <p:pic>
        <p:nvPicPr>
          <p:cNvPr id="2" name="Picture 1">
            <a:extLst>
              <a:ext uri="{FF2B5EF4-FFF2-40B4-BE49-F238E27FC236}">
                <a16:creationId xmlns:a16="http://schemas.microsoft.com/office/drawing/2014/main" id="{BB143CFA-3E0C-22E3-1714-AB0D2185888D}"/>
              </a:ext>
            </a:extLst>
          </p:cNvPr>
          <p:cNvPicPr>
            <a:picLocks noChangeAspect="1"/>
          </p:cNvPicPr>
          <p:nvPr/>
        </p:nvPicPr>
        <p:blipFill>
          <a:blip r:embed="rId3"/>
          <a:stretch>
            <a:fillRect/>
          </a:stretch>
        </p:blipFill>
        <p:spPr>
          <a:xfrm>
            <a:off x="137107" y="0"/>
            <a:ext cx="1219306" cy="865707"/>
          </a:xfrm>
          <a:prstGeom prst="rect">
            <a:avLst/>
          </a:prstGeom>
        </p:spPr>
      </p:pic>
      <p:sp>
        <p:nvSpPr>
          <p:cNvPr id="15" name="Shape 5"/>
          <p:cNvSpPr/>
          <p:nvPr/>
        </p:nvSpPr>
        <p:spPr>
          <a:xfrm>
            <a:off x="502731" y="3574128"/>
            <a:ext cx="589197" cy="561081"/>
          </a:xfrm>
          <a:prstGeom prst="roundRect">
            <a:avLst>
              <a:gd name="adj" fmla="val 18669"/>
            </a:avLst>
          </a:prstGeom>
          <a:solidFill>
            <a:srgbClr val="D6F5EE"/>
          </a:solidFill>
          <a:ln w="7620">
            <a:solidFill>
              <a:srgbClr val="BCDBD4"/>
            </a:solidFill>
            <a:prstDash val="solid"/>
          </a:ln>
        </p:spPr>
        <p:txBody>
          <a:bodyPr/>
          <a:lstStyle/>
          <a:p>
            <a:r>
              <a:rPr lang="en-US" sz="2400" dirty="0"/>
              <a:t>9</a:t>
            </a:r>
            <a:endParaRPr lang="en-SL" sz="2400" dirty="0"/>
          </a:p>
        </p:txBody>
      </p:sp>
      <p:sp>
        <p:nvSpPr>
          <p:cNvPr id="16" name="Text 7"/>
          <p:cNvSpPr/>
          <p:nvPr/>
        </p:nvSpPr>
        <p:spPr>
          <a:xfrm>
            <a:off x="1356413" y="3676316"/>
            <a:ext cx="2355268" cy="240225"/>
          </a:xfrm>
          <a:prstGeom prst="rect">
            <a:avLst/>
          </a:prstGeom>
          <a:noFill/>
          <a:ln/>
        </p:spPr>
        <p:txBody>
          <a:bodyPr wrap="none" lIns="0" tIns="0" rIns="0" bIns="0" rtlCol="0" anchor="t"/>
          <a:lstStyle/>
          <a:p>
            <a:pPr>
              <a:lnSpc>
                <a:spcPts val="2292"/>
              </a:lnSpc>
            </a:pPr>
            <a:r>
              <a:rPr lang="en-US" sz="2400" b="1" dirty="0" smtClean="0">
                <a:solidFill>
                  <a:srgbClr val="333F70"/>
                </a:solidFill>
                <a:latin typeface="Unbounded Bold" pitchFamily="34" charset="0"/>
                <a:ea typeface="Unbounded Bold" pitchFamily="34" charset="-122"/>
                <a:cs typeface="Unbounded Bold" pitchFamily="34" charset="-120"/>
              </a:rPr>
              <a:t>P2P </a:t>
            </a:r>
            <a:r>
              <a:rPr lang="en-US" sz="2400" b="1" dirty="0" smtClean="0">
                <a:solidFill>
                  <a:srgbClr val="333F70"/>
                </a:solidFill>
                <a:latin typeface="Unbounded Bold" pitchFamily="34" charset="0"/>
                <a:ea typeface="Unbounded Bold" pitchFamily="34" charset="-122"/>
                <a:cs typeface="Unbounded Bold" pitchFamily="34" charset="-120"/>
              </a:rPr>
              <a:t>learning on the OGMS</a:t>
            </a:r>
            <a:endParaRPr lang="en-US" sz="2400" dirty="0"/>
          </a:p>
        </p:txBody>
      </p:sp>
      <p:sp>
        <p:nvSpPr>
          <p:cNvPr id="17" name="Text 8"/>
          <p:cNvSpPr/>
          <p:nvPr/>
        </p:nvSpPr>
        <p:spPr>
          <a:xfrm>
            <a:off x="1356413" y="4135211"/>
            <a:ext cx="4123265" cy="1076870"/>
          </a:xfrm>
          <a:prstGeom prst="rect">
            <a:avLst/>
          </a:prstGeom>
          <a:noFill/>
          <a:ln/>
        </p:spPr>
        <p:txBody>
          <a:bodyPr wrap="square" lIns="0" tIns="0" rIns="0" bIns="0" rtlCol="0" anchor="t"/>
          <a:lstStyle/>
          <a:p>
            <a:pPr>
              <a:lnSpc>
                <a:spcPts val="2375"/>
              </a:lnSpc>
            </a:pPr>
            <a:r>
              <a:rPr lang="en-US" dirty="0" smtClean="0">
                <a:solidFill>
                  <a:srgbClr val="333F70"/>
                </a:solidFill>
                <a:latin typeface="Open Sans" pitchFamily="34" charset="0"/>
                <a:ea typeface="Open Sans" pitchFamily="34" charset="-122"/>
                <a:cs typeface="Open Sans" pitchFamily="34" charset="-120"/>
              </a:rPr>
              <a:t>Theme: Sustainability and </a:t>
            </a:r>
            <a:r>
              <a:rPr lang="en-US" dirty="0" err="1" smtClean="0">
                <a:solidFill>
                  <a:srgbClr val="333F70"/>
                </a:solidFill>
                <a:latin typeface="Open Sans" pitchFamily="34" charset="0"/>
                <a:ea typeface="Open Sans" pitchFamily="34" charset="-122"/>
                <a:cs typeface="Open Sans" pitchFamily="34" charset="-120"/>
              </a:rPr>
              <a:t>Maintenenace</a:t>
            </a:r>
            <a:r>
              <a:rPr lang="en-US" dirty="0" smtClean="0">
                <a:solidFill>
                  <a:srgbClr val="333F70"/>
                </a:solidFill>
                <a:latin typeface="Open Sans" pitchFamily="34" charset="0"/>
                <a:ea typeface="Open Sans" pitchFamily="34" charset="-122"/>
                <a:cs typeface="Open Sans" pitchFamily="34" charset="-120"/>
              </a:rPr>
              <a:t> and scalability of digital Grants Management Systems.</a:t>
            </a:r>
            <a:endParaRPr lang="en-US" dirty="0">
              <a:solidFill>
                <a:srgbClr val="333F70"/>
              </a:solidFill>
              <a:latin typeface="Open Sans" pitchFamily="34" charset="0"/>
              <a:ea typeface="Open Sans" pitchFamily="34" charset="-122"/>
              <a:cs typeface="Open Sans" pitchFamily="34" charset="-120"/>
            </a:endParaRPr>
          </a:p>
        </p:txBody>
      </p:sp>
    </p:spTree>
    <p:extLst>
      <p:ext uri="{BB962C8B-B14F-4D97-AF65-F5344CB8AC3E}">
        <p14:creationId xmlns:p14="http://schemas.microsoft.com/office/powerpoint/2010/main" val="30559978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A9C8E-BC80-94D0-899E-86FD097FCE6D}"/>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A81B5F6B-B0C2-C3A3-A1BE-FC7589B556E5}"/>
              </a:ext>
            </a:extLst>
          </p:cNvPr>
          <p:cNvSpPr/>
          <p:nvPr/>
        </p:nvSpPr>
        <p:spPr>
          <a:xfrm>
            <a:off x="3415854" y="226833"/>
            <a:ext cx="5360293" cy="553839"/>
          </a:xfrm>
          <a:prstGeom prst="rect">
            <a:avLst/>
          </a:prstGeom>
          <a:noFill/>
          <a:ln/>
        </p:spPr>
        <p:txBody>
          <a:bodyPr wrap="none" lIns="0" tIns="0" rIns="0" bIns="0" rtlCol="0" anchor="t"/>
          <a:lstStyle/>
          <a:p>
            <a:pPr>
              <a:lnSpc>
                <a:spcPts val="4333"/>
              </a:lnSpc>
            </a:pPr>
            <a:r>
              <a:rPr lang="en-US" sz="3667" b="1" dirty="0">
                <a:solidFill>
                  <a:srgbClr val="3B4540"/>
                </a:solidFill>
                <a:latin typeface="Fraunces Extra Bold" pitchFamily="34" charset="0"/>
                <a:ea typeface="Fraunces Extra Bold" pitchFamily="34" charset="-122"/>
                <a:cs typeface="Fraunces Extra Bold" pitchFamily="34" charset="-120"/>
              </a:rPr>
              <a:t>5 Funded Projects</a:t>
            </a:r>
            <a:endParaRPr lang="en-US" sz="3667" dirty="0"/>
          </a:p>
        </p:txBody>
      </p:sp>
      <p:sp>
        <p:nvSpPr>
          <p:cNvPr id="21" name="Shape 18">
            <a:extLst>
              <a:ext uri="{FF2B5EF4-FFF2-40B4-BE49-F238E27FC236}">
                <a16:creationId xmlns:a16="http://schemas.microsoft.com/office/drawing/2014/main" id="{9124328C-52E1-587A-CED0-D2BDB839BD7C}"/>
              </a:ext>
            </a:extLst>
          </p:cNvPr>
          <p:cNvSpPr/>
          <p:nvPr/>
        </p:nvSpPr>
        <p:spPr>
          <a:xfrm>
            <a:off x="5198765" y="5169496"/>
            <a:ext cx="6365776" cy="792559"/>
          </a:xfrm>
          <a:prstGeom prst="rect">
            <a:avLst/>
          </a:prstGeom>
          <a:solidFill>
            <a:srgbClr val="FFFFFF">
              <a:alpha val="4000"/>
            </a:srgbClr>
          </a:solidFill>
          <a:ln/>
        </p:spPr>
        <p:txBody>
          <a:bodyPr/>
          <a:lstStyle/>
          <a:p>
            <a:endParaRPr lang="en-SL" sz="1500"/>
          </a:p>
        </p:txBody>
      </p:sp>
      <p:pic>
        <p:nvPicPr>
          <p:cNvPr id="25" name="Picture 24">
            <a:extLst>
              <a:ext uri="{FF2B5EF4-FFF2-40B4-BE49-F238E27FC236}">
                <a16:creationId xmlns:a16="http://schemas.microsoft.com/office/drawing/2014/main" id="{02F4908E-AF87-1A57-24FF-2FD9B89B883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282" y="0"/>
            <a:ext cx="1224718" cy="772886"/>
          </a:xfrm>
          <a:prstGeom prst="rect">
            <a:avLst/>
          </a:prstGeom>
          <a:noFill/>
          <a:ln>
            <a:noFill/>
          </a:ln>
        </p:spPr>
      </p:pic>
      <p:graphicFrame>
        <p:nvGraphicFramePr>
          <p:cNvPr id="2" name="Table 1">
            <a:extLst>
              <a:ext uri="{FF2B5EF4-FFF2-40B4-BE49-F238E27FC236}">
                <a16:creationId xmlns:a16="http://schemas.microsoft.com/office/drawing/2014/main" id="{FB42D182-B83B-5A1A-73BD-3E55644B93DC}"/>
              </a:ext>
            </a:extLst>
          </p:cNvPr>
          <p:cNvGraphicFramePr>
            <a:graphicFrameLocks noGrp="1"/>
          </p:cNvGraphicFramePr>
          <p:nvPr>
            <p:extLst>
              <p:ext uri="{D42A27DB-BD31-4B8C-83A1-F6EECF244321}">
                <p14:modId xmlns:p14="http://schemas.microsoft.com/office/powerpoint/2010/main" val="1037997764"/>
              </p:ext>
            </p:extLst>
          </p:nvPr>
        </p:nvGraphicFramePr>
        <p:xfrm>
          <a:off x="627459" y="1207206"/>
          <a:ext cx="10221685" cy="4794941"/>
        </p:xfrm>
        <a:graphic>
          <a:graphicData uri="http://schemas.openxmlformats.org/drawingml/2006/table">
            <a:tbl>
              <a:tblPr firstRow="1" bandRow="1">
                <a:tableStyleId>{5C22544A-7EE6-4342-B048-85BDC9FD1C3A}</a:tableStyleId>
              </a:tblPr>
              <a:tblGrid>
                <a:gridCol w="2852057">
                  <a:extLst>
                    <a:ext uri="{9D8B030D-6E8A-4147-A177-3AD203B41FA5}">
                      <a16:colId xmlns:a16="http://schemas.microsoft.com/office/drawing/2014/main" val="2641577560"/>
                    </a:ext>
                  </a:extLst>
                </a:gridCol>
                <a:gridCol w="4343400">
                  <a:extLst>
                    <a:ext uri="{9D8B030D-6E8A-4147-A177-3AD203B41FA5}">
                      <a16:colId xmlns:a16="http://schemas.microsoft.com/office/drawing/2014/main" val="555399174"/>
                    </a:ext>
                  </a:extLst>
                </a:gridCol>
                <a:gridCol w="3026228">
                  <a:extLst>
                    <a:ext uri="{9D8B030D-6E8A-4147-A177-3AD203B41FA5}">
                      <a16:colId xmlns:a16="http://schemas.microsoft.com/office/drawing/2014/main" val="3951212404"/>
                    </a:ext>
                  </a:extLst>
                </a:gridCol>
              </a:tblGrid>
              <a:tr h="671946">
                <a:tc>
                  <a:txBody>
                    <a:bodyPr/>
                    <a:lstStyle/>
                    <a:p>
                      <a:pPr algn="ctr"/>
                      <a:r>
                        <a:rPr lang="en-US" sz="2000" dirty="0">
                          <a:solidFill>
                            <a:schemeClr val="tx1"/>
                          </a:solidFill>
                        </a:rPr>
                        <a:t>THEMES</a:t>
                      </a:r>
                      <a:endParaRPr lang="en-SL" sz="2000" dirty="0">
                        <a:solidFill>
                          <a:schemeClr val="tx1"/>
                        </a:solidFill>
                      </a:endParaRPr>
                    </a:p>
                  </a:txBody>
                  <a:tcPr marL="76200" marR="76200" marT="38100" marB="38100"/>
                </a:tc>
                <a:tc>
                  <a:txBody>
                    <a:bodyPr/>
                    <a:lstStyle/>
                    <a:p>
                      <a:pPr algn="ctr"/>
                      <a:r>
                        <a:rPr lang="en-US" sz="2000" dirty="0">
                          <a:solidFill>
                            <a:schemeClr val="tx1"/>
                          </a:solidFill>
                        </a:rPr>
                        <a:t>RESEARCH TOPIC</a:t>
                      </a:r>
                      <a:endParaRPr lang="en-SL" sz="2000" dirty="0">
                        <a:solidFill>
                          <a:schemeClr val="tx1"/>
                        </a:solidFill>
                      </a:endParaRPr>
                    </a:p>
                  </a:txBody>
                  <a:tcPr marL="76200" marR="76200" marT="38100" marB="38100"/>
                </a:tc>
                <a:tc>
                  <a:txBody>
                    <a:bodyPr/>
                    <a:lstStyle/>
                    <a:p>
                      <a:pPr algn="ctr"/>
                      <a:r>
                        <a:rPr lang="en-US" sz="2000" dirty="0">
                          <a:solidFill>
                            <a:schemeClr val="tx1"/>
                          </a:solidFill>
                        </a:rPr>
                        <a:t>RESEARCH INSTITUTIONS</a:t>
                      </a:r>
                      <a:endParaRPr lang="en-SL" sz="2000" dirty="0">
                        <a:solidFill>
                          <a:schemeClr val="tx1"/>
                        </a:solidFill>
                      </a:endParaRPr>
                    </a:p>
                  </a:txBody>
                  <a:tcPr marL="76200" marR="76200" marT="38100" marB="38100"/>
                </a:tc>
                <a:extLst>
                  <a:ext uri="{0D108BD9-81ED-4DB2-BD59-A6C34878D82A}">
                    <a16:rowId xmlns:a16="http://schemas.microsoft.com/office/drawing/2014/main" val="487890113"/>
                  </a:ext>
                </a:extLst>
              </a:tr>
              <a:tr h="744543">
                <a:tc>
                  <a:txBody>
                    <a:bodyPr/>
                    <a:lstStyle/>
                    <a:p>
                      <a:pPr algn="ctr"/>
                      <a:r>
                        <a:rPr lang="en-US" sz="1500" dirty="0"/>
                        <a:t>FOOD SECURITY</a:t>
                      </a:r>
                      <a:endParaRPr lang="en-SL" sz="1500" dirty="0"/>
                    </a:p>
                  </a:txBody>
                  <a:tcPr marL="76200" marR="76200" marT="38100" marB="38100"/>
                </a:tc>
                <a:tc>
                  <a:txBody>
                    <a:bodyPr/>
                    <a:lstStyle/>
                    <a:p>
                      <a:pPr marL="0" marR="0" lvl="0" indent="0" algn="l" defTabSz="1097252" rtl="0" eaLnBrk="1" fontAlgn="auto" latinLnBrk="0" hangingPunct="1">
                        <a:lnSpc>
                          <a:spcPct val="100000"/>
                        </a:lnSpc>
                        <a:spcBef>
                          <a:spcPts val="0"/>
                        </a:spcBef>
                        <a:spcAft>
                          <a:spcPts val="0"/>
                        </a:spcAft>
                        <a:buClrTx/>
                        <a:buSzTx/>
                        <a:buFontTx/>
                        <a:buNone/>
                        <a:tabLst/>
                        <a:defRPr/>
                      </a:pPr>
                      <a:r>
                        <a:rPr lang="en-US" sz="2000" dirty="0">
                          <a:solidFill>
                            <a:srgbClr val="405449"/>
                          </a:solidFill>
                          <a:latin typeface="Nobile" pitchFamily="34" charset="0"/>
                          <a:ea typeface="Nobile" pitchFamily="34" charset="-122"/>
                          <a:cs typeface="Nobile" pitchFamily="34" charset="-120"/>
                        </a:rPr>
                        <a:t>Indigenous Vegetable Species for Malnutrition</a:t>
                      </a:r>
                      <a:endParaRPr lang="en-US" sz="2000" dirty="0"/>
                    </a:p>
                  </a:txBody>
                  <a:tcPr marL="76200" marR="76200" marT="38100" marB="38100"/>
                </a:tc>
                <a:tc>
                  <a:txBody>
                    <a:bodyPr/>
                    <a:lstStyle/>
                    <a:p>
                      <a:pPr algn="ctr"/>
                      <a:r>
                        <a:rPr lang="en-US" sz="2000" dirty="0"/>
                        <a:t>Njala University</a:t>
                      </a:r>
                      <a:endParaRPr lang="en-SL" sz="2000" dirty="0"/>
                    </a:p>
                  </a:txBody>
                  <a:tcPr marL="76200" marR="76200" marT="38100" marB="38100"/>
                </a:tc>
                <a:extLst>
                  <a:ext uri="{0D108BD9-81ED-4DB2-BD59-A6C34878D82A}">
                    <a16:rowId xmlns:a16="http://schemas.microsoft.com/office/drawing/2014/main" val="2508510478"/>
                  </a:ext>
                </a:extLst>
              </a:tr>
              <a:tr h="685800">
                <a:tc>
                  <a:txBody>
                    <a:bodyPr/>
                    <a:lstStyle/>
                    <a:p>
                      <a:pPr algn="l"/>
                      <a:r>
                        <a:rPr lang="en-US" sz="1500" dirty="0"/>
                        <a:t>CLEAN ENERGY SOLUTIONS</a:t>
                      </a:r>
                      <a:endParaRPr lang="en-SL" sz="1500" dirty="0"/>
                    </a:p>
                  </a:txBody>
                  <a:tcPr marL="76200" marR="76200" marT="38100" marB="38100"/>
                </a:tc>
                <a:tc>
                  <a:txBody>
                    <a:bodyPr/>
                    <a:lstStyle/>
                    <a:p>
                      <a:pPr marL="0" marR="0" lvl="0" indent="0" algn="l" defTabSz="1097252" rtl="0" eaLnBrk="1" fontAlgn="auto" latinLnBrk="0" hangingPunct="1">
                        <a:lnSpc>
                          <a:spcPct val="100000"/>
                        </a:lnSpc>
                        <a:spcBef>
                          <a:spcPts val="0"/>
                        </a:spcBef>
                        <a:spcAft>
                          <a:spcPts val="0"/>
                        </a:spcAft>
                        <a:buClrTx/>
                        <a:buSzTx/>
                        <a:buFontTx/>
                        <a:buNone/>
                        <a:tabLst/>
                        <a:defRPr/>
                      </a:pPr>
                      <a:r>
                        <a:rPr lang="en-US" sz="2000" dirty="0">
                          <a:solidFill>
                            <a:srgbClr val="405449"/>
                          </a:solidFill>
                          <a:latin typeface="Nobile" pitchFamily="34" charset="0"/>
                          <a:ea typeface="Nobile" pitchFamily="34" charset="-122"/>
                          <a:cs typeface="Nobile" pitchFamily="34" charset="-120"/>
                        </a:rPr>
                        <a:t>Multi Biomass Fueled Stove</a:t>
                      </a:r>
                      <a:endParaRPr lang="en-US" sz="2000" dirty="0"/>
                    </a:p>
                  </a:txBody>
                  <a:tcPr marL="76200" marR="76200" marT="38100" marB="38100"/>
                </a:tc>
                <a:tc>
                  <a:txBody>
                    <a:bodyPr/>
                    <a:lstStyle/>
                    <a:p>
                      <a:r>
                        <a:rPr lang="en-US" sz="2000" kern="1200" dirty="0">
                          <a:solidFill>
                            <a:schemeClr val="dk1"/>
                          </a:solidFill>
                          <a:effectLst/>
                          <a:latin typeface="+mn-lt"/>
                          <a:ea typeface="+mn-ea"/>
                          <a:cs typeface="+mn-cs"/>
                        </a:rPr>
                        <a:t>Fourah Bay College, University of Sierra Leone</a:t>
                      </a:r>
                      <a:endParaRPr lang="en-SL" sz="2000" dirty="0"/>
                    </a:p>
                  </a:txBody>
                  <a:tcPr marL="76200" marR="76200" marT="38100" marB="38100"/>
                </a:tc>
                <a:extLst>
                  <a:ext uri="{0D108BD9-81ED-4DB2-BD59-A6C34878D82A}">
                    <a16:rowId xmlns:a16="http://schemas.microsoft.com/office/drawing/2014/main" val="4010978944"/>
                  </a:ext>
                </a:extLst>
              </a:tr>
              <a:tr h="990600">
                <a:tc>
                  <a:txBody>
                    <a:bodyPr/>
                    <a:lstStyle/>
                    <a:p>
                      <a:pPr algn="ctr"/>
                      <a:r>
                        <a:rPr lang="en-US" sz="1500" dirty="0"/>
                        <a:t>HEALTH</a:t>
                      </a:r>
                      <a:endParaRPr lang="en-SL" sz="1500" dirty="0"/>
                    </a:p>
                  </a:txBody>
                  <a:tcPr marL="76200" marR="76200" marT="38100" marB="38100"/>
                </a:tc>
                <a:tc>
                  <a:txBody>
                    <a:bodyPr/>
                    <a:lstStyle/>
                    <a:p>
                      <a:pPr marL="0" marR="0" lvl="0" indent="0" algn="l" defTabSz="1097252" rtl="0" eaLnBrk="1" fontAlgn="auto" latinLnBrk="0" hangingPunct="1">
                        <a:lnSpc>
                          <a:spcPct val="100000"/>
                        </a:lnSpc>
                        <a:spcBef>
                          <a:spcPts val="0"/>
                        </a:spcBef>
                        <a:spcAft>
                          <a:spcPts val="0"/>
                        </a:spcAft>
                        <a:buClrTx/>
                        <a:buSzTx/>
                        <a:buFontTx/>
                        <a:buNone/>
                        <a:tabLst/>
                        <a:defRPr/>
                      </a:pPr>
                      <a:r>
                        <a:rPr lang="en-US" sz="2000" dirty="0">
                          <a:solidFill>
                            <a:srgbClr val="405449"/>
                          </a:solidFill>
                          <a:latin typeface="Nobile" pitchFamily="34" charset="0"/>
                          <a:ea typeface="Nobile" pitchFamily="34" charset="-122"/>
                          <a:cs typeface="Nobile" pitchFamily="34" charset="-120"/>
                        </a:rPr>
                        <a:t>Pulmonary Aspergillosis Assessment</a:t>
                      </a:r>
                      <a:endParaRPr lang="en-US" sz="2000" dirty="0"/>
                    </a:p>
                  </a:txBody>
                  <a:tcPr marL="76200" marR="76200" marT="38100" marB="38100"/>
                </a:tc>
                <a:tc>
                  <a:txBody>
                    <a:bodyPr/>
                    <a:lstStyle/>
                    <a:p>
                      <a:r>
                        <a:rPr lang="en-US" sz="2000" kern="1200" dirty="0">
                          <a:solidFill>
                            <a:schemeClr val="dk1"/>
                          </a:solidFill>
                          <a:effectLst/>
                          <a:latin typeface="+mn-lt"/>
                          <a:ea typeface="+mn-ea"/>
                          <a:cs typeface="+mn-cs"/>
                        </a:rPr>
                        <a:t>College of Medicine and Allied Health Sciences, University of Sierra Leone</a:t>
                      </a:r>
                      <a:endParaRPr lang="en-SL" sz="2000" dirty="0"/>
                    </a:p>
                  </a:txBody>
                  <a:tcPr marL="76200" marR="76200" marT="38100" marB="38100"/>
                </a:tc>
                <a:extLst>
                  <a:ext uri="{0D108BD9-81ED-4DB2-BD59-A6C34878D82A}">
                    <a16:rowId xmlns:a16="http://schemas.microsoft.com/office/drawing/2014/main" val="1114594475"/>
                  </a:ext>
                </a:extLst>
              </a:tr>
              <a:tr h="711452">
                <a:tc rowSpan="2">
                  <a:txBody>
                    <a:bodyPr/>
                    <a:lstStyle/>
                    <a:p>
                      <a:pPr algn="ctr"/>
                      <a:endParaRPr lang="en-US" sz="1500" dirty="0"/>
                    </a:p>
                    <a:p>
                      <a:pPr algn="ctr"/>
                      <a:endParaRPr lang="en-US" sz="1500" dirty="0"/>
                    </a:p>
                    <a:p>
                      <a:pPr algn="ctr"/>
                      <a:r>
                        <a:rPr lang="en-US" sz="1500" dirty="0"/>
                        <a:t>EMERGING TECHNOLOGIES</a:t>
                      </a:r>
                      <a:endParaRPr lang="en-SL" sz="1500" dirty="0"/>
                    </a:p>
                  </a:txBody>
                  <a:tcPr marL="76200" marR="76200" marT="38100" marB="38100"/>
                </a:tc>
                <a:tc>
                  <a:txBody>
                    <a:bodyPr/>
                    <a:lstStyle/>
                    <a:p>
                      <a:pPr marL="0" marR="0" lvl="0" indent="0" algn="l" defTabSz="1097252" rtl="0" eaLnBrk="1" fontAlgn="auto" latinLnBrk="0" hangingPunct="1">
                        <a:lnSpc>
                          <a:spcPct val="100000"/>
                        </a:lnSpc>
                        <a:spcBef>
                          <a:spcPts val="0"/>
                        </a:spcBef>
                        <a:spcAft>
                          <a:spcPts val="0"/>
                        </a:spcAft>
                        <a:buClrTx/>
                        <a:buSzTx/>
                        <a:buFontTx/>
                        <a:buNone/>
                        <a:tabLst/>
                        <a:defRPr/>
                      </a:pPr>
                      <a:r>
                        <a:rPr lang="en-US" sz="2000" dirty="0">
                          <a:solidFill>
                            <a:srgbClr val="405449"/>
                          </a:solidFill>
                          <a:latin typeface="Nobile" pitchFamily="34" charset="0"/>
                          <a:ea typeface="Nobile" pitchFamily="34" charset="-122"/>
                          <a:cs typeface="Nobile" pitchFamily="34" charset="-120"/>
                        </a:rPr>
                        <a:t>Drone and AI for Vector Control</a:t>
                      </a:r>
                      <a:endParaRPr lang="en-US" sz="2000" dirty="0"/>
                    </a:p>
                    <a:p>
                      <a:endParaRPr lang="en-SL" sz="1500" dirty="0"/>
                    </a:p>
                  </a:txBody>
                  <a:tcPr marL="76200" marR="76200" marT="38100" marB="38100"/>
                </a:tc>
                <a:tc>
                  <a:txBody>
                    <a:bodyPr/>
                    <a:lstStyle/>
                    <a:p>
                      <a:pPr marL="0" marR="0" lvl="0" indent="0" algn="ctr" defTabSz="1097252" rtl="0" eaLnBrk="1" fontAlgn="auto" latinLnBrk="0" hangingPunct="1">
                        <a:lnSpc>
                          <a:spcPct val="100000"/>
                        </a:lnSpc>
                        <a:spcBef>
                          <a:spcPts val="0"/>
                        </a:spcBef>
                        <a:spcAft>
                          <a:spcPts val="0"/>
                        </a:spcAft>
                        <a:buClrTx/>
                        <a:buSzTx/>
                        <a:buFontTx/>
                        <a:buNone/>
                        <a:tabLst/>
                        <a:defRPr/>
                      </a:pPr>
                      <a:r>
                        <a:rPr lang="en-US" sz="2000" dirty="0"/>
                        <a:t>Njala University</a:t>
                      </a:r>
                      <a:endParaRPr lang="en-SL" sz="2000" dirty="0"/>
                    </a:p>
                    <a:p>
                      <a:endParaRPr lang="en-SL" sz="2000" dirty="0"/>
                    </a:p>
                  </a:txBody>
                  <a:tcPr marL="76200" marR="76200" marT="38100" marB="38100"/>
                </a:tc>
                <a:extLst>
                  <a:ext uri="{0D108BD9-81ED-4DB2-BD59-A6C34878D82A}">
                    <a16:rowId xmlns:a16="http://schemas.microsoft.com/office/drawing/2014/main" val="4194700572"/>
                  </a:ext>
                </a:extLst>
              </a:tr>
              <a:tr h="744543">
                <a:tc vMerge="1">
                  <a:txBody>
                    <a:bodyPr/>
                    <a:lstStyle/>
                    <a:p>
                      <a:endParaRPr lang="en-SL" dirty="0"/>
                    </a:p>
                  </a:txBody>
                  <a:tcPr/>
                </a:tc>
                <a:tc>
                  <a:txBody>
                    <a:bodyPr/>
                    <a:lstStyle/>
                    <a:p>
                      <a:r>
                        <a:rPr lang="en-US" sz="2000" kern="1200" dirty="0">
                          <a:solidFill>
                            <a:srgbClr val="405449"/>
                          </a:solidFill>
                          <a:latin typeface="Nobile" pitchFamily="34" charset="0"/>
                          <a:ea typeface="+mn-ea"/>
                          <a:cs typeface="+mn-cs"/>
                        </a:rPr>
                        <a:t>Artificial Intelligence In Education - Abu Sense Bod</a:t>
                      </a:r>
                      <a:endParaRPr lang="en-SL" sz="2000" kern="1200" dirty="0">
                        <a:solidFill>
                          <a:srgbClr val="405449"/>
                        </a:solidFill>
                        <a:latin typeface="Nobile" pitchFamily="34" charset="0"/>
                      </a:endParaRPr>
                    </a:p>
                  </a:txBody>
                  <a:tcPr marL="76200" marR="76200" marT="38100" marB="38100"/>
                </a:tc>
                <a:tc>
                  <a:txBody>
                    <a:bodyPr/>
                    <a:lstStyle/>
                    <a:p>
                      <a:pPr algn="ctr"/>
                      <a:r>
                        <a:rPr lang="en-US" sz="2000" dirty="0"/>
                        <a:t>EASY </a:t>
                      </a:r>
                      <a:r>
                        <a:rPr lang="en-US" sz="2000" dirty="0" smtClean="0"/>
                        <a:t>STEM – a privately owned young software</a:t>
                      </a:r>
                      <a:r>
                        <a:rPr lang="en-US" sz="2000" baseline="0" dirty="0" smtClean="0"/>
                        <a:t> development company</a:t>
                      </a:r>
                      <a:endParaRPr lang="en-SL" sz="2000" dirty="0"/>
                    </a:p>
                  </a:txBody>
                  <a:tcPr marL="76200" marR="76200" marT="38100" marB="38100"/>
                </a:tc>
                <a:extLst>
                  <a:ext uri="{0D108BD9-81ED-4DB2-BD59-A6C34878D82A}">
                    <a16:rowId xmlns:a16="http://schemas.microsoft.com/office/drawing/2014/main" val="3750345720"/>
                  </a:ext>
                </a:extLst>
              </a:tr>
            </a:tbl>
          </a:graphicData>
        </a:graphic>
      </p:graphicFrame>
    </p:spTree>
    <p:extLst>
      <p:ext uri="{BB962C8B-B14F-4D97-AF65-F5344CB8AC3E}">
        <p14:creationId xmlns:p14="http://schemas.microsoft.com/office/powerpoint/2010/main" val="33883098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2"/>
          <p:cNvSpPr>
            <a:spLocks noGrp="1"/>
          </p:cNvSpPr>
          <p:nvPr>
            <p:ph type="dt" sz="half" idx="10"/>
          </p:nvPr>
        </p:nvSpPr>
        <p:spPr/>
        <p:txBody>
          <a:bodyPr/>
          <a:lstStyle/>
          <a:p>
            <a:endParaRPr lang="de-DE" altLang="x-none" dirty="0"/>
          </a:p>
          <a:p>
            <a:r>
              <a:rPr lang="de-DE" altLang="x-none" dirty="0"/>
              <a:t>Page </a:t>
            </a:r>
            <a:fld id="{CFCA6865-2FAA-C049-90AB-66EB3CC5712F}" type="slidenum">
              <a:rPr lang="de-DE" altLang="x-none"/>
              <a:pPr/>
              <a:t>15</a:t>
            </a:fld>
            <a:endParaRPr lang="en-GB" altLang="x-none" dirty="0"/>
          </a:p>
        </p:txBody>
      </p:sp>
      <p:grpSp>
        <p:nvGrpSpPr>
          <p:cNvPr id="51" name="Group 7"/>
          <p:cNvGrpSpPr>
            <a:grpSpLocks/>
          </p:cNvGrpSpPr>
          <p:nvPr/>
        </p:nvGrpSpPr>
        <p:grpSpPr bwMode="auto">
          <a:xfrm>
            <a:off x="6131810" y="1141734"/>
            <a:ext cx="5740150" cy="559850"/>
            <a:chOff x="1306" y="1538"/>
            <a:chExt cx="1442" cy="276"/>
          </a:xfrm>
          <a:solidFill>
            <a:srgbClr val="002060"/>
          </a:solidFill>
        </p:grpSpPr>
        <p:sp>
          <p:nvSpPr>
            <p:cNvPr id="52" name="Rectangle 8"/>
            <p:cNvSpPr>
              <a:spLocks noChangeArrowheads="1"/>
            </p:cNvSpPr>
            <p:nvPr/>
          </p:nvSpPr>
          <p:spPr bwMode="auto">
            <a:xfrm>
              <a:off x="1306" y="1538"/>
              <a:ext cx="1442" cy="276"/>
            </a:xfrm>
            <a:prstGeom prst="rect">
              <a:avLst/>
            </a:prstGeom>
            <a:grpFill/>
            <a:ln w="635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400">
                <a:solidFill>
                  <a:schemeClr val="bg1"/>
                </a:solidFill>
              </a:endParaRPr>
            </a:p>
          </p:txBody>
        </p:sp>
        <p:sp>
          <p:nvSpPr>
            <p:cNvPr id="53" name="Text Box 9"/>
            <p:cNvSpPr txBox="1">
              <a:spLocks noChangeArrowheads="1"/>
            </p:cNvSpPr>
            <p:nvPr/>
          </p:nvSpPr>
          <p:spPr bwMode="auto">
            <a:xfrm>
              <a:off x="1332" y="1572"/>
              <a:ext cx="1389" cy="231"/>
            </a:xfrm>
            <a:prstGeom prst="rect">
              <a:avLst/>
            </a:prstGeom>
            <a:grpFill/>
            <a:ln>
              <a:noFill/>
            </a:ln>
            <a:effectLst/>
            <a:extLs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eaLnBrk="0" hangingPunct="0"/>
              <a:r>
                <a:rPr lang="en-US" altLang="zh-CN" sz="2400" b="1" dirty="0">
                  <a:solidFill>
                    <a:schemeClr val="bg1"/>
                  </a:solidFill>
                  <a:latin typeface="Arial" charset="0"/>
                </a:rPr>
                <a:t>PROGRESS</a:t>
              </a:r>
            </a:p>
          </p:txBody>
        </p:sp>
      </p:grpSp>
      <p:sp>
        <p:nvSpPr>
          <p:cNvPr id="54" name="Rectangle 10"/>
          <p:cNvSpPr>
            <a:spLocks noChangeArrowheads="1"/>
          </p:cNvSpPr>
          <p:nvPr/>
        </p:nvSpPr>
        <p:spPr bwMode="auto">
          <a:xfrm>
            <a:off x="6142684" y="1701584"/>
            <a:ext cx="5729276" cy="4082632"/>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endParaRPr lang="en-US"/>
          </a:p>
        </p:txBody>
      </p:sp>
      <p:grpSp>
        <p:nvGrpSpPr>
          <p:cNvPr id="3" name="Group 7">
            <a:extLst>
              <a:ext uri="{FF2B5EF4-FFF2-40B4-BE49-F238E27FC236}">
                <a16:creationId xmlns:a16="http://schemas.microsoft.com/office/drawing/2014/main" id="{FCD11750-97C6-C3C9-A3C0-A9A9E8E9CE48}"/>
              </a:ext>
            </a:extLst>
          </p:cNvPr>
          <p:cNvGrpSpPr>
            <a:grpSpLocks/>
          </p:cNvGrpSpPr>
          <p:nvPr/>
        </p:nvGrpSpPr>
        <p:grpSpPr bwMode="auto">
          <a:xfrm>
            <a:off x="310849" y="1141734"/>
            <a:ext cx="5634232" cy="559850"/>
            <a:chOff x="1306" y="1538"/>
            <a:chExt cx="1442" cy="276"/>
          </a:xfrm>
          <a:solidFill>
            <a:srgbClr val="002060"/>
          </a:solidFill>
        </p:grpSpPr>
        <p:sp>
          <p:nvSpPr>
            <p:cNvPr id="4" name="Rectangle 8">
              <a:extLst>
                <a:ext uri="{FF2B5EF4-FFF2-40B4-BE49-F238E27FC236}">
                  <a16:creationId xmlns:a16="http://schemas.microsoft.com/office/drawing/2014/main" id="{9167795D-C0FD-FCB6-F2BE-ED19E6A16FB4}"/>
                </a:ext>
              </a:extLst>
            </p:cNvPr>
            <p:cNvSpPr>
              <a:spLocks noChangeArrowheads="1"/>
            </p:cNvSpPr>
            <p:nvPr/>
          </p:nvSpPr>
          <p:spPr bwMode="auto">
            <a:xfrm>
              <a:off x="1306" y="1538"/>
              <a:ext cx="1442" cy="276"/>
            </a:xfrm>
            <a:prstGeom prst="rect">
              <a:avLst/>
            </a:prstGeom>
            <a:grpFill/>
            <a:ln w="635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chemeClr val="bg1"/>
                </a:solidFill>
              </a:endParaRPr>
            </a:p>
          </p:txBody>
        </p:sp>
        <p:sp>
          <p:nvSpPr>
            <p:cNvPr id="5" name="Text Box 9">
              <a:extLst>
                <a:ext uri="{FF2B5EF4-FFF2-40B4-BE49-F238E27FC236}">
                  <a16:creationId xmlns:a16="http://schemas.microsoft.com/office/drawing/2014/main" id="{A7C5A03C-862E-35EE-9F47-1591A81FFAA6}"/>
                </a:ext>
              </a:extLst>
            </p:cNvPr>
            <p:cNvSpPr txBox="1">
              <a:spLocks noChangeArrowheads="1"/>
            </p:cNvSpPr>
            <p:nvPr/>
          </p:nvSpPr>
          <p:spPr bwMode="auto">
            <a:xfrm>
              <a:off x="1332" y="1572"/>
              <a:ext cx="1389" cy="231"/>
            </a:xfrm>
            <a:prstGeom prst="rect">
              <a:avLst/>
            </a:prstGeom>
            <a:grpFill/>
            <a:ln>
              <a:noFill/>
            </a:ln>
            <a:effectLst/>
            <a:extLs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eaLnBrk="0" hangingPunct="0"/>
              <a:r>
                <a:rPr lang="en-US" altLang="zh-CN" sz="2400" b="1" dirty="0">
                  <a:solidFill>
                    <a:schemeClr val="bg1"/>
                  </a:solidFill>
                  <a:latin typeface="Arial" charset="0"/>
                </a:rPr>
                <a:t>AIMS</a:t>
              </a:r>
            </a:p>
          </p:txBody>
        </p:sp>
      </p:grpSp>
      <p:sp>
        <p:nvSpPr>
          <p:cNvPr id="6" name="Rectangle 10">
            <a:extLst>
              <a:ext uri="{FF2B5EF4-FFF2-40B4-BE49-F238E27FC236}">
                <a16:creationId xmlns:a16="http://schemas.microsoft.com/office/drawing/2014/main" id="{C635D06A-B609-7512-B65C-F885C0F4C9AA}"/>
              </a:ext>
            </a:extLst>
          </p:cNvPr>
          <p:cNvSpPr>
            <a:spLocks noChangeArrowheads="1"/>
          </p:cNvSpPr>
          <p:nvPr/>
        </p:nvSpPr>
        <p:spPr bwMode="auto">
          <a:xfrm>
            <a:off x="320040" y="1701584"/>
            <a:ext cx="5623559" cy="4082632"/>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endParaRPr lang="en-US"/>
          </a:p>
        </p:txBody>
      </p:sp>
      <p:sp>
        <p:nvSpPr>
          <p:cNvPr id="7" name="Rectangle 14">
            <a:extLst>
              <a:ext uri="{FF2B5EF4-FFF2-40B4-BE49-F238E27FC236}">
                <a16:creationId xmlns:a16="http://schemas.microsoft.com/office/drawing/2014/main" id="{39C281B0-C878-24A6-F9A9-4682C7F54F1F}"/>
              </a:ext>
            </a:extLst>
          </p:cNvPr>
          <p:cNvSpPr>
            <a:spLocks noChangeArrowheads="1"/>
          </p:cNvSpPr>
          <p:nvPr/>
        </p:nvSpPr>
        <p:spPr bwMode="auto">
          <a:xfrm>
            <a:off x="412437" y="1737978"/>
            <a:ext cx="5159930" cy="3837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marL="342900" indent="-342900">
              <a:lnSpc>
                <a:spcPct val="140000"/>
              </a:lnSpc>
              <a:tabLst>
                <a:tab pos="8521700" algn="r"/>
              </a:tabLst>
              <a:defRPr sz="2000" b="1">
                <a:solidFill>
                  <a:schemeClr val="tx1"/>
                </a:solidFill>
                <a:latin typeface="Arial" charset="0"/>
                <a:ea typeface="黑体" charset="-122"/>
              </a:defRPr>
            </a:lvl1pPr>
            <a:lvl2pPr marL="190500" indent="266700">
              <a:lnSpc>
                <a:spcPct val="140000"/>
              </a:lnSpc>
              <a:tabLst>
                <a:tab pos="8521700" algn="r"/>
              </a:tabLst>
              <a:defRPr sz="2000">
                <a:solidFill>
                  <a:schemeClr val="tx1"/>
                </a:solidFill>
                <a:latin typeface="Arial" charset="0"/>
                <a:ea typeface="华文细黑" charset="-122"/>
              </a:defRPr>
            </a:lvl2pPr>
            <a:lvl3pPr marL="371475" indent="-179388">
              <a:lnSpc>
                <a:spcPct val="140000"/>
              </a:lnSpc>
              <a:tabLst>
                <a:tab pos="8521700" algn="r"/>
              </a:tabLst>
              <a:defRPr sz="2000">
                <a:solidFill>
                  <a:schemeClr val="tx1"/>
                </a:solidFill>
                <a:latin typeface="Arial" charset="0"/>
                <a:ea typeface="华文细黑" charset="-122"/>
              </a:defRPr>
            </a:lvl3pPr>
            <a:lvl4pPr marL="547688" indent="-174625">
              <a:lnSpc>
                <a:spcPct val="140000"/>
              </a:lnSpc>
              <a:tabLst>
                <a:tab pos="8521700" algn="r"/>
              </a:tabLst>
              <a:defRPr sz="2000">
                <a:solidFill>
                  <a:schemeClr val="tx1"/>
                </a:solidFill>
                <a:latin typeface="Arial" charset="0"/>
                <a:ea typeface="华文细黑" charset="-122"/>
              </a:defRPr>
            </a:lvl4pPr>
            <a:lvl5pPr marL="1511300" indent="-328613">
              <a:lnSpc>
                <a:spcPct val="140000"/>
              </a:lnSpc>
              <a:tabLst>
                <a:tab pos="8521700" algn="r"/>
              </a:tabLst>
              <a:defRPr sz="2000">
                <a:solidFill>
                  <a:schemeClr val="tx1"/>
                </a:solidFill>
                <a:latin typeface="Arial" charset="0"/>
                <a:ea typeface="华文细黑" charset="-122"/>
              </a:defRPr>
            </a:lvl5pPr>
            <a:lvl6pPr marL="19685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6pPr>
            <a:lvl7pPr marL="24257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7pPr>
            <a:lvl8pPr marL="28829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8pPr>
            <a:lvl9pPr marL="33401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9pPr>
          </a:lstStyle>
          <a:p>
            <a:pPr>
              <a:buFont typeface="Wingdings" panose="05000000000000000000" pitchFamily="2" charset="2"/>
              <a:buChar char="v"/>
            </a:pPr>
            <a:r>
              <a:rPr lang="en-US" b="0" dirty="0">
                <a:solidFill>
                  <a:srgbClr val="405449"/>
                </a:solidFill>
                <a:latin typeface="Nobile" pitchFamily="34" charset="0"/>
                <a:ea typeface="Nobile" pitchFamily="34" charset="-122"/>
              </a:rPr>
              <a:t>Identify indigenous vegetable</a:t>
            </a:r>
          </a:p>
          <a:p>
            <a:pPr>
              <a:buFont typeface="Wingdings" panose="05000000000000000000" pitchFamily="2" charset="2"/>
              <a:buChar char="v"/>
            </a:pPr>
            <a:r>
              <a:rPr lang="en-US" b="0" dirty="0">
                <a:solidFill>
                  <a:srgbClr val="405449"/>
                </a:solidFill>
                <a:latin typeface="Nobile" pitchFamily="34" charset="0"/>
                <a:ea typeface="Nobile" pitchFamily="34" charset="-122"/>
              </a:rPr>
              <a:t>Classifying indigenous vegetables into lowest taxonomic level </a:t>
            </a:r>
          </a:p>
          <a:p>
            <a:pPr>
              <a:buFont typeface="Wingdings" panose="05000000000000000000" pitchFamily="2" charset="2"/>
              <a:buChar char="v"/>
            </a:pPr>
            <a:r>
              <a:rPr lang="en-US" b="0" dirty="0">
                <a:solidFill>
                  <a:srgbClr val="405449"/>
                </a:solidFill>
                <a:latin typeface="Nobile" pitchFamily="34" charset="0"/>
                <a:ea typeface="Nobile" pitchFamily="34" charset="-122"/>
              </a:rPr>
              <a:t>Evaluation of Nutritive values of indigenous vegetables through Laboratory analysis</a:t>
            </a:r>
          </a:p>
          <a:p>
            <a:pPr>
              <a:buFont typeface="Wingdings" panose="05000000000000000000" pitchFamily="2" charset="2"/>
              <a:buChar char="v"/>
            </a:pPr>
            <a:r>
              <a:rPr lang="en-US" b="0" dirty="0">
                <a:solidFill>
                  <a:srgbClr val="405449"/>
                </a:solidFill>
                <a:latin typeface="Nobile" pitchFamily="34" charset="0"/>
                <a:ea typeface="Nobile" pitchFamily="34" charset="-122"/>
              </a:rPr>
              <a:t>Domesticate Production.</a:t>
            </a:r>
          </a:p>
          <a:p>
            <a:pPr>
              <a:buFont typeface="Wingdings" panose="05000000000000000000" pitchFamily="2" charset="2"/>
              <a:buChar char="v"/>
            </a:pPr>
            <a:r>
              <a:rPr lang="en-US" b="0" dirty="0">
                <a:solidFill>
                  <a:srgbClr val="405449"/>
                </a:solidFill>
                <a:latin typeface="Nobile" pitchFamily="34" charset="0"/>
                <a:ea typeface="Nobile" pitchFamily="34" charset="-122"/>
              </a:rPr>
              <a:t>Develop management guidelines for sustainable production </a:t>
            </a:r>
            <a:endParaRPr lang="en-SL" b="0" dirty="0">
              <a:solidFill>
                <a:srgbClr val="405449"/>
              </a:solidFill>
              <a:latin typeface="Nobile" pitchFamily="34" charset="0"/>
              <a:ea typeface="Nobile" pitchFamily="34" charset="-122"/>
            </a:endParaRPr>
          </a:p>
        </p:txBody>
      </p:sp>
      <p:sp>
        <p:nvSpPr>
          <p:cNvPr id="8" name="Rectangle 14">
            <a:extLst>
              <a:ext uri="{FF2B5EF4-FFF2-40B4-BE49-F238E27FC236}">
                <a16:creationId xmlns:a16="http://schemas.microsoft.com/office/drawing/2014/main" id="{0A1E14B8-8BF9-C81C-9A63-5BC4FEEDD54A}"/>
              </a:ext>
            </a:extLst>
          </p:cNvPr>
          <p:cNvSpPr>
            <a:spLocks noChangeArrowheads="1"/>
          </p:cNvSpPr>
          <p:nvPr/>
        </p:nvSpPr>
        <p:spPr bwMode="auto">
          <a:xfrm>
            <a:off x="6235308" y="1823913"/>
            <a:ext cx="5529174" cy="3168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marL="342900" indent="-342900">
              <a:lnSpc>
                <a:spcPct val="140000"/>
              </a:lnSpc>
              <a:tabLst>
                <a:tab pos="8521700" algn="r"/>
              </a:tabLst>
              <a:defRPr sz="2000" b="1">
                <a:solidFill>
                  <a:schemeClr val="tx1"/>
                </a:solidFill>
                <a:latin typeface="Arial" charset="0"/>
                <a:ea typeface="黑体" charset="-122"/>
              </a:defRPr>
            </a:lvl1pPr>
            <a:lvl2pPr marL="190500" indent="266700">
              <a:lnSpc>
                <a:spcPct val="140000"/>
              </a:lnSpc>
              <a:tabLst>
                <a:tab pos="8521700" algn="r"/>
              </a:tabLst>
              <a:defRPr sz="2000">
                <a:solidFill>
                  <a:schemeClr val="tx1"/>
                </a:solidFill>
                <a:latin typeface="Arial" charset="0"/>
                <a:ea typeface="华文细黑" charset="-122"/>
              </a:defRPr>
            </a:lvl2pPr>
            <a:lvl3pPr marL="371475" indent="-179388">
              <a:lnSpc>
                <a:spcPct val="140000"/>
              </a:lnSpc>
              <a:tabLst>
                <a:tab pos="8521700" algn="r"/>
              </a:tabLst>
              <a:defRPr sz="2000">
                <a:solidFill>
                  <a:schemeClr val="tx1"/>
                </a:solidFill>
                <a:latin typeface="Arial" charset="0"/>
                <a:ea typeface="华文细黑" charset="-122"/>
              </a:defRPr>
            </a:lvl3pPr>
            <a:lvl4pPr marL="547688" indent="-174625">
              <a:lnSpc>
                <a:spcPct val="140000"/>
              </a:lnSpc>
              <a:tabLst>
                <a:tab pos="8521700" algn="r"/>
              </a:tabLst>
              <a:defRPr sz="2000">
                <a:solidFill>
                  <a:schemeClr val="tx1"/>
                </a:solidFill>
                <a:latin typeface="Arial" charset="0"/>
                <a:ea typeface="华文细黑" charset="-122"/>
              </a:defRPr>
            </a:lvl4pPr>
            <a:lvl5pPr marL="1511300" indent="-328613">
              <a:lnSpc>
                <a:spcPct val="140000"/>
              </a:lnSpc>
              <a:tabLst>
                <a:tab pos="8521700" algn="r"/>
              </a:tabLst>
              <a:defRPr sz="2000">
                <a:solidFill>
                  <a:schemeClr val="tx1"/>
                </a:solidFill>
                <a:latin typeface="Arial" charset="0"/>
                <a:ea typeface="华文细黑" charset="-122"/>
              </a:defRPr>
            </a:lvl5pPr>
            <a:lvl6pPr marL="19685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6pPr>
            <a:lvl7pPr marL="24257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7pPr>
            <a:lvl8pPr marL="28829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8pPr>
            <a:lvl9pPr marL="33401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9pPr>
          </a:lstStyle>
          <a:p>
            <a:pPr>
              <a:buFont typeface="Wingdings" panose="05000000000000000000" pitchFamily="2" charset="2"/>
              <a:buChar char="v"/>
            </a:pPr>
            <a:r>
              <a:rPr lang="en-US" sz="1800" b="0" dirty="0">
                <a:solidFill>
                  <a:srgbClr val="405449"/>
                </a:solidFill>
                <a:latin typeface="Nobile" pitchFamily="34" charset="0"/>
                <a:ea typeface="Nobile" pitchFamily="34" charset="-122"/>
              </a:rPr>
              <a:t>Conduct of household survey in 2 districts, 10 communities involving about 1200 participants</a:t>
            </a:r>
          </a:p>
          <a:p>
            <a:pPr>
              <a:buFont typeface="Wingdings" panose="05000000000000000000" pitchFamily="2" charset="2"/>
              <a:buChar char="v"/>
            </a:pPr>
            <a:r>
              <a:rPr lang="en-US" sz="1800" b="0" dirty="0">
                <a:solidFill>
                  <a:srgbClr val="405449"/>
                </a:solidFill>
                <a:latin typeface="Nobile" pitchFamily="34" charset="0"/>
                <a:ea typeface="Nobile" pitchFamily="34" charset="-122"/>
              </a:rPr>
              <a:t> Over 30 indigenous vegetable species were sourced, collected and identified to their lowest taxonomic level</a:t>
            </a:r>
          </a:p>
          <a:p>
            <a:pPr lvl="0">
              <a:spcAft>
                <a:spcPts val="800"/>
              </a:spcAft>
              <a:buFont typeface="Wingdings" panose="05000000000000000000" pitchFamily="2" charset="2"/>
              <a:buChar char="v"/>
            </a:pPr>
            <a:r>
              <a:rPr lang="en-US" sz="1800" b="0" dirty="0">
                <a:solidFill>
                  <a:srgbClr val="405449"/>
                </a:solidFill>
                <a:latin typeface="Nobile" pitchFamily="34" charset="0"/>
                <a:ea typeface="Nobile" pitchFamily="34" charset="-122"/>
              </a:rPr>
              <a:t>Construction of a building that serves as a control room with solar water pump for irrigation</a:t>
            </a:r>
          </a:p>
          <a:p>
            <a:pPr lvl="0">
              <a:spcAft>
                <a:spcPts val="800"/>
              </a:spcAft>
              <a:buFont typeface="Wingdings" panose="05000000000000000000" pitchFamily="2" charset="2"/>
              <a:buChar char="v"/>
            </a:pPr>
            <a:r>
              <a:rPr lang="en-US" sz="1800" b="0" dirty="0">
                <a:solidFill>
                  <a:srgbClr val="405449"/>
                </a:solidFill>
                <a:latin typeface="Nobile" pitchFamily="34" charset="0"/>
                <a:ea typeface="Nobile" pitchFamily="34" charset="-122"/>
              </a:rPr>
              <a:t>The construction of the nursery site to domestic production ongoing</a:t>
            </a:r>
          </a:p>
        </p:txBody>
      </p:sp>
      <p:sp>
        <p:nvSpPr>
          <p:cNvPr id="9" name="Title 1">
            <a:extLst>
              <a:ext uri="{FF2B5EF4-FFF2-40B4-BE49-F238E27FC236}">
                <a16:creationId xmlns:a16="http://schemas.microsoft.com/office/drawing/2014/main" id="{1429C352-B60F-5254-FA00-B2831BFD6936}"/>
              </a:ext>
            </a:extLst>
          </p:cNvPr>
          <p:cNvSpPr>
            <a:spLocks noGrp="1"/>
          </p:cNvSpPr>
          <p:nvPr>
            <p:ph type="title"/>
          </p:nvPr>
        </p:nvSpPr>
        <p:spPr>
          <a:xfrm>
            <a:off x="0" y="250982"/>
            <a:ext cx="9479280" cy="860110"/>
          </a:xfrm>
        </p:spPr>
        <p:txBody>
          <a:bodyPr>
            <a:normAutofit fontScale="90000"/>
          </a:bodyPr>
          <a:lstStyle/>
          <a:p>
            <a:r>
              <a:rPr lang="en-US" sz="3100" dirty="0">
                <a:solidFill>
                  <a:schemeClr val="tx1">
                    <a:lumMod val="65000"/>
                    <a:lumOff val="35000"/>
                  </a:schemeClr>
                </a:solidFill>
                <a:latin typeface="Tw Cen MT Condensed" panose="020B0606020104020203" pitchFamily="34" charset="0"/>
                <a:ea typeface="+mn-ea"/>
                <a:cs typeface="+mn-cs"/>
              </a:rPr>
              <a:t>Evaluation Of Indigenous Vegetable Species’ Potential As Alternatives To Tackle Malnutrition And Food Insecurity At Rural Households  In Sierra Leone</a:t>
            </a:r>
            <a:r>
              <a:rPr lang="en-US" sz="4400" noProof="1">
                <a:solidFill>
                  <a:schemeClr val="tx1">
                    <a:lumMod val="65000"/>
                    <a:lumOff val="35000"/>
                  </a:schemeClr>
                </a:solidFill>
                <a:latin typeface="Tw Cen MT Condensed" panose="020B0606020104020203" pitchFamily="34" charset="0"/>
              </a:rPr>
              <a:t/>
            </a:r>
            <a:br>
              <a:rPr lang="en-US" sz="4400" noProof="1">
                <a:solidFill>
                  <a:schemeClr val="tx1">
                    <a:lumMod val="65000"/>
                    <a:lumOff val="35000"/>
                  </a:schemeClr>
                </a:solidFill>
                <a:latin typeface="Tw Cen MT Condensed" panose="020B0606020104020203" pitchFamily="34" charset="0"/>
              </a:rPr>
            </a:br>
            <a:endParaRPr lang="en-SL" dirty="0"/>
          </a:p>
        </p:txBody>
      </p:sp>
    </p:spTree>
    <p:extLst>
      <p:ext uri="{BB962C8B-B14F-4D97-AF65-F5344CB8AC3E}">
        <p14:creationId xmlns:p14="http://schemas.microsoft.com/office/powerpoint/2010/main" val="653617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7E2826-EA9D-B88E-BBFE-4F1B45D98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960" y="1196974"/>
            <a:ext cx="5689600" cy="4670425"/>
          </a:xfrm>
          <a:prstGeom prst="rect">
            <a:avLst/>
          </a:prstGeom>
        </p:spPr>
      </p:pic>
      <p:pic>
        <p:nvPicPr>
          <p:cNvPr id="3" name="Picture 2">
            <a:extLst>
              <a:ext uri="{FF2B5EF4-FFF2-40B4-BE49-F238E27FC236}">
                <a16:creationId xmlns:a16="http://schemas.microsoft.com/office/drawing/2014/main" id="{F87C9703-3F6B-549F-AB6F-DF252395E479}"/>
              </a:ext>
            </a:extLst>
          </p:cNvPr>
          <p:cNvPicPr>
            <a:picLocks noChangeAspect="1"/>
          </p:cNvPicPr>
          <p:nvPr/>
        </p:nvPicPr>
        <p:blipFill>
          <a:blip r:embed="rId4"/>
          <a:stretch>
            <a:fillRect/>
          </a:stretch>
        </p:blipFill>
        <p:spPr>
          <a:xfrm>
            <a:off x="91440" y="1021715"/>
            <a:ext cx="5873750" cy="5074285"/>
          </a:xfrm>
          <a:prstGeom prst="rect">
            <a:avLst/>
          </a:prstGeom>
        </p:spPr>
      </p:pic>
      <p:pic>
        <p:nvPicPr>
          <p:cNvPr id="4" name="Picture 3">
            <a:extLst>
              <a:ext uri="{FF2B5EF4-FFF2-40B4-BE49-F238E27FC236}">
                <a16:creationId xmlns:a16="http://schemas.microsoft.com/office/drawing/2014/main" id="{565A6C4C-9EE3-37ED-E5E5-9FECA84A208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3840" y="4053840"/>
            <a:ext cx="2357120" cy="2042160"/>
          </a:xfrm>
          <a:prstGeom prst="rect">
            <a:avLst/>
          </a:prstGeom>
          <a:noFill/>
          <a:ln>
            <a:noFill/>
          </a:ln>
        </p:spPr>
      </p:pic>
      <p:sp>
        <p:nvSpPr>
          <p:cNvPr id="5" name="Title 1">
            <a:extLst>
              <a:ext uri="{FF2B5EF4-FFF2-40B4-BE49-F238E27FC236}">
                <a16:creationId xmlns:a16="http://schemas.microsoft.com/office/drawing/2014/main" id="{4B61469D-A3B8-80A1-D880-ADC1D14C748C}"/>
              </a:ext>
            </a:extLst>
          </p:cNvPr>
          <p:cNvSpPr txBox="1">
            <a:spLocks/>
          </p:cNvSpPr>
          <p:nvPr/>
        </p:nvSpPr>
        <p:spPr>
          <a:xfrm>
            <a:off x="0" y="250982"/>
            <a:ext cx="9479280" cy="860110"/>
          </a:xfrm>
          <a:prstGeom prst="rect">
            <a:avLst/>
          </a:prstGeom>
        </p:spPr>
        <p:txBody>
          <a:bodyPr>
            <a:normAutofit fontScale="67500" lnSpcReduction="20000"/>
          </a:bodyPr>
          <a:lstStyle>
            <a:lvl1pPr algn="l" defTabSz="91434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a:solidFill>
                  <a:schemeClr val="tx1">
                    <a:lumMod val="65000"/>
                    <a:lumOff val="35000"/>
                  </a:schemeClr>
                </a:solidFill>
                <a:latin typeface="Tw Cen MT Condensed" panose="020B0606020104020203" pitchFamily="34" charset="0"/>
                <a:ea typeface="+mn-ea"/>
                <a:cs typeface="+mn-cs"/>
              </a:rPr>
              <a:t>Evaluation Of Indigenous Vegetable Species’ Potential As Alternatives To Tackle Malnutrition And Food Insecurity At Rural Households  In Sierra Leone</a:t>
            </a:r>
            <a:r>
              <a:rPr lang="en-US" noProof="1">
                <a:solidFill>
                  <a:schemeClr val="tx1">
                    <a:lumMod val="65000"/>
                    <a:lumOff val="35000"/>
                  </a:schemeClr>
                </a:solidFill>
                <a:latin typeface="Tw Cen MT Condensed" panose="020B0606020104020203" pitchFamily="34" charset="0"/>
              </a:rPr>
              <a:t/>
            </a:r>
            <a:br>
              <a:rPr lang="en-US" noProof="1">
                <a:solidFill>
                  <a:schemeClr val="tx1">
                    <a:lumMod val="65000"/>
                    <a:lumOff val="35000"/>
                  </a:schemeClr>
                </a:solidFill>
                <a:latin typeface="Tw Cen MT Condensed" panose="020B0606020104020203" pitchFamily="34" charset="0"/>
              </a:rPr>
            </a:br>
            <a:endParaRPr lang="en-SL" dirty="0"/>
          </a:p>
        </p:txBody>
      </p:sp>
    </p:spTree>
    <p:extLst>
      <p:ext uri="{BB962C8B-B14F-4D97-AF65-F5344CB8AC3E}">
        <p14:creationId xmlns:p14="http://schemas.microsoft.com/office/powerpoint/2010/main" val="557901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625D4-2EC6-9BEE-DA47-1F8024FA5B9C}"/>
            </a:ext>
          </a:extLst>
        </p:cNvPr>
        <p:cNvGrpSpPr/>
        <p:nvPr/>
      </p:nvGrpSpPr>
      <p:grpSpPr>
        <a:xfrm>
          <a:off x="0" y="0"/>
          <a:ext cx="0" cy="0"/>
          <a:chOff x="0" y="0"/>
          <a:chExt cx="0" cy="0"/>
        </a:xfrm>
      </p:grpSpPr>
      <p:sp>
        <p:nvSpPr>
          <p:cNvPr id="18" name="Date Placeholder 2">
            <a:extLst>
              <a:ext uri="{FF2B5EF4-FFF2-40B4-BE49-F238E27FC236}">
                <a16:creationId xmlns:a16="http://schemas.microsoft.com/office/drawing/2014/main" id="{070632F5-0D50-CE8E-090F-10AB10D1DD8E}"/>
              </a:ext>
            </a:extLst>
          </p:cNvPr>
          <p:cNvSpPr>
            <a:spLocks noGrp="1"/>
          </p:cNvSpPr>
          <p:nvPr>
            <p:ph type="dt" sz="half" idx="10"/>
          </p:nvPr>
        </p:nvSpPr>
        <p:spPr/>
        <p:txBody>
          <a:bodyPr/>
          <a:lstStyle/>
          <a:p>
            <a:endParaRPr lang="de-DE" altLang="x-none" dirty="0"/>
          </a:p>
          <a:p>
            <a:r>
              <a:rPr lang="de-DE" altLang="x-none" dirty="0"/>
              <a:t>Page </a:t>
            </a:r>
            <a:fld id="{CFCA6865-2FAA-C049-90AB-66EB3CC5712F}" type="slidenum">
              <a:rPr lang="de-DE" altLang="x-none"/>
              <a:pPr/>
              <a:t>17</a:t>
            </a:fld>
            <a:endParaRPr lang="en-GB" altLang="x-none" dirty="0"/>
          </a:p>
        </p:txBody>
      </p:sp>
      <p:grpSp>
        <p:nvGrpSpPr>
          <p:cNvPr id="51" name="Group 7">
            <a:extLst>
              <a:ext uri="{FF2B5EF4-FFF2-40B4-BE49-F238E27FC236}">
                <a16:creationId xmlns:a16="http://schemas.microsoft.com/office/drawing/2014/main" id="{C60A9185-5689-D272-7DA8-742E53A4192D}"/>
              </a:ext>
            </a:extLst>
          </p:cNvPr>
          <p:cNvGrpSpPr>
            <a:grpSpLocks/>
          </p:cNvGrpSpPr>
          <p:nvPr/>
        </p:nvGrpSpPr>
        <p:grpSpPr bwMode="auto">
          <a:xfrm>
            <a:off x="6137247" y="953496"/>
            <a:ext cx="5740150" cy="559850"/>
            <a:chOff x="1306" y="1538"/>
            <a:chExt cx="1442" cy="276"/>
          </a:xfrm>
          <a:solidFill>
            <a:srgbClr val="002060"/>
          </a:solidFill>
        </p:grpSpPr>
        <p:sp>
          <p:nvSpPr>
            <p:cNvPr id="52" name="Rectangle 8">
              <a:extLst>
                <a:ext uri="{FF2B5EF4-FFF2-40B4-BE49-F238E27FC236}">
                  <a16:creationId xmlns:a16="http://schemas.microsoft.com/office/drawing/2014/main" id="{19C9EBB5-1346-8E2A-8A5E-07521069031A}"/>
                </a:ext>
              </a:extLst>
            </p:cNvPr>
            <p:cNvSpPr>
              <a:spLocks noChangeArrowheads="1"/>
            </p:cNvSpPr>
            <p:nvPr/>
          </p:nvSpPr>
          <p:spPr bwMode="auto">
            <a:xfrm>
              <a:off x="1306" y="1538"/>
              <a:ext cx="1442" cy="276"/>
            </a:xfrm>
            <a:prstGeom prst="rect">
              <a:avLst/>
            </a:prstGeom>
            <a:grpFill/>
            <a:ln w="635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400">
                <a:solidFill>
                  <a:schemeClr val="bg1"/>
                </a:solidFill>
              </a:endParaRPr>
            </a:p>
          </p:txBody>
        </p:sp>
        <p:sp>
          <p:nvSpPr>
            <p:cNvPr id="53" name="Text Box 9">
              <a:extLst>
                <a:ext uri="{FF2B5EF4-FFF2-40B4-BE49-F238E27FC236}">
                  <a16:creationId xmlns:a16="http://schemas.microsoft.com/office/drawing/2014/main" id="{1FD8DCDC-A350-BA69-939F-C03053BE1937}"/>
                </a:ext>
              </a:extLst>
            </p:cNvPr>
            <p:cNvSpPr txBox="1">
              <a:spLocks noChangeArrowheads="1"/>
            </p:cNvSpPr>
            <p:nvPr/>
          </p:nvSpPr>
          <p:spPr bwMode="auto">
            <a:xfrm>
              <a:off x="1332" y="1572"/>
              <a:ext cx="1389" cy="231"/>
            </a:xfrm>
            <a:prstGeom prst="rect">
              <a:avLst/>
            </a:prstGeom>
            <a:grpFill/>
            <a:ln>
              <a:noFill/>
            </a:ln>
            <a:effectLst/>
            <a:extLs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eaLnBrk="0" hangingPunct="0"/>
              <a:r>
                <a:rPr lang="en-US" altLang="zh-CN" sz="2400" b="1" dirty="0">
                  <a:solidFill>
                    <a:schemeClr val="bg1"/>
                  </a:solidFill>
                  <a:latin typeface="Arial" charset="0"/>
                </a:rPr>
                <a:t>PROGRESS</a:t>
              </a:r>
            </a:p>
          </p:txBody>
        </p:sp>
      </p:grpSp>
      <p:sp>
        <p:nvSpPr>
          <p:cNvPr id="54" name="Rectangle 10">
            <a:extLst>
              <a:ext uri="{FF2B5EF4-FFF2-40B4-BE49-F238E27FC236}">
                <a16:creationId xmlns:a16="http://schemas.microsoft.com/office/drawing/2014/main" id="{BFED1875-FAEB-3F79-3EF5-0F1CB92CF231}"/>
              </a:ext>
            </a:extLst>
          </p:cNvPr>
          <p:cNvSpPr>
            <a:spLocks noChangeArrowheads="1"/>
          </p:cNvSpPr>
          <p:nvPr/>
        </p:nvSpPr>
        <p:spPr bwMode="auto">
          <a:xfrm>
            <a:off x="6142684" y="1701584"/>
            <a:ext cx="5729276" cy="4082632"/>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endParaRPr lang="en-US"/>
          </a:p>
        </p:txBody>
      </p:sp>
      <p:grpSp>
        <p:nvGrpSpPr>
          <p:cNvPr id="3" name="Group 7">
            <a:extLst>
              <a:ext uri="{FF2B5EF4-FFF2-40B4-BE49-F238E27FC236}">
                <a16:creationId xmlns:a16="http://schemas.microsoft.com/office/drawing/2014/main" id="{7A8F3CB9-D94B-9103-3491-95A796ED2BFE}"/>
              </a:ext>
            </a:extLst>
          </p:cNvPr>
          <p:cNvGrpSpPr>
            <a:grpSpLocks/>
          </p:cNvGrpSpPr>
          <p:nvPr/>
        </p:nvGrpSpPr>
        <p:grpSpPr bwMode="auto">
          <a:xfrm>
            <a:off x="308895" y="968786"/>
            <a:ext cx="5634232" cy="559850"/>
            <a:chOff x="1306" y="1538"/>
            <a:chExt cx="1442" cy="276"/>
          </a:xfrm>
          <a:solidFill>
            <a:srgbClr val="002060"/>
          </a:solidFill>
        </p:grpSpPr>
        <p:sp>
          <p:nvSpPr>
            <p:cNvPr id="4" name="Rectangle 8">
              <a:extLst>
                <a:ext uri="{FF2B5EF4-FFF2-40B4-BE49-F238E27FC236}">
                  <a16:creationId xmlns:a16="http://schemas.microsoft.com/office/drawing/2014/main" id="{D9C3E676-4857-AA77-B358-BAE04D183CDA}"/>
                </a:ext>
              </a:extLst>
            </p:cNvPr>
            <p:cNvSpPr>
              <a:spLocks noChangeArrowheads="1"/>
            </p:cNvSpPr>
            <p:nvPr/>
          </p:nvSpPr>
          <p:spPr bwMode="auto">
            <a:xfrm>
              <a:off x="1306" y="1538"/>
              <a:ext cx="1442" cy="276"/>
            </a:xfrm>
            <a:prstGeom prst="rect">
              <a:avLst/>
            </a:prstGeom>
            <a:grpFill/>
            <a:ln w="635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chemeClr val="bg1"/>
                </a:solidFill>
              </a:endParaRPr>
            </a:p>
          </p:txBody>
        </p:sp>
        <p:sp>
          <p:nvSpPr>
            <p:cNvPr id="5" name="Text Box 9">
              <a:extLst>
                <a:ext uri="{FF2B5EF4-FFF2-40B4-BE49-F238E27FC236}">
                  <a16:creationId xmlns:a16="http://schemas.microsoft.com/office/drawing/2014/main" id="{9390F328-CAC1-99F9-4AF8-E0EC8D5756DC}"/>
                </a:ext>
              </a:extLst>
            </p:cNvPr>
            <p:cNvSpPr txBox="1">
              <a:spLocks noChangeArrowheads="1"/>
            </p:cNvSpPr>
            <p:nvPr/>
          </p:nvSpPr>
          <p:spPr bwMode="auto">
            <a:xfrm>
              <a:off x="1332" y="1572"/>
              <a:ext cx="1389" cy="231"/>
            </a:xfrm>
            <a:prstGeom prst="rect">
              <a:avLst/>
            </a:prstGeom>
            <a:grpFill/>
            <a:ln>
              <a:noFill/>
            </a:ln>
            <a:effectLst/>
            <a:extLs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eaLnBrk="0" hangingPunct="0"/>
              <a:r>
                <a:rPr lang="en-US" altLang="zh-CN" sz="2400" b="1" dirty="0">
                  <a:solidFill>
                    <a:schemeClr val="bg1"/>
                  </a:solidFill>
                  <a:latin typeface="Arial" charset="0"/>
                </a:rPr>
                <a:t>AIMS</a:t>
              </a:r>
            </a:p>
          </p:txBody>
        </p:sp>
      </p:grpSp>
      <p:sp>
        <p:nvSpPr>
          <p:cNvPr id="6" name="Rectangle 10">
            <a:extLst>
              <a:ext uri="{FF2B5EF4-FFF2-40B4-BE49-F238E27FC236}">
                <a16:creationId xmlns:a16="http://schemas.microsoft.com/office/drawing/2014/main" id="{9742598D-01FE-C06B-F2A4-2821C02C231A}"/>
              </a:ext>
            </a:extLst>
          </p:cNvPr>
          <p:cNvSpPr>
            <a:spLocks noChangeArrowheads="1"/>
          </p:cNvSpPr>
          <p:nvPr/>
        </p:nvSpPr>
        <p:spPr bwMode="auto">
          <a:xfrm>
            <a:off x="274094" y="1683229"/>
            <a:ext cx="5623559" cy="4082632"/>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endParaRPr lang="en-US"/>
          </a:p>
        </p:txBody>
      </p:sp>
      <p:sp>
        <p:nvSpPr>
          <p:cNvPr id="7" name="Rectangle 14">
            <a:extLst>
              <a:ext uri="{FF2B5EF4-FFF2-40B4-BE49-F238E27FC236}">
                <a16:creationId xmlns:a16="http://schemas.microsoft.com/office/drawing/2014/main" id="{CE8742CF-166E-0E39-C36C-77A1BC132773}"/>
              </a:ext>
            </a:extLst>
          </p:cNvPr>
          <p:cNvSpPr>
            <a:spLocks noChangeArrowheads="1"/>
          </p:cNvSpPr>
          <p:nvPr/>
        </p:nvSpPr>
        <p:spPr bwMode="auto">
          <a:xfrm>
            <a:off x="308895" y="1701584"/>
            <a:ext cx="5528737" cy="3877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marL="342900" indent="-342900">
              <a:lnSpc>
                <a:spcPct val="140000"/>
              </a:lnSpc>
              <a:tabLst>
                <a:tab pos="8521700" algn="r"/>
              </a:tabLst>
              <a:defRPr sz="2000" b="1">
                <a:solidFill>
                  <a:schemeClr val="tx1"/>
                </a:solidFill>
                <a:latin typeface="Arial" charset="0"/>
                <a:ea typeface="黑体" charset="-122"/>
              </a:defRPr>
            </a:lvl1pPr>
            <a:lvl2pPr marL="190500" indent="266700">
              <a:lnSpc>
                <a:spcPct val="140000"/>
              </a:lnSpc>
              <a:tabLst>
                <a:tab pos="8521700" algn="r"/>
              </a:tabLst>
              <a:defRPr sz="2000">
                <a:solidFill>
                  <a:schemeClr val="tx1"/>
                </a:solidFill>
                <a:latin typeface="Arial" charset="0"/>
                <a:ea typeface="华文细黑" charset="-122"/>
              </a:defRPr>
            </a:lvl2pPr>
            <a:lvl3pPr marL="371475" indent="-179388">
              <a:lnSpc>
                <a:spcPct val="140000"/>
              </a:lnSpc>
              <a:tabLst>
                <a:tab pos="8521700" algn="r"/>
              </a:tabLst>
              <a:defRPr sz="2000">
                <a:solidFill>
                  <a:schemeClr val="tx1"/>
                </a:solidFill>
                <a:latin typeface="Arial" charset="0"/>
                <a:ea typeface="华文细黑" charset="-122"/>
              </a:defRPr>
            </a:lvl3pPr>
            <a:lvl4pPr marL="547688" indent="-174625">
              <a:lnSpc>
                <a:spcPct val="140000"/>
              </a:lnSpc>
              <a:tabLst>
                <a:tab pos="8521700" algn="r"/>
              </a:tabLst>
              <a:defRPr sz="2000">
                <a:solidFill>
                  <a:schemeClr val="tx1"/>
                </a:solidFill>
                <a:latin typeface="Arial" charset="0"/>
                <a:ea typeface="华文细黑" charset="-122"/>
              </a:defRPr>
            </a:lvl4pPr>
            <a:lvl5pPr marL="1511300" indent="-328613">
              <a:lnSpc>
                <a:spcPct val="140000"/>
              </a:lnSpc>
              <a:tabLst>
                <a:tab pos="8521700" algn="r"/>
              </a:tabLst>
              <a:defRPr sz="2000">
                <a:solidFill>
                  <a:schemeClr val="tx1"/>
                </a:solidFill>
                <a:latin typeface="Arial" charset="0"/>
                <a:ea typeface="华文细黑" charset="-122"/>
              </a:defRPr>
            </a:lvl5pPr>
            <a:lvl6pPr marL="19685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6pPr>
            <a:lvl7pPr marL="24257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7pPr>
            <a:lvl8pPr marL="28829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8pPr>
            <a:lvl9pPr marL="33401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9pPr>
          </a:lstStyle>
          <a:p>
            <a:pPr algn="just">
              <a:buFont typeface="Wingdings" panose="05000000000000000000" pitchFamily="2" charset="2"/>
              <a:buChar char="v"/>
            </a:pPr>
            <a:r>
              <a:rPr lang="en-US" b="0" dirty="0">
                <a:solidFill>
                  <a:srgbClr val="405449"/>
                </a:solidFill>
                <a:latin typeface="Nobile" pitchFamily="34" charset="0"/>
                <a:ea typeface="Nobile" pitchFamily="34" charset="-122"/>
              </a:rPr>
              <a:t>The main aim is </a:t>
            </a:r>
            <a:r>
              <a:rPr lang="en-US" b="0" dirty="0" smtClean="0">
                <a:solidFill>
                  <a:srgbClr val="405449"/>
                </a:solidFill>
                <a:latin typeface="Nobile" pitchFamily="34" charset="0"/>
                <a:ea typeface="Nobile" pitchFamily="34" charset="-122"/>
              </a:rPr>
              <a:t>to identify high malaria </a:t>
            </a:r>
            <a:r>
              <a:rPr lang="en-US" b="0" dirty="0">
                <a:solidFill>
                  <a:srgbClr val="405449"/>
                </a:solidFill>
                <a:latin typeface="Nobile" pitchFamily="34" charset="0"/>
                <a:ea typeface="Nobile" pitchFamily="34" charset="-122"/>
              </a:rPr>
              <a:t>"infectious risk index"  water bodies using AI, drone mapping, and field data.</a:t>
            </a:r>
          </a:p>
          <a:p>
            <a:pPr algn="just">
              <a:buFont typeface="Wingdings" panose="05000000000000000000" pitchFamily="2" charset="2"/>
              <a:buChar char="v"/>
            </a:pPr>
            <a:r>
              <a:rPr lang="en-US" altLang="ja-JP" b="0" dirty="0">
                <a:solidFill>
                  <a:srgbClr val="405449"/>
                </a:solidFill>
                <a:latin typeface="Nobile" pitchFamily="34" charset="0"/>
                <a:ea typeface="Nobile" pitchFamily="34" charset="-122"/>
              </a:rPr>
              <a:t>Development of High-risk house/</a:t>
            </a:r>
            <a:r>
              <a:rPr lang="en-US" altLang="ja-JP" sz="1800" b="0" dirty="0">
                <a:solidFill>
                  <a:srgbClr val="405449"/>
                </a:solidFill>
                <a:latin typeface="Nobile" pitchFamily="34" charset="0"/>
                <a:ea typeface="Nobile" pitchFamily="34" charset="-122"/>
              </a:rPr>
              <a:t>community</a:t>
            </a:r>
            <a:r>
              <a:rPr lang="en-US" altLang="ja-JP" b="0" dirty="0">
                <a:solidFill>
                  <a:srgbClr val="405449"/>
                </a:solidFill>
                <a:latin typeface="Nobile" pitchFamily="34" charset="0"/>
                <a:ea typeface="Nobile" pitchFamily="34" charset="-122"/>
              </a:rPr>
              <a:t> detection technology with drone and AI</a:t>
            </a:r>
          </a:p>
          <a:p>
            <a:pPr algn="just">
              <a:buFont typeface="Wingdings" panose="05000000000000000000" pitchFamily="2" charset="2"/>
              <a:buChar char="v"/>
            </a:pPr>
            <a:r>
              <a:rPr lang="en-US" b="0" dirty="0">
                <a:solidFill>
                  <a:srgbClr val="405449"/>
                </a:solidFill>
                <a:latin typeface="Nobile" pitchFamily="34" charset="0"/>
                <a:ea typeface="Nobile" pitchFamily="34" charset="-122"/>
              </a:rPr>
              <a:t>Develop and explore visible machine learning algorithms to predict malaria infection</a:t>
            </a:r>
          </a:p>
          <a:p>
            <a:pPr algn="just">
              <a:buFont typeface="Wingdings" panose="05000000000000000000" pitchFamily="2" charset="2"/>
              <a:buChar char="v"/>
            </a:pPr>
            <a:r>
              <a:rPr lang="en-US" b="0" dirty="0">
                <a:solidFill>
                  <a:srgbClr val="405449"/>
                </a:solidFill>
                <a:latin typeface="Nobile" pitchFamily="34" charset="0"/>
                <a:ea typeface="Nobile" pitchFamily="34" charset="-122"/>
              </a:rPr>
              <a:t>Be able to predict disease </a:t>
            </a:r>
            <a:r>
              <a:rPr lang="en-US" b="0" dirty="0" smtClean="0">
                <a:solidFill>
                  <a:srgbClr val="405449"/>
                </a:solidFill>
                <a:latin typeface="Nobile" pitchFamily="34" charset="0"/>
                <a:ea typeface="Nobile" pitchFamily="34" charset="-122"/>
              </a:rPr>
              <a:t>outbreaks and assist </a:t>
            </a:r>
            <a:r>
              <a:rPr lang="en-US" b="0" dirty="0">
                <a:solidFill>
                  <a:srgbClr val="405449"/>
                </a:solidFill>
                <a:latin typeface="Nobile" pitchFamily="34" charset="0"/>
                <a:ea typeface="Nobile" pitchFamily="34" charset="-122"/>
              </a:rPr>
              <a:t>in planning health </a:t>
            </a:r>
            <a:r>
              <a:rPr lang="en-US" b="0" dirty="0" smtClean="0">
                <a:solidFill>
                  <a:srgbClr val="405449"/>
                </a:solidFill>
                <a:latin typeface="Nobile" pitchFamily="34" charset="0"/>
                <a:ea typeface="Nobile" pitchFamily="34" charset="-122"/>
              </a:rPr>
              <a:t>interventions</a:t>
            </a:r>
            <a:endParaRPr lang="en-SL" b="0" dirty="0">
              <a:solidFill>
                <a:srgbClr val="405449"/>
              </a:solidFill>
              <a:latin typeface="Nobile" pitchFamily="34" charset="0"/>
              <a:ea typeface="Nobile" pitchFamily="34" charset="-122"/>
            </a:endParaRPr>
          </a:p>
        </p:txBody>
      </p:sp>
      <p:sp>
        <p:nvSpPr>
          <p:cNvPr id="8" name="Rectangle 14">
            <a:extLst>
              <a:ext uri="{FF2B5EF4-FFF2-40B4-BE49-F238E27FC236}">
                <a16:creationId xmlns:a16="http://schemas.microsoft.com/office/drawing/2014/main" id="{59437B22-F1A7-7B5F-9F45-1F498092B982}"/>
              </a:ext>
            </a:extLst>
          </p:cNvPr>
          <p:cNvSpPr>
            <a:spLocks noChangeArrowheads="1"/>
          </p:cNvSpPr>
          <p:nvPr/>
        </p:nvSpPr>
        <p:spPr bwMode="auto">
          <a:xfrm>
            <a:off x="6235308" y="1823913"/>
            <a:ext cx="5529174" cy="41806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marL="342900" indent="-342900">
              <a:lnSpc>
                <a:spcPct val="140000"/>
              </a:lnSpc>
              <a:tabLst>
                <a:tab pos="8521700" algn="r"/>
              </a:tabLst>
              <a:defRPr sz="2000" b="1">
                <a:solidFill>
                  <a:schemeClr val="tx1"/>
                </a:solidFill>
                <a:latin typeface="Arial" charset="0"/>
                <a:ea typeface="黑体" charset="-122"/>
              </a:defRPr>
            </a:lvl1pPr>
            <a:lvl2pPr marL="190500" indent="266700">
              <a:lnSpc>
                <a:spcPct val="140000"/>
              </a:lnSpc>
              <a:tabLst>
                <a:tab pos="8521700" algn="r"/>
              </a:tabLst>
              <a:defRPr sz="2000">
                <a:solidFill>
                  <a:schemeClr val="tx1"/>
                </a:solidFill>
                <a:latin typeface="Arial" charset="0"/>
                <a:ea typeface="华文细黑" charset="-122"/>
              </a:defRPr>
            </a:lvl2pPr>
            <a:lvl3pPr marL="371475" indent="-179388">
              <a:lnSpc>
                <a:spcPct val="140000"/>
              </a:lnSpc>
              <a:tabLst>
                <a:tab pos="8521700" algn="r"/>
              </a:tabLst>
              <a:defRPr sz="2000">
                <a:solidFill>
                  <a:schemeClr val="tx1"/>
                </a:solidFill>
                <a:latin typeface="Arial" charset="0"/>
                <a:ea typeface="华文细黑" charset="-122"/>
              </a:defRPr>
            </a:lvl3pPr>
            <a:lvl4pPr marL="547688" indent="-174625">
              <a:lnSpc>
                <a:spcPct val="140000"/>
              </a:lnSpc>
              <a:tabLst>
                <a:tab pos="8521700" algn="r"/>
              </a:tabLst>
              <a:defRPr sz="2000">
                <a:solidFill>
                  <a:schemeClr val="tx1"/>
                </a:solidFill>
                <a:latin typeface="Arial" charset="0"/>
                <a:ea typeface="华文细黑" charset="-122"/>
              </a:defRPr>
            </a:lvl4pPr>
            <a:lvl5pPr marL="1511300" indent="-328613">
              <a:lnSpc>
                <a:spcPct val="140000"/>
              </a:lnSpc>
              <a:tabLst>
                <a:tab pos="8521700" algn="r"/>
              </a:tabLst>
              <a:defRPr sz="2000">
                <a:solidFill>
                  <a:schemeClr val="tx1"/>
                </a:solidFill>
                <a:latin typeface="Arial" charset="0"/>
                <a:ea typeface="华文细黑" charset="-122"/>
              </a:defRPr>
            </a:lvl5pPr>
            <a:lvl6pPr marL="19685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6pPr>
            <a:lvl7pPr marL="24257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7pPr>
            <a:lvl8pPr marL="28829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8pPr>
            <a:lvl9pPr marL="33401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9pPr>
          </a:lstStyle>
          <a:p>
            <a:pPr algn="just">
              <a:lnSpc>
                <a:spcPct val="150000"/>
              </a:lnSpc>
              <a:spcAft>
                <a:spcPts val="1350"/>
              </a:spcAft>
              <a:buFont typeface="Wingdings" panose="05000000000000000000" pitchFamily="2" charset="2"/>
              <a:buChar char="v"/>
            </a:pPr>
            <a:r>
              <a:rPr lang="en-CA" sz="1800" b="0" dirty="0">
                <a:solidFill>
                  <a:srgbClr val="405449"/>
                </a:solidFill>
                <a:latin typeface="Nobile" pitchFamily="34" charset="0"/>
                <a:ea typeface="Nobile" pitchFamily="34" charset="-122"/>
              </a:rPr>
              <a:t>Household surveys and Focus group discussions with all stakeholders completed</a:t>
            </a:r>
            <a:endParaRPr lang="en-SL" sz="1800" b="0" dirty="0">
              <a:solidFill>
                <a:srgbClr val="405449"/>
              </a:solidFill>
              <a:latin typeface="Nobile" pitchFamily="34" charset="0"/>
              <a:ea typeface="Nobile" pitchFamily="34" charset="-122"/>
            </a:endParaRPr>
          </a:p>
          <a:p>
            <a:pPr marL="342900" lvl="0" indent="-342900" algn="just">
              <a:lnSpc>
                <a:spcPct val="150000"/>
              </a:lnSpc>
              <a:spcAft>
                <a:spcPts val="1350"/>
              </a:spcAft>
              <a:buFont typeface="Wingdings" panose="05000000000000000000" pitchFamily="2" charset="2"/>
              <a:buChar char="v"/>
            </a:pPr>
            <a:r>
              <a:rPr lang="en-CA" sz="1800" b="0" dirty="0">
                <a:solidFill>
                  <a:srgbClr val="405449"/>
                </a:solidFill>
                <a:latin typeface="Nobile" pitchFamily="34" charset="0"/>
                <a:ea typeface="Nobile" pitchFamily="34" charset="-122"/>
              </a:rPr>
              <a:t>Entomological data collection was </a:t>
            </a:r>
            <a:r>
              <a:rPr lang="en-CA" sz="1700" b="0" dirty="0">
                <a:solidFill>
                  <a:srgbClr val="405449"/>
                </a:solidFill>
                <a:latin typeface="Nobile" pitchFamily="34" charset="0"/>
                <a:ea typeface="Nobile" pitchFamily="34" charset="-122"/>
              </a:rPr>
              <a:t>completed</a:t>
            </a:r>
            <a:r>
              <a:rPr lang="en-CA" sz="1800" b="0" dirty="0">
                <a:solidFill>
                  <a:srgbClr val="405449"/>
                </a:solidFill>
                <a:latin typeface="Nobile" pitchFamily="34" charset="0"/>
                <a:ea typeface="Nobile" pitchFamily="34" charset="-122"/>
              </a:rPr>
              <a:t> where larvae habitats have been identified.</a:t>
            </a:r>
            <a:endParaRPr lang="en-SL" sz="1800" b="0" dirty="0">
              <a:solidFill>
                <a:srgbClr val="405449"/>
              </a:solidFill>
              <a:latin typeface="Nobile" pitchFamily="34" charset="0"/>
              <a:ea typeface="Nobile" pitchFamily="34" charset="-122"/>
            </a:endParaRPr>
          </a:p>
          <a:p>
            <a:pPr marL="342900" lvl="0" indent="-342900" algn="just">
              <a:lnSpc>
                <a:spcPct val="150000"/>
              </a:lnSpc>
              <a:spcAft>
                <a:spcPts val="1350"/>
              </a:spcAft>
              <a:buFont typeface="Wingdings" panose="05000000000000000000" pitchFamily="2" charset="2"/>
              <a:buChar char="v"/>
            </a:pPr>
            <a:r>
              <a:rPr lang="en-CA" sz="1800" b="0" dirty="0">
                <a:solidFill>
                  <a:srgbClr val="405449"/>
                </a:solidFill>
                <a:latin typeface="Nobile" pitchFamily="34" charset="0"/>
                <a:ea typeface="Nobile" pitchFamily="34" charset="-122"/>
              </a:rPr>
              <a:t>Training and skill development of technicians and healthcare workers involved in drone-based </a:t>
            </a:r>
            <a:r>
              <a:rPr lang="en-US" sz="1800" b="0" dirty="0">
                <a:solidFill>
                  <a:srgbClr val="405449"/>
                </a:solidFill>
                <a:latin typeface="Nobile" pitchFamily="34" charset="0"/>
                <a:ea typeface="Nobile" pitchFamily="34" charset="-122"/>
              </a:rPr>
              <a:t>flight.</a:t>
            </a:r>
            <a:endParaRPr lang="en-SL" sz="1800" b="0" dirty="0">
              <a:solidFill>
                <a:srgbClr val="405449"/>
              </a:solidFill>
              <a:latin typeface="Nobile" pitchFamily="34" charset="0"/>
              <a:ea typeface="Nobile" pitchFamily="34" charset="-122"/>
            </a:endParaRPr>
          </a:p>
          <a:p>
            <a:pPr algn="just">
              <a:buFont typeface="Wingdings" panose="05000000000000000000" pitchFamily="2" charset="2"/>
              <a:buChar char="v"/>
            </a:pPr>
            <a:r>
              <a:rPr lang="en-US" sz="1800" b="0" dirty="0">
                <a:solidFill>
                  <a:srgbClr val="405449"/>
                </a:solidFill>
                <a:latin typeface="Nobile" pitchFamily="34" charset="0"/>
                <a:ea typeface="Nobile" pitchFamily="34" charset="-122"/>
              </a:rPr>
              <a:t>Some drone flights have been undertaken to collaborate field entomological data</a:t>
            </a:r>
          </a:p>
        </p:txBody>
      </p:sp>
      <p:sp>
        <p:nvSpPr>
          <p:cNvPr id="9" name="Title 1">
            <a:extLst>
              <a:ext uri="{FF2B5EF4-FFF2-40B4-BE49-F238E27FC236}">
                <a16:creationId xmlns:a16="http://schemas.microsoft.com/office/drawing/2014/main" id="{639B42FB-3B4A-0196-773A-EFA134B9ECCD}"/>
              </a:ext>
            </a:extLst>
          </p:cNvPr>
          <p:cNvSpPr>
            <a:spLocks noGrp="1"/>
          </p:cNvSpPr>
          <p:nvPr>
            <p:ph type="title"/>
          </p:nvPr>
        </p:nvSpPr>
        <p:spPr>
          <a:xfrm>
            <a:off x="0" y="250982"/>
            <a:ext cx="9479280" cy="860110"/>
          </a:xfrm>
        </p:spPr>
        <p:txBody>
          <a:bodyPr>
            <a:normAutofit fontScale="90000"/>
          </a:bodyPr>
          <a:lstStyle/>
          <a:p>
            <a:r>
              <a:rPr lang="en-US" sz="3200" i="0" u="none" strike="noStrike" baseline="0" dirty="0">
                <a:solidFill>
                  <a:srgbClr val="000000"/>
                </a:solidFill>
                <a:latin typeface="Gill Sans MT" panose="020B0502020104020203" pitchFamily="34" charset="0"/>
              </a:rPr>
              <a:t>Incorporating Drone and AI technologies for cost-effective vector controls in Sierra Leone</a:t>
            </a:r>
            <a:r>
              <a:rPr lang="en-US" sz="4400" noProof="1">
                <a:solidFill>
                  <a:schemeClr val="tx1">
                    <a:lumMod val="65000"/>
                    <a:lumOff val="35000"/>
                  </a:schemeClr>
                </a:solidFill>
                <a:latin typeface="Tw Cen MT Condensed" panose="020B0606020104020203" pitchFamily="34" charset="0"/>
              </a:rPr>
              <a:t/>
            </a:r>
            <a:br>
              <a:rPr lang="en-US" sz="4400" noProof="1">
                <a:solidFill>
                  <a:schemeClr val="tx1">
                    <a:lumMod val="65000"/>
                    <a:lumOff val="35000"/>
                  </a:schemeClr>
                </a:solidFill>
                <a:latin typeface="Tw Cen MT Condensed" panose="020B0606020104020203" pitchFamily="34" charset="0"/>
              </a:rPr>
            </a:br>
            <a:endParaRPr lang="en-SL" dirty="0"/>
          </a:p>
        </p:txBody>
      </p:sp>
    </p:spTree>
    <p:extLst>
      <p:ext uri="{BB962C8B-B14F-4D97-AF65-F5344CB8AC3E}">
        <p14:creationId xmlns:p14="http://schemas.microsoft.com/office/powerpoint/2010/main" val="13216443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DA671-76D2-0B23-C5A1-C0BC7BC4DF6C}"/>
            </a:ext>
          </a:extLst>
        </p:cNvPr>
        <p:cNvGrpSpPr/>
        <p:nvPr/>
      </p:nvGrpSpPr>
      <p:grpSpPr>
        <a:xfrm>
          <a:off x="0" y="0"/>
          <a:ext cx="0" cy="0"/>
          <a:chOff x="0" y="0"/>
          <a:chExt cx="0" cy="0"/>
        </a:xfrm>
      </p:grpSpPr>
      <p:pic>
        <p:nvPicPr>
          <p:cNvPr id="6" name="Graphic 1">
            <a:extLst>
              <a:ext uri="{FF2B5EF4-FFF2-40B4-BE49-F238E27FC236}">
                <a16:creationId xmlns:a16="http://schemas.microsoft.com/office/drawing/2014/main" id="{9E69870C-7520-58F8-F3BE-0EC685E89D4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1440" y="1269999"/>
            <a:ext cx="6159500" cy="4318001"/>
          </a:xfrm>
          <a:prstGeom prst="rect">
            <a:avLst/>
          </a:prstGeom>
        </p:spPr>
      </p:pic>
      <p:grpSp>
        <p:nvGrpSpPr>
          <p:cNvPr id="8" name="Group 7">
            <a:extLst>
              <a:ext uri="{FF2B5EF4-FFF2-40B4-BE49-F238E27FC236}">
                <a16:creationId xmlns:a16="http://schemas.microsoft.com/office/drawing/2014/main" id="{B311F0AC-EE85-F472-700F-A0A7FF9B1548}"/>
              </a:ext>
            </a:extLst>
          </p:cNvPr>
          <p:cNvGrpSpPr/>
          <p:nvPr/>
        </p:nvGrpSpPr>
        <p:grpSpPr>
          <a:xfrm>
            <a:off x="6250941" y="1269999"/>
            <a:ext cx="5849620" cy="4429614"/>
            <a:chOff x="209081" y="962634"/>
            <a:chExt cx="8786099" cy="4204828"/>
          </a:xfrm>
        </p:grpSpPr>
        <p:pic>
          <p:nvPicPr>
            <p:cNvPr id="9" name="Picture 8">
              <a:extLst>
                <a:ext uri="{FF2B5EF4-FFF2-40B4-BE49-F238E27FC236}">
                  <a16:creationId xmlns:a16="http://schemas.microsoft.com/office/drawing/2014/main" id="{09EA1A82-D8A6-E990-5E86-61632FBB3FA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63757" y="3111046"/>
              <a:ext cx="2866707" cy="2056416"/>
            </a:xfrm>
            <a:prstGeom prst="rect">
              <a:avLst/>
            </a:prstGeom>
          </p:spPr>
        </p:pic>
        <p:pic>
          <p:nvPicPr>
            <p:cNvPr id="10" name="Picture 9">
              <a:extLst>
                <a:ext uri="{FF2B5EF4-FFF2-40B4-BE49-F238E27FC236}">
                  <a16:creationId xmlns:a16="http://schemas.microsoft.com/office/drawing/2014/main" id="{A50EF711-8F62-EC2E-1C6B-DF0B825A601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118446" y="968221"/>
              <a:ext cx="2876734" cy="2063609"/>
            </a:xfrm>
            <a:prstGeom prst="rect">
              <a:avLst/>
            </a:prstGeom>
          </p:spPr>
        </p:pic>
        <p:pic>
          <p:nvPicPr>
            <p:cNvPr id="11" name="Picture 10">
              <a:extLst>
                <a:ext uri="{FF2B5EF4-FFF2-40B4-BE49-F238E27FC236}">
                  <a16:creationId xmlns:a16="http://schemas.microsoft.com/office/drawing/2014/main" id="{87BAC9FA-6381-4C08-334C-4E526E5ED65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09081" y="962634"/>
              <a:ext cx="2892309" cy="2074781"/>
            </a:xfrm>
            <a:prstGeom prst="rect">
              <a:avLst/>
            </a:prstGeom>
          </p:spPr>
        </p:pic>
        <p:pic>
          <p:nvPicPr>
            <p:cNvPr id="12" name="Picture 11">
              <a:extLst>
                <a:ext uri="{FF2B5EF4-FFF2-40B4-BE49-F238E27FC236}">
                  <a16:creationId xmlns:a16="http://schemas.microsoft.com/office/drawing/2014/main" id="{21B2C44F-3336-5C7F-56E4-3C611E32DB6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40811" y="3120365"/>
              <a:ext cx="2803247" cy="2010894"/>
            </a:xfrm>
            <a:prstGeom prst="rect">
              <a:avLst/>
            </a:prstGeom>
          </p:spPr>
        </p:pic>
        <p:pic>
          <p:nvPicPr>
            <p:cNvPr id="13" name="Picture 12">
              <a:extLst>
                <a:ext uri="{FF2B5EF4-FFF2-40B4-BE49-F238E27FC236}">
                  <a16:creationId xmlns:a16="http://schemas.microsoft.com/office/drawing/2014/main" id="{02521DDC-34F3-9333-ECB2-01D064F4EF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166162" y="968221"/>
              <a:ext cx="2876734" cy="2063609"/>
            </a:xfrm>
            <a:prstGeom prst="rect">
              <a:avLst/>
            </a:prstGeom>
          </p:spPr>
        </p:pic>
        <p:pic>
          <p:nvPicPr>
            <p:cNvPr id="14" name="Picture 13">
              <a:extLst>
                <a:ext uri="{FF2B5EF4-FFF2-40B4-BE49-F238E27FC236}">
                  <a16:creationId xmlns:a16="http://schemas.microsoft.com/office/drawing/2014/main" id="{B0DD9C5B-D634-340E-42FA-7F9F761859A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159209" y="3120364"/>
              <a:ext cx="2795208" cy="2005127"/>
            </a:xfrm>
            <a:prstGeom prst="rect">
              <a:avLst/>
            </a:prstGeom>
          </p:spPr>
        </p:pic>
      </p:grpSp>
      <p:sp>
        <p:nvSpPr>
          <p:cNvPr id="16" name="TextBox 15">
            <a:extLst>
              <a:ext uri="{FF2B5EF4-FFF2-40B4-BE49-F238E27FC236}">
                <a16:creationId xmlns:a16="http://schemas.microsoft.com/office/drawing/2014/main" id="{4F1B8839-BA74-8E8A-FC8A-2C9B5EEDA043}"/>
              </a:ext>
            </a:extLst>
          </p:cNvPr>
          <p:cNvSpPr txBox="1"/>
          <p:nvPr/>
        </p:nvSpPr>
        <p:spPr>
          <a:xfrm>
            <a:off x="372115" y="-20188"/>
            <a:ext cx="8656320" cy="830997"/>
          </a:xfrm>
          <a:prstGeom prst="rect">
            <a:avLst/>
          </a:prstGeom>
          <a:noFill/>
        </p:spPr>
        <p:txBody>
          <a:bodyPr wrap="square">
            <a:spAutoFit/>
          </a:bodyPr>
          <a:lstStyle/>
          <a:p>
            <a:r>
              <a:rPr lang="en-US" sz="2400" i="0" u="none" strike="noStrike" baseline="0" dirty="0">
                <a:solidFill>
                  <a:srgbClr val="000000"/>
                </a:solidFill>
                <a:latin typeface="Gill Sans MT" panose="020B0502020104020203" pitchFamily="34" charset="0"/>
              </a:rPr>
              <a:t>Incorporating Drone and AI technologies for cost-effective vector controls in Sierra Leone</a:t>
            </a:r>
            <a:endParaRPr lang="en-SL" sz="2400" dirty="0"/>
          </a:p>
        </p:txBody>
      </p:sp>
    </p:spTree>
    <p:extLst>
      <p:ext uri="{BB962C8B-B14F-4D97-AF65-F5344CB8AC3E}">
        <p14:creationId xmlns:p14="http://schemas.microsoft.com/office/powerpoint/2010/main" val="36307523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C518E-CAC3-0ACB-DCA2-7AB42D410053}"/>
            </a:ext>
          </a:extLst>
        </p:cNvPr>
        <p:cNvGrpSpPr/>
        <p:nvPr/>
      </p:nvGrpSpPr>
      <p:grpSpPr>
        <a:xfrm>
          <a:off x="0" y="0"/>
          <a:ext cx="0" cy="0"/>
          <a:chOff x="0" y="0"/>
          <a:chExt cx="0" cy="0"/>
        </a:xfrm>
      </p:grpSpPr>
      <p:sp>
        <p:nvSpPr>
          <p:cNvPr id="18" name="Date Placeholder 2">
            <a:extLst>
              <a:ext uri="{FF2B5EF4-FFF2-40B4-BE49-F238E27FC236}">
                <a16:creationId xmlns:a16="http://schemas.microsoft.com/office/drawing/2014/main" id="{A3BAACCD-AC29-63D0-F976-09B48A55BEAA}"/>
              </a:ext>
            </a:extLst>
          </p:cNvPr>
          <p:cNvSpPr>
            <a:spLocks noGrp="1"/>
          </p:cNvSpPr>
          <p:nvPr>
            <p:ph type="dt" sz="half" idx="10"/>
          </p:nvPr>
        </p:nvSpPr>
        <p:spPr/>
        <p:txBody>
          <a:bodyPr/>
          <a:lstStyle/>
          <a:p>
            <a:endParaRPr lang="de-DE" altLang="x-none" dirty="0"/>
          </a:p>
          <a:p>
            <a:r>
              <a:rPr lang="de-DE" altLang="x-none" dirty="0"/>
              <a:t>Page </a:t>
            </a:r>
            <a:fld id="{CFCA6865-2FAA-C049-90AB-66EB3CC5712F}" type="slidenum">
              <a:rPr lang="de-DE" altLang="x-none"/>
              <a:pPr/>
              <a:t>19</a:t>
            </a:fld>
            <a:endParaRPr lang="en-GB" altLang="x-none" dirty="0"/>
          </a:p>
        </p:txBody>
      </p:sp>
      <p:grpSp>
        <p:nvGrpSpPr>
          <p:cNvPr id="51" name="Group 7">
            <a:extLst>
              <a:ext uri="{FF2B5EF4-FFF2-40B4-BE49-F238E27FC236}">
                <a16:creationId xmlns:a16="http://schemas.microsoft.com/office/drawing/2014/main" id="{B04C6277-5333-0B44-81E3-5E5284B3B109}"/>
              </a:ext>
            </a:extLst>
          </p:cNvPr>
          <p:cNvGrpSpPr>
            <a:grpSpLocks/>
          </p:cNvGrpSpPr>
          <p:nvPr/>
        </p:nvGrpSpPr>
        <p:grpSpPr bwMode="auto">
          <a:xfrm>
            <a:off x="6131810" y="1141734"/>
            <a:ext cx="5740150" cy="559850"/>
            <a:chOff x="1306" y="1538"/>
            <a:chExt cx="1442" cy="276"/>
          </a:xfrm>
          <a:solidFill>
            <a:srgbClr val="002060"/>
          </a:solidFill>
        </p:grpSpPr>
        <p:sp>
          <p:nvSpPr>
            <p:cNvPr id="52" name="Rectangle 8">
              <a:extLst>
                <a:ext uri="{FF2B5EF4-FFF2-40B4-BE49-F238E27FC236}">
                  <a16:creationId xmlns:a16="http://schemas.microsoft.com/office/drawing/2014/main" id="{1A8172F3-0A9E-122E-DA52-83A48639175D}"/>
                </a:ext>
              </a:extLst>
            </p:cNvPr>
            <p:cNvSpPr>
              <a:spLocks noChangeArrowheads="1"/>
            </p:cNvSpPr>
            <p:nvPr/>
          </p:nvSpPr>
          <p:spPr bwMode="auto">
            <a:xfrm>
              <a:off x="1306" y="1538"/>
              <a:ext cx="1442" cy="276"/>
            </a:xfrm>
            <a:prstGeom prst="rect">
              <a:avLst/>
            </a:prstGeom>
            <a:grpFill/>
            <a:ln w="635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400">
                <a:solidFill>
                  <a:schemeClr val="bg1"/>
                </a:solidFill>
              </a:endParaRPr>
            </a:p>
          </p:txBody>
        </p:sp>
        <p:sp>
          <p:nvSpPr>
            <p:cNvPr id="53" name="Text Box 9">
              <a:extLst>
                <a:ext uri="{FF2B5EF4-FFF2-40B4-BE49-F238E27FC236}">
                  <a16:creationId xmlns:a16="http://schemas.microsoft.com/office/drawing/2014/main" id="{EC4DD527-C47F-8A99-0825-AE322370BBCD}"/>
                </a:ext>
              </a:extLst>
            </p:cNvPr>
            <p:cNvSpPr txBox="1">
              <a:spLocks noChangeArrowheads="1"/>
            </p:cNvSpPr>
            <p:nvPr/>
          </p:nvSpPr>
          <p:spPr bwMode="auto">
            <a:xfrm>
              <a:off x="1332" y="1572"/>
              <a:ext cx="1389" cy="231"/>
            </a:xfrm>
            <a:prstGeom prst="rect">
              <a:avLst/>
            </a:prstGeom>
            <a:grpFill/>
            <a:ln>
              <a:noFill/>
            </a:ln>
            <a:effectLst/>
            <a:extLs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eaLnBrk="0" hangingPunct="0"/>
              <a:r>
                <a:rPr lang="en-US" altLang="zh-CN" sz="2400" b="1" dirty="0">
                  <a:solidFill>
                    <a:schemeClr val="bg1"/>
                  </a:solidFill>
                  <a:latin typeface="Arial" charset="0"/>
                </a:rPr>
                <a:t>PROGRESS</a:t>
              </a:r>
            </a:p>
          </p:txBody>
        </p:sp>
      </p:grpSp>
      <p:sp>
        <p:nvSpPr>
          <p:cNvPr id="54" name="Rectangle 10">
            <a:extLst>
              <a:ext uri="{FF2B5EF4-FFF2-40B4-BE49-F238E27FC236}">
                <a16:creationId xmlns:a16="http://schemas.microsoft.com/office/drawing/2014/main" id="{8EB38863-0EB9-C38F-1CAD-22301825D845}"/>
              </a:ext>
            </a:extLst>
          </p:cNvPr>
          <p:cNvSpPr>
            <a:spLocks noChangeArrowheads="1"/>
          </p:cNvSpPr>
          <p:nvPr/>
        </p:nvSpPr>
        <p:spPr bwMode="auto">
          <a:xfrm>
            <a:off x="6142684" y="1701584"/>
            <a:ext cx="5729276" cy="4082632"/>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endParaRPr lang="en-US"/>
          </a:p>
        </p:txBody>
      </p:sp>
      <p:grpSp>
        <p:nvGrpSpPr>
          <p:cNvPr id="3" name="Group 7">
            <a:extLst>
              <a:ext uri="{FF2B5EF4-FFF2-40B4-BE49-F238E27FC236}">
                <a16:creationId xmlns:a16="http://schemas.microsoft.com/office/drawing/2014/main" id="{E9490F68-F2F5-DC16-A941-DEF026D5105B}"/>
              </a:ext>
            </a:extLst>
          </p:cNvPr>
          <p:cNvGrpSpPr>
            <a:grpSpLocks/>
          </p:cNvGrpSpPr>
          <p:nvPr/>
        </p:nvGrpSpPr>
        <p:grpSpPr bwMode="auto">
          <a:xfrm>
            <a:off x="310849" y="1141734"/>
            <a:ext cx="5634232" cy="559850"/>
            <a:chOff x="1306" y="1538"/>
            <a:chExt cx="1442" cy="276"/>
          </a:xfrm>
          <a:solidFill>
            <a:srgbClr val="002060"/>
          </a:solidFill>
        </p:grpSpPr>
        <p:sp>
          <p:nvSpPr>
            <p:cNvPr id="4" name="Rectangle 8">
              <a:extLst>
                <a:ext uri="{FF2B5EF4-FFF2-40B4-BE49-F238E27FC236}">
                  <a16:creationId xmlns:a16="http://schemas.microsoft.com/office/drawing/2014/main" id="{42FF7D25-6CEF-BDEB-21FE-6300D6C78EF5}"/>
                </a:ext>
              </a:extLst>
            </p:cNvPr>
            <p:cNvSpPr>
              <a:spLocks noChangeArrowheads="1"/>
            </p:cNvSpPr>
            <p:nvPr/>
          </p:nvSpPr>
          <p:spPr bwMode="auto">
            <a:xfrm>
              <a:off x="1306" y="1538"/>
              <a:ext cx="1442" cy="276"/>
            </a:xfrm>
            <a:prstGeom prst="rect">
              <a:avLst/>
            </a:prstGeom>
            <a:grpFill/>
            <a:ln w="635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chemeClr val="bg1"/>
                </a:solidFill>
              </a:endParaRPr>
            </a:p>
          </p:txBody>
        </p:sp>
        <p:sp>
          <p:nvSpPr>
            <p:cNvPr id="5" name="Text Box 9">
              <a:extLst>
                <a:ext uri="{FF2B5EF4-FFF2-40B4-BE49-F238E27FC236}">
                  <a16:creationId xmlns:a16="http://schemas.microsoft.com/office/drawing/2014/main" id="{12AF7A27-415B-9250-781D-25BB7BC727CF}"/>
                </a:ext>
              </a:extLst>
            </p:cNvPr>
            <p:cNvSpPr txBox="1">
              <a:spLocks noChangeArrowheads="1"/>
            </p:cNvSpPr>
            <p:nvPr/>
          </p:nvSpPr>
          <p:spPr bwMode="auto">
            <a:xfrm>
              <a:off x="1332" y="1572"/>
              <a:ext cx="1389" cy="231"/>
            </a:xfrm>
            <a:prstGeom prst="rect">
              <a:avLst/>
            </a:prstGeom>
            <a:grpFill/>
            <a:ln>
              <a:noFill/>
            </a:ln>
            <a:effectLst/>
            <a:extLs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eaLnBrk="0" hangingPunct="0"/>
              <a:r>
                <a:rPr lang="en-US" altLang="zh-CN" sz="2400" b="1" dirty="0">
                  <a:solidFill>
                    <a:schemeClr val="bg1"/>
                  </a:solidFill>
                  <a:latin typeface="Arial" charset="0"/>
                </a:rPr>
                <a:t>AIMS</a:t>
              </a:r>
            </a:p>
          </p:txBody>
        </p:sp>
      </p:grpSp>
      <p:sp>
        <p:nvSpPr>
          <p:cNvPr id="6" name="Rectangle 10">
            <a:extLst>
              <a:ext uri="{FF2B5EF4-FFF2-40B4-BE49-F238E27FC236}">
                <a16:creationId xmlns:a16="http://schemas.microsoft.com/office/drawing/2014/main" id="{D8917676-61FF-25FE-E628-17D5A4775E5D}"/>
              </a:ext>
            </a:extLst>
          </p:cNvPr>
          <p:cNvSpPr>
            <a:spLocks noChangeArrowheads="1"/>
          </p:cNvSpPr>
          <p:nvPr/>
        </p:nvSpPr>
        <p:spPr bwMode="auto">
          <a:xfrm>
            <a:off x="320040" y="1701584"/>
            <a:ext cx="5623559" cy="1910296"/>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endParaRPr lang="en-US"/>
          </a:p>
        </p:txBody>
      </p:sp>
      <p:sp>
        <p:nvSpPr>
          <p:cNvPr id="7" name="Rectangle 14">
            <a:extLst>
              <a:ext uri="{FF2B5EF4-FFF2-40B4-BE49-F238E27FC236}">
                <a16:creationId xmlns:a16="http://schemas.microsoft.com/office/drawing/2014/main" id="{34ED51D6-8BCB-5D2F-E9DC-93A85EE7AFA5}"/>
              </a:ext>
            </a:extLst>
          </p:cNvPr>
          <p:cNvSpPr>
            <a:spLocks noChangeArrowheads="1"/>
          </p:cNvSpPr>
          <p:nvPr/>
        </p:nvSpPr>
        <p:spPr bwMode="auto">
          <a:xfrm>
            <a:off x="412437" y="1737978"/>
            <a:ext cx="5159930" cy="168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marL="342900" indent="-342900">
              <a:lnSpc>
                <a:spcPct val="140000"/>
              </a:lnSpc>
              <a:tabLst>
                <a:tab pos="8521700" algn="r"/>
              </a:tabLst>
              <a:defRPr sz="2000" b="1">
                <a:solidFill>
                  <a:schemeClr val="tx1"/>
                </a:solidFill>
                <a:latin typeface="Arial" charset="0"/>
                <a:ea typeface="黑体" charset="-122"/>
              </a:defRPr>
            </a:lvl1pPr>
            <a:lvl2pPr marL="190500" indent="266700">
              <a:lnSpc>
                <a:spcPct val="140000"/>
              </a:lnSpc>
              <a:tabLst>
                <a:tab pos="8521700" algn="r"/>
              </a:tabLst>
              <a:defRPr sz="2000">
                <a:solidFill>
                  <a:schemeClr val="tx1"/>
                </a:solidFill>
                <a:latin typeface="Arial" charset="0"/>
                <a:ea typeface="华文细黑" charset="-122"/>
              </a:defRPr>
            </a:lvl2pPr>
            <a:lvl3pPr marL="371475" indent="-179388">
              <a:lnSpc>
                <a:spcPct val="140000"/>
              </a:lnSpc>
              <a:tabLst>
                <a:tab pos="8521700" algn="r"/>
              </a:tabLst>
              <a:defRPr sz="2000">
                <a:solidFill>
                  <a:schemeClr val="tx1"/>
                </a:solidFill>
                <a:latin typeface="Arial" charset="0"/>
                <a:ea typeface="华文细黑" charset="-122"/>
              </a:defRPr>
            </a:lvl3pPr>
            <a:lvl4pPr marL="547688" indent="-174625">
              <a:lnSpc>
                <a:spcPct val="140000"/>
              </a:lnSpc>
              <a:tabLst>
                <a:tab pos="8521700" algn="r"/>
              </a:tabLst>
              <a:defRPr sz="2000">
                <a:solidFill>
                  <a:schemeClr val="tx1"/>
                </a:solidFill>
                <a:latin typeface="Arial" charset="0"/>
                <a:ea typeface="华文细黑" charset="-122"/>
              </a:defRPr>
            </a:lvl4pPr>
            <a:lvl5pPr marL="1511300" indent="-328613">
              <a:lnSpc>
                <a:spcPct val="140000"/>
              </a:lnSpc>
              <a:tabLst>
                <a:tab pos="8521700" algn="r"/>
              </a:tabLst>
              <a:defRPr sz="2000">
                <a:solidFill>
                  <a:schemeClr val="tx1"/>
                </a:solidFill>
                <a:latin typeface="Arial" charset="0"/>
                <a:ea typeface="华文细黑" charset="-122"/>
              </a:defRPr>
            </a:lvl5pPr>
            <a:lvl6pPr marL="19685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6pPr>
            <a:lvl7pPr marL="24257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7pPr>
            <a:lvl8pPr marL="28829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8pPr>
            <a:lvl9pPr marL="33401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9pPr>
          </a:lstStyle>
          <a:p>
            <a:pPr marL="571500" indent="-571500" algn="just">
              <a:buFont typeface="Wingdings" panose="05000000000000000000" pitchFamily="2" charset="2"/>
              <a:buChar char="v"/>
            </a:pPr>
            <a:r>
              <a:rPr lang="en-US" b="0" dirty="0">
                <a:solidFill>
                  <a:srgbClr val="405449"/>
                </a:solidFill>
                <a:latin typeface="Nobile" pitchFamily="34" charset="0"/>
                <a:ea typeface="Nobile" pitchFamily="34" charset="-122"/>
              </a:rPr>
              <a:t>Designs and production of biomass fuel stoves that can be made to use less bio-fuel and produce low level of pollutants. </a:t>
            </a:r>
          </a:p>
          <a:p>
            <a:pPr marL="571500" indent="-571500" algn="just">
              <a:buFont typeface="Wingdings" panose="05000000000000000000" pitchFamily="2" charset="2"/>
              <a:buChar char="v"/>
            </a:pPr>
            <a:r>
              <a:rPr lang="en-US" b="0" dirty="0">
                <a:solidFill>
                  <a:srgbClr val="405449"/>
                </a:solidFill>
                <a:latin typeface="Nobile" pitchFamily="34" charset="0"/>
                <a:ea typeface="Nobile" pitchFamily="34" charset="-122"/>
              </a:rPr>
              <a:t>Develop User Manual</a:t>
            </a:r>
          </a:p>
        </p:txBody>
      </p:sp>
      <p:sp>
        <p:nvSpPr>
          <p:cNvPr id="8" name="Rectangle 14">
            <a:extLst>
              <a:ext uri="{FF2B5EF4-FFF2-40B4-BE49-F238E27FC236}">
                <a16:creationId xmlns:a16="http://schemas.microsoft.com/office/drawing/2014/main" id="{813A3D9A-A185-0569-FCB6-3BBC661EA9DD}"/>
              </a:ext>
            </a:extLst>
          </p:cNvPr>
          <p:cNvSpPr>
            <a:spLocks noChangeArrowheads="1"/>
          </p:cNvSpPr>
          <p:nvPr/>
        </p:nvSpPr>
        <p:spPr bwMode="auto">
          <a:xfrm>
            <a:off x="6235308" y="1823913"/>
            <a:ext cx="5529174" cy="3877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marL="342900" indent="-342900">
              <a:lnSpc>
                <a:spcPct val="140000"/>
              </a:lnSpc>
              <a:tabLst>
                <a:tab pos="8521700" algn="r"/>
              </a:tabLst>
              <a:defRPr sz="2000" b="1">
                <a:solidFill>
                  <a:schemeClr val="tx1"/>
                </a:solidFill>
                <a:latin typeface="Arial" charset="0"/>
                <a:ea typeface="黑体" charset="-122"/>
              </a:defRPr>
            </a:lvl1pPr>
            <a:lvl2pPr marL="190500" indent="266700">
              <a:lnSpc>
                <a:spcPct val="140000"/>
              </a:lnSpc>
              <a:tabLst>
                <a:tab pos="8521700" algn="r"/>
              </a:tabLst>
              <a:defRPr sz="2000">
                <a:solidFill>
                  <a:schemeClr val="tx1"/>
                </a:solidFill>
                <a:latin typeface="Arial" charset="0"/>
                <a:ea typeface="华文细黑" charset="-122"/>
              </a:defRPr>
            </a:lvl2pPr>
            <a:lvl3pPr marL="371475" indent="-179388">
              <a:lnSpc>
                <a:spcPct val="140000"/>
              </a:lnSpc>
              <a:tabLst>
                <a:tab pos="8521700" algn="r"/>
              </a:tabLst>
              <a:defRPr sz="2000">
                <a:solidFill>
                  <a:schemeClr val="tx1"/>
                </a:solidFill>
                <a:latin typeface="Arial" charset="0"/>
                <a:ea typeface="华文细黑" charset="-122"/>
              </a:defRPr>
            </a:lvl3pPr>
            <a:lvl4pPr marL="547688" indent="-174625">
              <a:lnSpc>
                <a:spcPct val="140000"/>
              </a:lnSpc>
              <a:tabLst>
                <a:tab pos="8521700" algn="r"/>
              </a:tabLst>
              <a:defRPr sz="2000">
                <a:solidFill>
                  <a:schemeClr val="tx1"/>
                </a:solidFill>
                <a:latin typeface="Arial" charset="0"/>
                <a:ea typeface="华文细黑" charset="-122"/>
              </a:defRPr>
            </a:lvl4pPr>
            <a:lvl5pPr marL="1511300" indent="-328613">
              <a:lnSpc>
                <a:spcPct val="140000"/>
              </a:lnSpc>
              <a:tabLst>
                <a:tab pos="8521700" algn="r"/>
              </a:tabLst>
              <a:defRPr sz="2000">
                <a:solidFill>
                  <a:schemeClr val="tx1"/>
                </a:solidFill>
                <a:latin typeface="Arial" charset="0"/>
                <a:ea typeface="华文细黑" charset="-122"/>
              </a:defRPr>
            </a:lvl5pPr>
            <a:lvl6pPr marL="19685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6pPr>
            <a:lvl7pPr marL="24257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7pPr>
            <a:lvl8pPr marL="28829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8pPr>
            <a:lvl9pPr marL="33401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9pPr>
          </a:lstStyle>
          <a:p>
            <a:pPr algn="just">
              <a:buFont typeface="Wingdings" panose="05000000000000000000" pitchFamily="2" charset="2"/>
              <a:buChar char="v"/>
            </a:pPr>
            <a:r>
              <a:rPr lang="en-US" b="0" dirty="0">
                <a:solidFill>
                  <a:srgbClr val="405449"/>
                </a:solidFill>
                <a:latin typeface="Nobile" pitchFamily="34" charset="0"/>
                <a:ea typeface="Nobile" pitchFamily="34" charset="-122"/>
              </a:rPr>
              <a:t>Stakeholders’ engagement in the four regions of the country. </a:t>
            </a:r>
          </a:p>
          <a:p>
            <a:pPr algn="just">
              <a:buFont typeface="Wingdings" panose="05000000000000000000" pitchFamily="2" charset="2"/>
              <a:buChar char="v"/>
            </a:pPr>
            <a:r>
              <a:rPr lang="en-US" b="0" dirty="0">
                <a:solidFill>
                  <a:srgbClr val="405449"/>
                </a:solidFill>
                <a:latin typeface="Nobile" pitchFamily="34" charset="0"/>
                <a:ea typeface="Nobile" pitchFamily="34" charset="-122"/>
              </a:rPr>
              <a:t> Design of four different stove </a:t>
            </a:r>
            <a:r>
              <a:rPr lang="en-US" b="0" dirty="0" smtClean="0">
                <a:solidFill>
                  <a:srgbClr val="405449"/>
                </a:solidFill>
                <a:latin typeface="Nobile" pitchFamily="34" charset="0"/>
                <a:ea typeface="Nobile" pitchFamily="34" charset="-122"/>
              </a:rPr>
              <a:t>prototypes, </a:t>
            </a:r>
            <a:r>
              <a:rPr lang="en-US" b="0" dirty="0">
                <a:solidFill>
                  <a:srgbClr val="405449"/>
                </a:solidFill>
                <a:latin typeface="Nobile" pitchFamily="34" charset="0"/>
                <a:ea typeface="Nobile" pitchFamily="34" charset="-122"/>
              </a:rPr>
              <a:t>including their Engineering drawings with dimensions.</a:t>
            </a:r>
          </a:p>
          <a:p>
            <a:pPr algn="just">
              <a:buFont typeface="Wingdings" panose="05000000000000000000" pitchFamily="2" charset="2"/>
              <a:buChar char="v"/>
            </a:pPr>
            <a:r>
              <a:rPr lang="en-CA" b="0" dirty="0">
                <a:solidFill>
                  <a:srgbClr val="405449"/>
                </a:solidFill>
                <a:latin typeface="Nobile" pitchFamily="34" charset="0"/>
                <a:ea typeface="Nobile" pitchFamily="34" charset="-122"/>
              </a:rPr>
              <a:t>The construction of </a:t>
            </a:r>
            <a:r>
              <a:rPr lang="en-CA" b="0" dirty="0" smtClean="0">
                <a:solidFill>
                  <a:srgbClr val="405449"/>
                </a:solidFill>
                <a:latin typeface="Nobile" pitchFamily="34" charset="0"/>
                <a:ea typeface="Nobile" pitchFamily="34" charset="-122"/>
              </a:rPr>
              <a:t>the test </a:t>
            </a:r>
            <a:r>
              <a:rPr lang="en-CA" b="0" dirty="0">
                <a:solidFill>
                  <a:srgbClr val="405449"/>
                </a:solidFill>
                <a:latin typeface="Nobile" pitchFamily="34" charset="0"/>
                <a:ea typeface="Nobile" pitchFamily="34" charset="-122"/>
              </a:rPr>
              <a:t>room/kitchen </a:t>
            </a:r>
            <a:r>
              <a:rPr lang="en-CA" b="0" dirty="0" smtClean="0">
                <a:solidFill>
                  <a:srgbClr val="405449"/>
                </a:solidFill>
                <a:latin typeface="Nobile" pitchFamily="34" charset="0"/>
                <a:ea typeface="Nobile" pitchFamily="34" charset="-122"/>
              </a:rPr>
              <a:t>is </a:t>
            </a:r>
            <a:r>
              <a:rPr lang="en-CA" b="0" dirty="0">
                <a:solidFill>
                  <a:srgbClr val="405449"/>
                </a:solidFill>
                <a:latin typeface="Nobile" pitchFamily="34" charset="0"/>
                <a:ea typeface="Nobile" pitchFamily="34" charset="-122"/>
              </a:rPr>
              <a:t>completed.</a:t>
            </a:r>
            <a:endParaRPr lang="en-SL" b="0" dirty="0">
              <a:solidFill>
                <a:srgbClr val="405449"/>
              </a:solidFill>
              <a:latin typeface="Nobile" pitchFamily="34" charset="0"/>
              <a:ea typeface="Nobile" pitchFamily="34" charset="-122"/>
            </a:endParaRPr>
          </a:p>
          <a:p>
            <a:pPr algn="just">
              <a:buFont typeface="Wingdings" panose="05000000000000000000" pitchFamily="2" charset="2"/>
              <a:buChar char="v"/>
            </a:pPr>
            <a:r>
              <a:rPr lang="en-US" b="0" dirty="0" smtClean="0">
                <a:solidFill>
                  <a:srgbClr val="405449"/>
                </a:solidFill>
                <a:latin typeface="Nobile" pitchFamily="34" charset="0"/>
                <a:ea typeface="Nobile" pitchFamily="34" charset="-122"/>
              </a:rPr>
              <a:t>Develop a draft </a:t>
            </a:r>
            <a:r>
              <a:rPr lang="en-US" b="0" dirty="0">
                <a:solidFill>
                  <a:srgbClr val="405449"/>
                </a:solidFill>
                <a:latin typeface="Nobile" pitchFamily="34" charset="0"/>
                <a:ea typeface="Nobile" pitchFamily="34" charset="-122"/>
              </a:rPr>
              <a:t>user and maintenance manual.</a:t>
            </a:r>
          </a:p>
        </p:txBody>
      </p:sp>
      <p:sp>
        <p:nvSpPr>
          <p:cNvPr id="9" name="Title 1">
            <a:extLst>
              <a:ext uri="{FF2B5EF4-FFF2-40B4-BE49-F238E27FC236}">
                <a16:creationId xmlns:a16="http://schemas.microsoft.com/office/drawing/2014/main" id="{A63CB22F-8944-EE55-6213-40489B5F874A}"/>
              </a:ext>
            </a:extLst>
          </p:cNvPr>
          <p:cNvSpPr>
            <a:spLocks noGrp="1"/>
          </p:cNvSpPr>
          <p:nvPr>
            <p:ph type="title"/>
          </p:nvPr>
        </p:nvSpPr>
        <p:spPr>
          <a:xfrm>
            <a:off x="0" y="250982"/>
            <a:ext cx="9479280" cy="559850"/>
          </a:xfrm>
        </p:spPr>
        <p:txBody>
          <a:bodyPr>
            <a:normAutofit fontScale="90000"/>
          </a:bodyPr>
          <a:lstStyle/>
          <a:p>
            <a:r>
              <a:rPr lang="en-US" sz="3200" dirty="0">
                <a:solidFill>
                  <a:schemeClr val="tx1">
                    <a:lumMod val="65000"/>
                    <a:lumOff val="35000"/>
                  </a:schemeClr>
                </a:solidFill>
                <a:latin typeface="Tw Cen MT Condensed" panose="020B0606020104020203" pitchFamily="34" charset="0"/>
              </a:rPr>
              <a:t/>
            </a:r>
            <a:br>
              <a:rPr lang="en-US" sz="3200" dirty="0">
                <a:solidFill>
                  <a:schemeClr val="tx1">
                    <a:lumMod val="65000"/>
                    <a:lumOff val="35000"/>
                  </a:schemeClr>
                </a:solidFill>
                <a:latin typeface="Tw Cen MT Condensed" panose="020B0606020104020203" pitchFamily="34" charset="0"/>
              </a:rPr>
            </a:br>
            <a:r>
              <a:rPr lang="en-US" sz="3200" dirty="0">
                <a:solidFill>
                  <a:schemeClr val="tx1">
                    <a:lumMod val="65000"/>
                    <a:lumOff val="35000"/>
                  </a:schemeClr>
                </a:solidFill>
                <a:latin typeface="Tw Cen MT Condensed" panose="020B0606020104020203" pitchFamily="34" charset="0"/>
              </a:rPr>
              <a:t/>
            </a:r>
            <a:br>
              <a:rPr lang="en-US" sz="3200" dirty="0">
                <a:solidFill>
                  <a:schemeClr val="tx1">
                    <a:lumMod val="65000"/>
                    <a:lumOff val="35000"/>
                  </a:schemeClr>
                </a:solidFill>
                <a:latin typeface="Tw Cen MT Condensed" panose="020B0606020104020203" pitchFamily="34" charset="0"/>
              </a:rPr>
            </a:br>
            <a:r>
              <a:rPr lang="en-US" sz="3200" dirty="0">
                <a:solidFill>
                  <a:schemeClr val="tx1">
                    <a:lumMod val="65000"/>
                    <a:lumOff val="35000"/>
                  </a:schemeClr>
                </a:solidFill>
                <a:latin typeface="Tw Cen MT Condensed" panose="020B0606020104020203" pitchFamily="34" charset="0"/>
              </a:rPr>
              <a:t>A multi biomass fueled continuously running stove and its environmental and social impact.</a:t>
            </a:r>
            <a:br>
              <a:rPr lang="en-US" sz="3200" dirty="0">
                <a:solidFill>
                  <a:schemeClr val="tx1">
                    <a:lumMod val="65000"/>
                    <a:lumOff val="35000"/>
                  </a:schemeClr>
                </a:solidFill>
                <a:latin typeface="Tw Cen MT Condensed" panose="020B0606020104020203" pitchFamily="34" charset="0"/>
              </a:rPr>
            </a:br>
            <a:r>
              <a:rPr lang="en-US" sz="4400" noProof="1">
                <a:solidFill>
                  <a:schemeClr val="tx1">
                    <a:lumMod val="65000"/>
                    <a:lumOff val="35000"/>
                  </a:schemeClr>
                </a:solidFill>
                <a:latin typeface="Tw Cen MT Condensed" panose="020B0606020104020203" pitchFamily="34" charset="0"/>
              </a:rPr>
              <a:t/>
            </a:r>
            <a:br>
              <a:rPr lang="en-US" sz="4400" noProof="1">
                <a:solidFill>
                  <a:schemeClr val="tx1">
                    <a:lumMod val="65000"/>
                    <a:lumOff val="35000"/>
                  </a:schemeClr>
                </a:solidFill>
                <a:latin typeface="Tw Cen MT Condensed" panose="020B0606020104020203" pitchFamily="34" charset="0"/>
              </a:rPr>
            </a:br>
            <a:endParaRPr lang="en-SL" dirty="0"/>
          </a:p>
        </p:txBody>
      </p:sp>
      <p:pic>
        <p:nvPicPr>
          <p:cNvPr id="2" name="Graphic 1">
            <a:extLst>
              <a:ext uri="{FF2B5EF4-FFF2-40B4-BE49-F238E27FC236}">
                <a16:creationId xmlns:a16="http://schemas.microsoft.com/office/drawing/2014/main" id="{F679B666-92CA-F9A5-A633-E824DADED85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66911" y="3913683"/>
            <a:ext cx="3111500" cy="2019300"/>
          </a:xfrm>
          <a:prstGeom prst="rect">
            <a:avLst/>
          </a:prstGeom>
        </p:spPr>
      </p:pic>
      <p:pic>
        <p:nvPicPr>
          <p:cNvPr id="10" name="Graphic 1">
            <a:extLst>
              <a:ext uri="{FF2B5EF4-FFF2-40B4-BE49-F238E27FC236}">
                <a16:creationId xmlns:a16="http://schemas.microsoft.com/office/drawing/2014/main" id="{C94D8448-5AE9-4EFE-4D5F-C425274BC4D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992402" y="3762781"/>
            <a:ext cx="3022600" cy="2019301"/>
          </a:xfrm>
          <a:prstGeom prst="rect">
            <a:avLst/>
          </a:prstGeom>
        </p:spPr>
      </p:pic>
    </p:spTree>
    <p:extLst>
      <p:ext uri="{BB962C8B-B14F-4D97-AF65-F5344CB8AC3E}">
        <p14:creationId xmlns:p14="http://schemas.microsoft.com/office/powerpoint/2010/main" val="33866818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Users\sampha.robinson\Desktop\COAT OF ARMS\download.jpg"/>
          <p:cNvPicPr/>
          <p:nvPr/>
        </p:nvPicPr>
        <p:blipFill>
          <a:blip r:embed="rId3">
            <a:extLst>
              <a:ext uri="{28A0092B-C50C-407E-A947-70E740481C1C}">
                <a14:useLocalDpi xmlns:a14="http://schemas.microsoft.com/office/drawing/2010/main" val="0"/>
              </a:ext>
            </a:extLst>
          </a:blip>
          <a:srcRect/>
          <a:stretch>
            <a:fillRect/>
          </a:stretch>
        </p:blipFill>
        <p:spPr bwMode="auto">
          <a:xfrm>
            <a:off x="147866" y="0"/>
            <a:ext cx="1219200" cy="864351"/>
          </a:xfrm>
          <a:prstGeom prst="rect">
            <a:avLst/>
          </a:prstGeom>
          <a:noFill/>
          <a:ln>
            <a:noFill/>
          </a:ln>
        </p:spPr>
      </p:pic>
      <p:sp>
        <p:nvSpPr>
          <p:cNvPr id="7" name="Title 6"/>
          <p:cNvSpPr>
            <a:spLocks noGrp="1"/>
          </p:cNvSpPr>
          <p:nvPr>
            <p:ph type="title"/>
          </p:nvPr>
        </p:nvSpPr>
        <p:spPr>
          <a:xfrm>
            <a:off x="838200" y="639447"/>
            <a:ext cx="10515600" cy="1325563"/>
          </a:xfrm>
        </p:spPr>
        <p:txBody>
          <a:bodyPr>
            <a:normAutofit/>
          </a:bodyPr>
          <a:lstStyle/>
          <a:p>
            <a:r>
              <a:rPr lang="en-US" sz="2800" b="1" dirty="0" smtClean="0"/>
              <a:t>PRESENTATION PROFILE</a:t>
            </a:r>
            <a:endParaRPr lang="en-US" sz="2800" b="1" dirty="0"/>
          </a:p>
        </p:txBody>
      </p:sp>
      <p:sp>
        <p:nvSpPr>
          <p:cNvPr id="8" name="Content Placeholder 7"/>
          <p:cNvSpPr>
            <a:spLocks noGrp="1"/>
          </p:cNvSpPr>
          <p:nvPr>
            <p:ph idx="1"/>
          </p:nvPr>
        </p:nvSpPr>
        <p:spPr>
          <a:xfrm>
            <a:off x="838200" y="2152196"/>
            <a:ext cx="10515600" cy="3673838"/>
          </a:xfrm>
        </p:spPr>
        <p:txBody>
          <a:bodyPr/>
          <a:lstStyle/>
          <a:p>
            <a:r>
              <a:rPr lang="en-US" b="1" dirty="0"/>
              <a:t>Background</a:t>
            </a:r>
            <a:endParaRPr lang="en-US" dirty="0"/>
          </a:p>
          <a:p>
            <a:r>
              <a:rPr lang="en-US" b="1" dirty="0"/>
              <a:t>Achievements</a:t>
            </a:r>
            <a:endParaRPr lang="en-US" dirty="0"/>
          </a:p>
          <a:p>
            <a:r>
              <a:rPr lang="en-US" b="1" dirty="0"/>
              <a:t>Challenges Faced</a:t>
            </a:r>
            <a:endParaRPr lang="en-US" dirty="0"/>
          </a:p>
          <a:p>
            <a:r>
              <a:rPr lang="en-US" b="1" dirty="0"/>
              <a:t>Progress Made</a:t>
            </a:r>
            <a:endParaRPr lang="en-US" dirty="0"/>
          </a:p>
          <a:p>
            <a:r>
              <a:rPr lang="en-US" b="1" dirty="0"/>
              <a:t>Way Forward</a:t>
            </a:r>
            <a:endParaRPr lang="en-US" dirty="0"/>
          </a:p>
          <a:p>
            <a:r>
              <a:rPr lang="en-US" b="1" dirty="0"/>
              <a:t>Conclusion (Recommendations and Experience)</a:t>
            </a:r>
            <a:endParaRPr lang="en-US" dirty="0"/>
          </a:p>
          <a:p>
            <a:endParaRPr lang="en-US" dirty="0"/>
          </a:p>
        </p:txBody>
      </p:sp>
    </p:spTree>
    <p:extLst>
      <p:ext uri="{BB962C8B-B14F-4D97-AF65-F5344CB8AC3E}">
        <p14:creationId xmlns:p14="http://schemas.microsoft.com/office/powerpoint/2010/main" val="1859583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F1ED5-DB74-5747-FED4-CCF6736411E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D8A8464-7EBC-F67E-3FE1-304EE5CE49B3}"/>
              </a:ext>
            </a:extLst>
          </p:cNvPr>
          <p:cNvSpPr txBox="1">
            <a:spLocks/>
          </p:cNvSpPr>
          <p:nvPr/>
        </p:nvSpPr>
        <p:spPr>
          <a:xfrm>
            <a:off x="91440" y="-807720"/>
            <a:ext cx="9530080" cy="1615440"/>
          </a:xfrm>
          <a:prstGeom prst="rect">
            <a:avLst/>
          </a:prstGeom>
        </p:spPr>
        <p:txBody>
          <a:bodyPr>
            <a:noAutofit/>
          </a:bodyPr>
          <a:lstStyle>
            <a:lvl1pPr algn="l" defTabSz="91434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tx1">
                    <a:lumMod val="65000"/>
                    <a:lumOff val="35000"/>
                  </a:schemeClr>
                </a:solidFill>
                <a:latin typeface="Tw Cen MT Condensed" panose="020B0606020104020203" pitchFamily="34" charset="0"/>
              </a:rPr>
              <a:t/>
            </a:r>
            <a:br>
              <a:rPr lang="en-US" sz="2800" dirty="0">
                <a:solidFill>
                  <a:schemeClr val="tx1">
                    <a:lumMod val="65000"/>
                    <a:lumOff val="35000"/>
                  </a:schemeClr>
                </a:solidFill>
                <a:latin typeface="Tw Cen MT Condensed" panose="020B0606020104020203" pitchFamily="34" charset="0"/>
              </a:rPr>
            </a:br>
            <a:r>
              <a:rPr lang="en-US" sz="2800" dirty="0">
                <a:solidFill>
                  <a:schemeClr val="tx1">
                    <a:lumMod val="65000"/>
                    <a:lumOff val="35000"/>
                  </a:schemeClr>
                </a:solidFill>
                <a:latin typeface="Tw Cen MT Condensed" panose="020B0606020104020203" pitchFamily="34" charset="0"/>
              </a:rPr>
              <a:t/>
            </a:r>
            <a:br>
              <a:rPr lang="en-US" sz="2800" dirty="0">
                <a:solidFill>
                  <a:schemeClr val="tx1">
                    <a:lumMod val="65000"/>
                    <a:lumOff val="35000"/>
                  </a:schemeClr>
                </a:solidFill>
                <a:latin typeface="Tw Cen MT Condensed" panose="020B0606020104020203" pitchFamily="34" charset="0"/>
              </a:rPr>
            </a:br>
            <a:r>
              <a:rPr lang="en-US" sz="2800" dirty="0">
                <a:solidFill>
                  <a:schemeClr val="tx1">
                    <a:lumMod val="65000"/>
                    <a:lumOff val="35000"/>
                  </a:schemeClr>
                </a:solidFill>
                <a:latin typeface="Tw Cen MT Condensed" panose="020B0606020104020203" pitchFamily="34" charset="0"/>
              </a:rPr>
              <a:t>A multi biomass fueled continuously running stove and its environmental and social impact.</a:t>
            </a:r>
            <a:br>
              <a:rPr lang="en-US" sz="2800" dirty="0">
                <a:solidFill>
                  <a:schemeClr val="tx1">
                    <a:lumMod val="65000"/>
                    <a:lumOff val="35000"/>
                  </a:schemeClr>
                </a:solidFill>
                <a:latin typeface="Tw Cen MT Condensed" panose="020B0606020104020203" pitchFamily="34" charset="0"/>
              </a:rPr>
            </a:br>
            <a:r>
              <a:rPr lang="en-US" sz="2800" noProof="1">
                <a:solidFill>
                  <a:schemeClr val="tx1">
                    <a:lumMod val="65000"/>
                    <a:lumOff val="35000"/>
                  </a:schemeClr>
                </a:solidFill>
                <a:latin typeface="Tw Cen MT Condensed" panose="020B0606020104020203" pitchFamily="34" charset="0"/>
              </a:rPr>
              <a:t/>
            </a:r>
            <a:br>
              <a:rPr lang="en-US" sz="2800" noProof="1">
                <a:solidFill>
                  <a:schemeClr val="tx1">
                    <a:lumMod val="65000"/>
                    <a:lumOff val="35000"/>
                  </a:schemeClr>
                </a:solidFill>
                <a:latin typeface="Tw Cen MT Condensed" panose="020B0606020104020203" pitchFamily="34" charset="0"/>
              </a:rPr>
            </a:br>
            <a:endParaRPr lang="en-SL" sz="2800" dirty="0"/>
          </a:p>
        </p:txBody>
      </p:sp>
      <p:pic>
        <p:nvPicPr>
          <p:cNvPr id="7" name="Graphic 1">
            <a:extLst>
              <a:ext uri="{FF2B5EF4-FFF2-40B4-BE49-F238E27FC236}">
                <a16:creationId xmlns:a16="http://schemas.microsoft.com/office/drawing/2014/main" id="{12ED9378-FF3D-1608-D306-4AD13F87250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1233804"/>
            <a:ext cx="6553200" cy="4572635"/>
          </a:xfrm>
          <a:prstGeom prst="rect">
            <a:avLst/>
          </a:prstGeom>
        </p:spPr>
      </p:pic>
      <p:pic>
        <p:nvPicPr>
          <p:cNvPr id="8" name="Graphic 1">
            <a:extLst>
              <a:ext uri="{FF2B5EF4-FFF2-40B4-BE49-F238E27FC236}">
                <a16:creationId xmlns:a16="http://schemas.microsoft.com/office/drawing/2014/main" id="{CDAE3E7E-56A5-E1E0-32F0-01682252E47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40680" y="1233803"/>
            <a:ext cx="6553200" cy="3642997"/>
          </a:xfrm>
          <a:prstGeom prst="rect">
            <a:avLst/>
          </a:prstGeom>
        </p:spPr>
      </p:pic>
    </p:spTree>
    <p:extLst>
      <p:ext uri="{BB962C8B-B14F-4D97-AF65-F5344CB8AC3E}">
        <p14:creationId xmlns:p14="http://schemas.microsoft.com/office/powerpoint/2010/main" val="19594629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B3C6E-FE48-3C50-2164-C2D415B9A49A}"/>
            </a:ext>
          </a:extLst>
        </p:cNvPr>
        <p:cNvGrpSpPr/>
        <p:nvPr/>
      </p:nvGrpSpPr>
      <p:grpSpPr>
        <a:xfrm>
          <a:off x="0" y="0"/>
          <a:ext cx="0" cy="0"/>
          <a:chOff x="0" y="0"/>
          <a:chExt cx="0" cy="0"/>
        </a:xfrm>
      </p:grpSpPr>
      <p:sp>
        <p:nvSpPr>
          <p:cNvPr id="18" name="Date Placeholder 2">
            <a:extLst>
              <a:ext uri="{FF2B5EF4-FFF2-40B4-BE49-F238E27FC236}">
                <a16:creationId xmlns:a16="http://schemas.microsoft.com/office/drawing/2014/main" id="{51DBE9B4-44AA-DC3C-E1A7-55390FBA9C4A}"/>
              </a:ext>
            </a:extLst>
          </p:cNvPr>
          <p:cNvSpPr>
            <a:spLocks noGrp="1"/>
          </p:cNvSpPr>
          <p:nvPr>
            <p:ph type="dt" sz="half" idx="10"/>
          </p:nvPr>
        </p:nvSpPr>
        <p:spPr/>
        <p:txBody>
          <a:bodyPr/>
          <a:lstStyle/>
          <a:p>
            <a:endParaRPr lang="de-DE" altLang="x-none" dirty="0"/>
          </a:p>
          <a:p>
            <a:r>
              <a:rPr lang="de-DE" altLang="x-none" dirty="0"/>
              <a:t>Page </a:t>
            </a:r>
            <a:fld id="{CFCA6865-2FAA-C049-90AB-66EB3CC5712F}" type="slidenum">
              <a:rPr lang="de-DE" altLang="x-none"/>
              <a:pPr/>
              <a:t>21</a:t>
            </a:fld>
            <a:endParaRPr lang="en-GB" altLang="x-none" dirty="0"/>
          </a:p>
        </p:txBody>
      </p:sp>
      <p:grpSp>
        <p:nvGrpSpPr>
          <p:cNvPr id="51" name="Group 7">
            <a:extLst>
              <a:ext uri="{FF2B5EF4-FFF2-40B4-BE49-F238E27FC236}">
                <a16:creationId xmlns:a16="http://schemas.microsoft.com/office/drawing/2014/main" id="{23699A2F-580C-DF60-3A40-26768BE00807}"/>
              </a:ext>
            </a:extLst>
          </p:cNvPr>
          <p:cNvGrpSpPr>
            <a:grpSpLocks/>
          </p:cNvGrpSpPr>
          <p:nvPr/>
        </p:nvGrpSpPr>
        <p:grpSpPr bwMode="auto">
          <a:xfrm>
            <a:off x="6131810" y="953496"/>
            <a:ext cx="5740150" cy="559850"/>
            <a:chOff x="1306" y="1538"/>
            <a:chExt cx="1442" cy="276"/>
          </a:xfrm>
          <a:solidFill>
            <a:srgbClr val="002060"/>
          </a:solidFill>
        </p:grpSpPr>
        <p:sp>
          <p:nvSpPr>
            <p:cNvPr id="52" name="Rectangle 8">
              <a:extLst>
                <a:ext uri="{FF2B5EF4-FFF2-40B4-BE49-F238E27FC236}">
                  <a16:creationId xmlns:a16="http://schemas.microsoft.com/office/drawing/2014/main" id="{A79A9441-2237-389E-CBF6-4F5A706EC812}"/>
                </a:ext>
              </a:extLst>
            </p:cNvPr>
            <p:cNvSpPr>
              <a:spLocks noChangeArrowheads="1"/>
            </p:cNvSpPr>
            <p:nvPr/>
          </p:nvSpPr>
          <p:spPr bwMode="auto">
            <a:xfrm>
              <a:off x="1306" y="1538"/>
              <a:ext cx="1442" cy="276"/>
            </a:xfrm>
            <a:prstGeom prst="rect">
              <a:avLst/>
            </a:prstGeom>
            <a:grpFill/>
            <a:ln w="635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400">
                <a:solidFill>
                  <a:schemeClr val="bg1"/>
                </a:solidFill>
              </a:endParaRPr>
            </a:p>
          </p:txBody>
        </p:sp>
        <p:sp>
          <p:nvSpPr>
            <p:cNvPr id="53" name="Text Box 9">
              <a:extLst>
                <a:ext uri="{FF2B5EF4-FFF2-40B4-BE49-F238E27FC236}">
                  <a16:creationId xmlns:a16="http://schemas.microsoft.com/office/drawing/2014/main" id="{AC47E9F0-260C-2F29-FD78-9E87DD502EA5}"/>
                </a:ext>
              </a:extLst>
            </p:cNvPr>
            <p:cNvSpPr txBox="1">
              <a:spLocks noChangeArrowheads="1"/>
            </p:cNvSpPr>
            <p:nvPr/>
          </p:nvSpPr>
          <p:spPr bwMode="auto">
            <a:xfrm>
              <a:off x="1332" y="1572"/>
              <a:ext cx="1389" cy="231"/>
            </a:xfrm>
            <a:prstGeom prst="rect">
              <a:avLst/>
            </a:prstGeom>
            <a:grpFill/>
            <a:ln>
              <a:noFill/>
            </a:ln>
            <a:effectLst/>
            <a:extLs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eaLnBrk="0" hangingPunct="0"/>
              <a:r>
                <a:rPr lang="en-US" altLang="zh-CN" sz="2400" b="1" dirty="0">
                  <a:solidFill>
                    <a:schemeClr val="bg1"/>
                  </a:solidFill>
                  <a:latin typeface="Arial" charset="0"/>
                </a:rPr>
                <a:t>PROGRESS</a:t>
              </a:r>
            </a:p>
          </p:txBody>
        </p:sp>
      </p:grpSp>
      <p:sp>
        <p:nvSpPr>
          <p:cNvPr id="54" name="Rectangle 10">
            <a:extLst>
              <a:ext uri="{FF2B5EF4-FFF2-40B4-BE49-F238E27FC236}">
                <a16:creationId xmlns:a16="http://schemas.microsoft.com/office/drawing/2014/main" id="{2EC6637A-1576-C7B3-2976-4A6AAB6B0A7A}"/>
              </a:ext>
            </a:extLst>
          </p:cNvPr>
          <p:cNvSpPr>
            <a:spLocks noChangeArrowheads="1"/>
          </p:cNvSpPr>
          <p:nvPr/>
        </p:nvSpPr>
        <p:spPr bwMode="auto">
          <a:xfrm>
            <a:off x="6135257" y="1560000"/>
            <a:ext cx="5729276" cy="432264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endParaRPr lang="en-US"/>
          </a:p>
        </p:txBody>
      </p:sp>
      <p:grpSp>
        <p:nvGrpSpPr>
          <p:cNvPr id="3" name="Group 7">
            <a:extLst>
              <a:ext uri="{FF2B5EF4-FFF2-40B4-BE49-F238E27FC236}">
                <a16:creationId xmlns:a16="http://schemas.microsoft.com/office/drawing/2014/main" id="{6D21E44F-6C9B-9740-62B6-E04EDD76FC61}"/>
              </a:ext>
            </a:extLst>
          </p:cNvPr>
          <p:cNvGrpSpPr>
            <a:grpSpLocks/>
          </p:cNvGrpSpPr>
          <p:nvPr/>
        </p:nvGrpSpPr>
        <p:grpSpPr bwMode="auto">
          <a:xfrm>
            <a:off x="310849" y="953496"/>
            <a:ext cx="5634232" cy="559850"/>
            <a:chOff x="1306" y="1538"/>
            <a:chExt cx="1442" cy="276"/>
          </a:xfrm>
          <a:solidFill>
            <a:srgbClr val="002060"/>
          </a:solidFill>
        </p:grpSpPr>
        <p:sp>
          <p:nvSpPr>
            <p:cNvPr id="4" name="Rectangle 8">
              <a:extLst>
                <a:ext uri="{FF2B5EF4-FFF2-40B4-BE49-F238E27FC236}">
                  <a16:creationId xmlns:a16="http://schemas.microsoft.com/office/drawing/2014/main" id="{1DCFD82B-FA17-9DB3-0B0F-B255EDAE7CFB}"/>
                </a:ext>
              </a:extLst>
            </p:cNvPr>
            <p:cNvSpPr>
              <a:spLocks noChangeArrowheads="1"/>
            </p:cNvSpPr>
            <p:nvPr/>
          </p:nvSpPr>
          <p:spPr bwMode="auto">
            <a:xfrm>
              <a:off x="1306" y="1538"/>
              <a:ext cx="1442" cy="276"/>
            </a:xfrm>
            <a:prstGeom prst="rect">
              <a:avLst/>
            </a:prstGeom>
            <a:grpFill/>
            <a:ln w="635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chemeClr val="bg1"/>
                </a:solidFill>
              </a:endParaRPr>
            </a:p>
          </p:txBody>
        </p:sp>
        <p:sp>
          <p:nvSpPr>
            <p:cNvPr id="5" name="Text Box 9">
              <a:extLst>
                <a:ext uri="{FF2B5EF4-FFF2-40B4-BE49-F238E27FC236}">
                  <a16:creationId xmlns:a16="http://schemas.microsoft.com/office/drawing/2014/main" id="{66D5A6AA-2ACE-567E-3C67-181642D8B9D5}"/>
                </a:ext>
              </a:extLst>
            </p:cNvPr>
            <p:cNvSpPr txBox="1">
              <a:spLocks noChangeArrowheads="1"/>
            </p:cNvSpPr>
            <p:nvPr/>
          </p:nvSpPr>
          <p:spPr bwMode="auto">
            <a:xfrm>
              <a:off x="1332" y="1572"/>
              <a:ext cx="1389" cy="231"/>
            </a:xfrm>
            <a:prstGeom prst="rect">
              <a:avLst/>
            </a:prstGeom>
            <a:grpFill/>
            <a:ln>
              <a:noFill/>
            </a:ln>
            <a:effectLst/>
            <a:extLs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eaLnBrk="0" hangingPunct="0"/>
              <a:r>
                <a:rPr lang="en-US" altLang="zh-CN" sz="2400" b="1" dirty="0">
                  <a:solidFill>
                    <a:schemeClr val="bg1"/>
                  </a:solidFill>
                  <a:latin typeface="Arial" charset="0"/>
                </a:rPr>
                <a:t>KEY FEATURES</a:t>
              </a:r>
            </a:p>
          </p:txBody>
        </p:sp>
      </p:grpSp>
      <p:sp>
        <p:nvSpPr>
          <p:cNvPr id="8" name="Rectangle 14">
            <a:extLst>
              <a:ext uri="{FF2B5EF4-FFF2-40B4-BE49-F238E27FC236}">
                <a16:creationId xmlns:a16="http://schemas.microsoft.com/office/drawing/2014/main" id="{445B5515-E6B7-A798-DC00-23C553EA39B1}"/>
              </a:ext>
            </a:extLst>
          </p:cNvPr>
          <p:cNvSpPr>
            <a:spLocks noChangeArrowheads="1"/>
          </p:cNvSpPr>
          <p:nvPr/>
        </p:nvSpPr>
        <p:spPr bwMode="auto">
          <a:xfrm>
            <a:off x="6235308" y="1823913"/>
            <a:ext cx="5529174" cy="41652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marL="342900" indent="-342900">
              <a:lnSpc>
                <a:spcPct val="140000"/>
              </a:lnSpc>
              <a:tabLst>
                <a:tab pos="8521700" algn="r"/>
              </a:tabLst>
              <a:defRPr sz="2000" b="1">
                <a:solidFill>
                  <a:schemeClr val="tx1"/>
                </a:solidFill>
                <a:latin typeface="Arial" charset="0"/>
                <a:ea typeface="黑体" charset="-122"/>
              </a:defRPr>
            </a:lvl1pPr>
            <a:lvl2pPr marL="190500" indent="266700">
              <a:lnSpc>
                <a:spcPct val="140000"/>
              </a:lnSpc>
              <a:tabLst>
                <a:tab pos="8521700" algn="r"/>
              </a:tabLst>
              <a:defRPr sz="2000">
                <a:solidFill>
                  <a:schemeClr val="tx1"/>
                </a:solidFill>
                <a:latin typeface="Arial" charset="0"/>
                <a:ea typeface="华文细黑" charset="-122"/>
              </a:defRPr>
            </a:lvl2pPr>
            <a:lvl3pPr marL="371475" indent="-179388">
              <a:lnSpc>
                <a:spcPct val="140000"/>
              </a:lnSpc>
              <a:tabLst>
                <a:tab pos="8521700" algn="r"/>
              </a:tabLst>
              <a:defRPr sz="2000">
                <a:solidFill>
                  <a:schemeClr val="tx1"/>
                </a:solidFill>
                <a:latin typeface="Arial" charset="0"/>
                <a:ea typeface="华文细黑" charset="-122"/>
              </a:defRPr>
            </a:lvl3pPr>
            <a:lvl4pPr marL="547688" indent="-174625">
              <a:lnSpc>
                <a:spcPct val="140000"/>
              </a:lnSpc>
              <a:tabLst>
                <a:tab pos="8521700" algn="r"/>
              </a:tabLst>
              <a:defRPr sz="2000">
                <a:solidFill>
                  <a:schemeClr val="tx1"/>
                </a:solidFill>
                <a:latin typeface="Arial" charset="0"/>
                <a:ea typeface="华文细黑" charset="-122"/>
              </a:defRPr>
            </a:lvl4pPr>
            <a:lvl5pPr marL="1511300" indent="-328613">
              <a:lnSpc>
                <a:spcPct val="140000"/>
              </a:lnSpc>
              <a:tabLst>
                <a:tab pos="8521700" algn="r"/>
              </a:tabLst>
              <a:defRPr sz="2000">
                <a:solidFill>
                  <a:schemeClr val="tx1"/>
                </a:solidFill>
                <a:latin typeface="Arial" charset="0"/>
                <a:ea typeface="华文细黑" charset="-122"/>
              </a:defRPr>
            </a:lvl5pPr>
            <a:lvl6pPr marL="19685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6pPr>
            <a:lvl7pPr marL="24257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7pPr>
            <a:lvl8pPr marL="28829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8pPr>
            <a:lvl9pPr marL="33401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9pPr>
          </a:lstStyle>
          <a:p>
            <a:pPr algn="just">
              <a:spcAft>
                <a:spcPts val="1350"/>
              </a:spcAft>
              <a:buFont typeface="Wingdings" panose="05000000000000000000" pitchFamily="2" charset="2"/>
              <a:buChar char="v"/>
            </a:pPr>
            <a:r>
              <a:rPr lang="en-US" b="0" dirty="0">
                <a:solidFill>
                  <a:srgbClr val="405449"/>
                </a:solidFill>
                <a:latin typeface="Nobile" pitchFamily="34" charset="0"/>
                <a:ea typeface="Nobile" pitchFamily="34" charset="-122"/>
              </a:rPr>
              <a:t>User Requirement research across 20 schools and involving over 1,000 students completed .</a:t>
            </a:r>
            <a:r>
              <a:rPr lang="en-CA" b="0" dirty="0">
                <a:solidFill>
                  <a:srgbClr val="405449"/>
                </a:solidFill>
                <a:latin typeface="Nobile" pitchFamily="34" charset="0"/>
                <a:ea typeface="Nobile" pitchFamily="34" charset="-122"/>
              </a:rPr>
              <a:t> </a:t>
            </a:r>
          </a:p>
          <a:p>
            <a:pPr algn="just">
              <a:spcAft>
                <a:spcPts val="1350"/>
              </a:spcAft>
              <a:buFont typeface="Wingdings" panose="05000000000000000000" pitchFamily="2" charset="2"/>
              <a:buChar char="v"/>
            </a:pPr>
            <a:r>
              <a:rPr lang="en-US" b="0" dirty="0">
                <a:solidFill>
                  <a:srgbClr val="405449"/>
                </a:solidFill>
                <a:latin typeface="Nobile" pitchFamily="34" charset="0"/>
                <a:ea typeface="Nobile" pitchFamily="34" charset="-122"/>
              </a:rPr>
              <a:t>Frontend development at 90% completed </a:t>
            </a:r>
          </a:p>
          <a:p>
            <a:pPr algn="just">
              <a:spcAft>
                <a:spcPts val="1350"/>
              </a:spcAft>
              <a:buFont typeface="Wingdings" panose="05000000000000000000" pitchFamily="2" charset="2"/>
              <a:buChar char="v"/>
            </a:pPr>
            <a:r>
              <a:rPr lang="en-US" b="0" dirty="0">
                <a:solidFill>
                  <a:srgbClr val="405449"/>
                </a:solidFill>
                <a:latin typeface="Nobile" pitchFamily="34" charset="0"/>
                <a:ea typeface="Nobile" pitchFamily="34" charset="-122"/>
              </a:rPr>
              <a:t> Backend development is at an advanced stage</a:t>
            </a:r>
          </a:p>
          <a:p>
            <a:pPr algn="just">
              <a:spcAft>
                <a:spcPts val="1350"/>
              </a:spcAft>
              <a:buFont typeface="Wingdings" panose="05000000000000000000" pitchFamily="2" charset="2"/>
              <a:buChar char="v"/>
            </a:pPr>
            <a:r>
              <a:rPr lang="en-US" b="0" dirty="0">
                <a:solidFill>
                  <a:srgbClr val="405449"/>
                </a:solidFill>
                <a:latin typeface="Nobile" pitchFamily="34" charset="0"/>
                <a:ea typeface="Nobile" pitchFamily="34" charset="-122"/>
              </a:rPr>
              <a:t>Integration of local language support has been Successful. </a:t>
            </a:r>
          </a:p>
          <a:p>
            <a:pPr algn="just">
              <a:spcAft>
                <a:spcPts val="1350"/>
              </a:spcAft>
              <a:buFont typeface="Wingdings" panose="05000000000000000000" pitchFamily="2" charset="2"/>
              <a:buChar char="v"/>
            </a:pPr>
            <a:r>
              <a:rPr lang="en-US" b="0" dirty="0" smtClean="0">
                <a:solidFill>
                  <a:srgbClr val="405449"/>
                </a:solidFill>
                <a:latin typeface="Nobile" pitchFamily="34" charset="0"/>
                <a:ea typeface="Nobile" pitchFamily="34" charset="-122"/>
              </a:rPr>
              <a:t>Implemented </a:t>
            </a:r>
            <a:r>
              <a:rPr lang="en-US" b="0" dirty="0">
                <a:solidFill>
                  <a:srgbClr val="405449"/>
                </a:solidFill>
                <a:latin typeface="Nobile" pitchFamily="34" charset="0"/>
                <a:ea typeface="Nobile" pitchFamily="34" charset="-122"/>
              </a:rPr>
              <a:t>AI teacher (Ticha Lemp Lemp)</a:t>
            </a:r>
            <a:endParaRPr lang="en-SL" b="0" dirty="0">
              <a:solidFill>
                <a:srgbClr val="405449"/>
              </a:solidFill>
              <a:latin typeface="Nobile" pitchFamily="34" charset="0"/>
              <a:ea typeface="Nobile" pitchFamily="34" charset="-122"/>
            </a:endParaRPr>
          </a:p>
        </p:txBody>
      </p:sp>
      <p:sp>
        <p:nvSpPr>
          <p:cNvPr id="9" name="Title 1">
            <a:extLst>
              <a:ext uri="{FF2B5EF4-FFF2-40B4-BE49-F238E27FC236}">
                <a16:creationId xmlns:a16="http://schemas.microsoft.com/office/drawing/2014/main" id="{2A9FD12D-C10B-85AB-762D-27DA6FC870CC}"/>
              </a:ext>
            </a:extLst>
          </p:cNvPr>
          <p:cNvSpPr>
            <a:spLocks noGrp="1"/>
          </p:cNvSpPr>
          <p:nvPr>
            <p:ph type="title"/>
          </p:nvPr>
        </p:nvSpPr>
        <p:spPr>
          <a:xfrm>
            <a:off x="0" y="250982"/>
            <a:ext cx="9479280" cy="860110"/>
          </a:xfrm>
        </p:spPr>
        <p:txBody>
          <a:bodyPr>
            <a:normAutofit fontScale="90000"/>
          </a:bodyPr>
          <a:lstStyle/>
          <a:p>
            <a:r>
              <a:rPr lang="en-US" sz="3100" b="1" kern="1200" dirty="0">
                <a:solidFill>
                  <a:srgbClr val="405449"/>
                </a:solidFill>
                <a:effectLst/>
                <a:latin typeface="Nobile"/>
                <a:ea typeface="Nobile"/>
                <a:cs typeface="Nobile"/>
              </a:rPr>
              <a:t>Artificial Intelligence in Education - Abu Sense Bod.</a:t>
            </a:r>
            <a:r>
              <a:rPr lang="en-US" sz="4400" noProof="1">
                <a:solidFill>
                  <a:schemeClr val="tx1">
                    <a:lumMod val="65000"/>
                    <a:lumOff val="35000"/>
                  </a:schemeClr>
                </a:solidFill>
                <a:latin typeface="Tw Cen MT Condensed" panose="020B0606020104020203" pitchFamily="34" charset="0"/>
              </a:rPr>
              <a:t/>
            </a:r>
            <a:br>
              <a:rPr lang="en-US" sz="4400" noProof="1">
                <a:solidFill>
                  <a:schemeClr val="tx1">
                    <a:lumMod val="65000"/>
                    <a:lumOff val="35000"/>
                  </a:schemeClr>
                </a:solidFill>
                <a:latin typeface="Tw Cen MT Condensed" panose="020B0606020104020203" pitchFamily="34" charset="0"/>
              </a:rPr>
            </a:br>
            <a:endParaRPr lang="en-SL" dirty="0"/>
          </a:p>
        </p:txBody>
      </p:sp>
      <p:pic>
        <p:nvPicPr>
          <p:cNvPr id="10" name="Picture 9">
            <a:extLst>
              <a:ext uri="{FF2B5EF4-FFF2-40B4-BE49-F238E27FC236}">
                <a16:creationId xmlns:a16="http://schemas.microsoft.com/office/drawing/2014/main" id="{35F7D65B-A992-CF94-1868-0144E24B6D51}"/>
              </a:ext>
            </a:extLst>
          </p:cNvPr>
          <p:cNvPicPr>
            <a:picLocks noChangeAspect="1"/>
          </p:cNvPicPr>
          <p:nvPr/>
        </p:nvPicPr>
        <p:blipFill>
          <a:blip r:embed="rId3"/>
          <a:stretch>
            <a:fillRect/>
          </a:stretch>
        </p:blipFill>
        <p:spPr>
          <a:xfrm>
            <a:off x="310849" y="2016002"/>
            <a:ext cx="5785151" cy="3257037"/>
          </a:xfrm>
          <a:prstGeom prst="rect">
            <a:avLst/>
          </a:prstGeom>
        </p:spPr>
      </p:pic>
    </p:spTree>
    <p:extLst>
      <p:ext uri="{BB962C8B-B14F-4D97-AF65-F5344CB8AC3E}">
        <p14:creationId xmlns:p14="http://schemas.microsoft.com/office/powerpoint/2010/main" val="39337532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C1F03-D19A-EA2D-F50B-D5DD31F41E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1168A9-49A0-8F0E-1385-60154E24B7B1}"/>
              </a:ext>
            </a:extLst>
          </p:cNvPr>
          <p:cNvSpPr txBox="1">
            <a:spLocks/>
          </p:cNvSpPr>
          <p:nvPr/>
        </p:nvSpPr>
        <p:spPr>
          <a:xfrm>
            <a:off x="0" y="250982"/>
            <a:ext cx="9479280" cy="860110"/>
          </a:xfrm>
          <a:prstGeom prst="rect">
            <a:avLst/>
          </a:prstGeom>
        </p:spPr>
        <p:txBody>
          <a:bodyPr>
            <a:normAutofit fontScale="90000" lnSpcReduction="20000"/>
          </a:bodyPr>
          <a:lstStyle>
            <a:lvl1pPr algn="l" defTabSz="91434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a:solidFill>
                  <a:srgbClr val="405449"/>
                </a:solidFill>
                <a:latin typeface="Nobile"/>
                <a:ea typeface="Nobile"/>
                <a:cs typeface="Nobile"/>
              </a:rPr>
              <a:t>Artificial Intelligence in Education - Abu Sense Bod.</a:t>
            </a:r>
            <a:r>
              <a:rPr lang="en-US" noProof="1">
                <a:solidFill>
                  <a:schemeClr val="tx1">
                    <a:lumMod val="65000"/>
                    <a:lumOff val="35000"/>
                  </a:schemeClr>
                </a:solidFill>
                <a:latin typeface="Tw Cen MT Condensed" panose="020B0606020104020203" pitchFamily="34" charset="0"/>
              </a:rPr>
              <a:t/>
            </a:r>
            <a:br>
              <a:rPr lang="en-US" noProof="1">
                <a:solidFill>
                  <a:schemeClr val="tx1">
                    <a:lumMod val="65000"/>
                    <a:lumOff val="35000"/>
                  </a:schemeClr>
                </a:solidFill>
                <a:latin typeface="Tw Cen MT Condensed" panose="020B0606020104020203" pitchFamily="34" charset="0"/>
              </a:rPr>
            </a:br>
            <a:endParaRPr lang="en-SL" dirty="0"/>
          </a:p>
        </p:txBody>
      </p:sp>
      <p:pic>
        <p:nvPicPr>
          <p:cNvPr id="3" name="Picture 2">
            <a:extLst>
              <a:ext uri="{FF2B5EF4-FFF2-40B4-BE49-F238E27FC236}">
                <a16:creationId xmlns:a16="http://schemas.microsoft.com/office/drawing/2014/main" id="{9BC2727E-92AA-5E8E-460F-DC522B4A1AB4}"/>
              </a:ext>
            </a:extLst>
          </p:cNvPr>
          <p:cNvPicPr>
            <a:picLocks noChangeAspect="1"/>
          </p:cNvPicPr>
          <p:nvPr/>
        </p:nvPicPr>
        <p:blipFill>
          <a:blip r:embed="rId3"/>
          <a:stretch>
            <a:fillRect/>
          </a:stretch>
        </p:blipFill>
        <p:spPr>
          <a:xfrm>
            <a:off x="142875" y="1486378"/>
            <a:ext cx="5953125" cy="3383280"/>
          </a:xfrm>
          <a:prstGeom prst="rect">
            <a:avLst/>
          </a:prstGeom>
        </p:spPr>
      </p:pic>
      <p:pic>
        <p:nvPicPr>
          <p:cNvPr id="4" name="Picture 3">
            <a:extLst>
              <a:ext uri="{FF2B5EF4-FFF2-40B4-BE49-F238E27FC236}">
                <a16:creationId xmlns:a16="http://schemas.microsoft.com/office/drawing/2014/main" id="{D6A22510-FF22-2BA7-F3A8-AB395A988CBB}"/>
              </a:ext>
            </a:extLst>
          </p:cNvPr>
          <p:cNvPicPr>
            <a:picLocks noChangeAspect="1"/>
          </p:cNvPicPr>
          <p:nvPr/>
        </p:nvPicPr>
        <p:blipFill>
          <a:blip r:embed="rId4"/>
          <a:stretch>
            <a:fillRect/>
          </a:stretch>
        </p:blipFill>
        <p:spPr>
          <a:xfrm>
            <a:off x="6106160" y="1486378"/>
            <a:ext cx="5942965" cy="3352800"/>
          </a:xfrm>
          <a:prstGeom prst="rect">
            <a:avLst/>
          </a:prstGeom>
        </p:spPr>
      </p:pic>
    </p:spTree>
    <p:extLst>
      <p:ext uri="{BB962C8B-B14F-4D97-AF65-F5344CB8AC3E}">
        <p14:creationId xmlns:p14="http://schemas.microsoft.com/office/powerpoint/2010/main" val="2297381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30925-CDCC-A379-96DD-21DF7DC04744}"/>
            </a:ext>
          </a:extLst>
        </p:cNvPr>
        <p:cNvGrpSpPr/>
        <p:nvPr/>
      </p:nvGrpSpPr>
      <p:grpSpPr>
        <a:xfrm>
          <a:off x="0" y="0"/>
          <a:ext cx="0" cy="0"/>
          <a:chOff x="0" y="0"/>
          <a:chExt cx="0" cy="0"/>
        </a:xfrm>
      </p:grpSpPr>
      <p:sp>
        <p:nvSpPr>
          <p:cNvPr id="18" name="Date Placeholder 2">
            <a:extLst>
              <a:ext uri="{FF2B5EF4-FFF2-40B4-BE49-F238E27FC236}">
                <a16:creationId xmlns:a16="http://schemas.microsoft.com/office/drawing/2014/main" id="{2F95BD68-C87E-29A8-48FD-3B863E62C1D1}"/>
              </a:ext>
            </a:extLst>
          </p:cNvPr>
          <p:cNvSpPr>
            <a:spLocks noGrp="1"/>
          </p:cNvSpPr>
          <p:nvPr>
            <p:ph type="dt" sz="half" idx="10"/>
          </p:nvPr>
        </p:nvSpPr>
        <p:spPr/>
        <p:txBody>
          <a:bodyPr/>
          <a:lstStyle/>
          <a:p>
            <a:endParaRPr lang="de-DE" altLang="x-none" dirty="0"/>
          </a:p>
          <a:p>
            <a:r>
              <a:rPr lang="de-DE" altLang="x-none" dirty="0"/>
              <a:t>Page </a:t>
            </a:r>
            <a:fld id="{CFCA6865-2FAA-C049-90AB-66EB3CC5712F}" type="slidenum">
              <a:rPr lang="de-DE" altLang="x-none"/>
              <a:pPr/>
              <a:t>23</a:t>
            </a:fld>
            <a:endParaRPr lang="en-GB" altLang="x-none" dirty="0"/>
          </a:p>
        </p:txBody>
      </p:sp>
      <p:grpSp>
        <p:nvGrpSpPr>
          <p:cNvPr id="51" name="Group 7">
            <a:extLst>
              <a:ext uri="{FF2B5EF4-FFF2-40B4-BE49-F238E27FC236}">
                <a16:creationId xmlns:a16="http://schemas.microsoft.com/office/drawing/2014/main" id="{B28FFB75-04A5-EB09-1189-BCF03E9CBE37}"/>
              </a:ext>
            </a:extLst>
          </p:cNvPr>
          <p:cNvGrpSpPr>
            <a:grpSpLocks/>
          </p:cNvGrpSpPr>
          <p:nvPr/>
        </p:nvGrpSpPr>
        <p:grpSpPr bwMode="auto">
          <a:xfrm>
            <a:off x="6131810" y="1141734"/>
            <a:ext cx="5740150" cy="559850"/>
            <a:chOff x="1306" y="1538"/>
            <a:chExt cx="1442" cy="276"/>
          </a:xfrm>
          <a:solidFill>
            <a:srgbClr val="002060"/>
          </a:solidFill>
        </p:grpSpPr>
        <p:sp>
          <p:nvSpPr>
            <p:cNvPr id="52" name="Rectangle 8">
              <a:extLst>
                <a:ext uri="{FF2B5EF4-FFF2-40B4-BE49-F238E27FC236}">
                  <a16:creationId xmlns:a16="http://schemas.microsoft.com/office/drawing/2014/main" id="{F188190B-0FE5-D65F-67D2-E3F8B05464FB}"/>
                </a:ext>
              </a:extLst>
            </p:cNvPr>
            <p:cNvSpPr>
              <a:spLocks noChangeArrowheads="1"/>
            </p:cNvSpPr>
            <p:nvPr/>
          </p:nvSpPr>
          <p:spPr bwMode="auto">
            <a:xfrm>
              <a:off x="1306" y="1538"/>
              <a:ext cx="1442" cy="276"/>
            </a:xfrm>
            <a:prstGeom prst="rect">
              <a:avLst/>
            </a:prstGeom>
            <a:grpFill/>
            <a:ln w="635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2400">
                <a:solidFill>
                  <a:schemeClr val="bg1"/>
                </a:solidFill>
              </a:endParaRPr>
            </a:p>
          </p:txBody>
        </p:sp>
        <p:sp>
          <p:nvSpPr>
            <p:cNvPr id="53" name="Text Box 9">
              <a:extLst>
                <a:ext uri="{FF2B5EF4-FFF2-40B4-BE49-F238E27FC236}">
                  <a16:creationId xmlns:a16="http://schemas.microsoft.com/office/drawing/2014/main" id="{06655DD4-CBA0-3023-CEAE-0A23DDDE3976}"/>
                </a:ext>
              </a:extLst>
            </p:cNvPr>
            <p:cNvSpPr txBox="1">
              <a:spLocks noChangeArrowheads="1"/>
            </p:cNvSpPr>
            <p:nvPr/>
          </p:nvSpPr>
          <p:spPr bwMode="auto">
            <a:xfrm>
              <a:off x="1332" y="1572"/>
              <a:ext cx="1389" cy="231"/>
            </a:xfrm>
            <a:prstGeom prst="rect">
              <a:avLst/>
            </a:prstGeom>
            <a:grpFill/>
            <a:ln>
              <a:noFill/>
            </a:ln>
            <a:effectLst/>
            <a:extLs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eaLnBrk="0" hangingPunct="0"/>
              <a:r>
                <a:rPr lang="en-US" altLang="zh-CN" sz="2400" b="1" dirty="0">
                  <a:solidFill>
                    <a:schemeClr val="bg1"/>
                  </a:solidFill>
                  <a:latin typeface="Arial" charset="0"/>
                </a:rPr>
                <a:t>PROGRESS</a:t>
              </a:r>
            </a:p>
          </p:txBody>
        </p:sp>
      </p:grpSp>
      <p:sp>
        <p:nvSpPr>
          <p:cNvPr id="54" name="Rectangle 10">
            <a:extLst>
              <a:ext uri="{FF2B5EF4-FFF2-40B4-BE49-F238E27FC236}">
                <a16:creationId xmlns:a16="http://schemas.microsoft.com/office/drawing/2014/main" id="{F8ADF14E-11BC-553A-746E-B546FF69630B}"/>
              </a:ext>
            </a:extLst>
          </p:cNvPr>
          <p:cNvSpPr>
            <a:spLocks noChangeArrowheads="1"/>
          </p:cNvSpPr>
          <p:nvPr/>
        </p:nvSpPr>
        <p:spPr bwMode="auto">
          <a:xfrm>
            <a:off x="6142684" y="1701584"/>
            <a:ext cx="5729276" cy="4082632"/>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endParaRPr lang="en-US"/>
          </a:p>
        </p:txBody>
      </p:sp>
      <p:grpSp>
        <p:nvGrpSpPr>
          <p:cNvPr id="3" name="Group 7">
            <a:extLst>
              <a:ext uri="{FF2B5EF4-FFF2-40B4-BE49-F238E27FC236}">
                <a16:creationId xmlns:a16="http://schemas.microsoft.com/office/drawing/2014/main" id="{1AA7E750-54AE-5FAE-92A0-DF2545CAAA4D}"/>
              </a:ext>
            </a:extLst>
          </p:cNvPr>
          <p:cNvGrpSpPr>
            <a:grpSpLocks/>
          </p:cNvGrpSpPr>
          <p:nvPr/>
        </p:nvGrpSpPr>
        <p:grpSpPr bwMode="auto">
          <a:xfrm>
            <a:off x="310849" y="1141734"/>
            <a:ext cx="5634232" cy="559850"/>
            <a:chOff x="1306" y="1538"/>
            <a:chExt cx="1442" cy="276"/>
          </a:xfrm>
          <a:solidFill>
            <a:srgbClr val="002060"/>
          </a:solidFill>
        </p:grpSpPr>
        <p:sp>
          <p:nvSpPr>
            <p:cNvPr id="4" name="Rectangle 8">
              <a:extLst>
                <a:ext uri="{FF2B5EF4-FFF2-40B4-BE49-F238E27FC236}">
                  <a16:creationId xmlns:a16="http://schemas.microsoft.com/office/drawing/2014/main" id="{FFEB654D-F485-D714-71F5-E2A48CC58D2B}"/>
                </a:ext>
              </a:extLst>
            </p:cNvPr>
            <p:cNvSpPr>
              <a:spLocks noChangeArrowheads="1"/>
            </p:cNvSpPr>
            <p:nvPr/>
          </p:nvSpPr>
          <p:spPr bwMode="auto">
            <a:xfrm>
              <a:off x="1306" y="1538"/>
              <a:ext cx="1442" cy="276"/>
            </a:xfrm>
            <a:prstGeom prst="rect">
              <a:avLst/>
            </a:prstGeom>
            <a:grpFill/>
            <a:ln w="635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chemeClr val="bg1"/>
                </a:solidFill>
              </a:endParaRPr>
            </a:p>
          </p:txBody>
        </p:sp>
        <p:sp>
          <p:nvSpPr>
            <p:cNvPr id="5" name="Text Box 9">
              <a:extLst>
                <a:ext uri="{FF2B5EF4-FFF2-40B4-BE49-F238E27FC236}">
                  <a16:creationId xmlns:a16="http://schemas.microsoft.com/office/drawing/2014/main" id="{5F5BBE16-5196-AB59-FD71-BCC4F239439B}"/>
                </a:ext>
              </a:extLst>
            </p:cNvPr>
            <p:cNvSpPr txBox="1">
              <a:spLocks noChangeArrowheads="1"/>
            </p:cNvSpPr>
            <p:nvPr/>
          </p:nvSpPr>
          <p:spPr bwMode="auto">
            <a:xfrm>
              <a:off x="1332" y="1572"/>
              <a:ext cx="1389" cy="231"/>
            </a:xfrm>
            <a:prstGeom prst="rect">
              <a:avLst/>
            </a:prstGeom>
            <a:grpFill/>
            <a:ln>
              <a:noFill/>
            </a:ln>
            <a:effectLst/>
            <a:extLs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eaLnBrk="0" hangingPunct="0"/>
              <a:r>
                <a:rPr lang="en-US" altLang="zh-CN" sz="2400" b="1" dirty="0">
                  <a:solidFill>
                    <a:schemeClr val="bg1"/>
                  </a:solidFill>
                  <a:latin typeface="Arial" charset="0"/>
                </a:rPr>
                <a:t>AIMS</a:t>
              </a:r>
            </a:p>
          </p:txBody>
        </p:sp>
      </p:grpSp>
      <p:sp>
        <p:nvSpPr>
          <p:cNvPr id="6" name="Rectangle 10">
            <a:extLst>
              <a:ext uri="{FF2B5EF4-FFF2-40B4-BE49-F238E27FC236}">
                <a16:creationId xmlns:a16="http://schemas.microsoft.com/office/drawing/2014/main" id="{4FC46D40-E70F-BD3F-D585-FC82D73DB48F}"/>
              </a:ext>
            </a:extLst>
          </p:cNvPr>
          <p:cNvSpPr>
            <a:spLocks noChangeArrowheads="1"/>
          </p:cNvSpPr>
          <p:nvPr/>
        </p:nvSpPr>
        <p:spPr bwMode="auto">
          <a:xfrm>
            <a:off x="263421" y="1633634"/>
            <a:ext cx="5623559" cy="4082632"/>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lstStyle/>
          <a:p>
            <a:endParaRPr lang="en-US"/>
          </a:p>
        </p:txBody>
      </p:sp>
      <p:sp>
        <p:nvSpPr>
          <p:cNvPr id="7" name="Rectangle 14">
            <a:extLst>
              <a:ext uri="{FF2B5EF4-FFF2-40B4-BE49-F238E27FC236}">
                <a16:creationId xmlns:a16="http://schemas.microsoft.com/office/drawing/2014/main" id="{D5A2BCFD-375A-9B03-6069-85056BA7EF9D}"/>
              </a:ext>
            </a:extLst>
          </p:cNvPr>
          <p:cNvSpPr>
            <a:spLocks noChangeArrowheads="1"/>
          </p:cNvSpPr>
          <p:nvPr/>
        </p:nvSpPr>
        <p:spPr bwMode="auto">
          <a:xfrm>
            <a:off x="546046" y="1701584"/>
            <a:ext cx="5159930" cy="305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marL="342900" indent="-342900">
              <a:lnSpc>
                <a:spcPct val="140000"/>
              </a:lnSpc>
              <a:tabLst>
                <a:tab pos="8521700" algn="r"/>
              </a:tabLst>
              <a:defRPr sz="2000" b="1">
                <a:solidFill>
                  <a:schemeClr val="tx1"/>
                </a:solidFill>
                <a:latin typeface="Arial" charset="0"/>
                <a:ea typeface="黑体" charset="-122"/>
              </a:defRPr>
            </a:lvl1pPr>
            <a:lvl2pPr marL="190500" indent="266700">
              <a:lnSpc>
                <a:spcPct val="140000"/>
              </a:lnSpc>
              <a:tabLst>
                <a:tab pos="8521700" algn="r"/>
              </a:tabLst>
              <a:defRPr sz="2000">
                <a:solidFill>
                  <a:schemeClr val="tx1"/>
                </a:solidFill>
                <a:latin typeface="Arial" charset="0"/>
                <a:ea typeface="华文细黑" charset="-122"/>
              </a:defRPr>
            </a:lvl2pPr>
            <a:lvl3pPr marL="371475" indent="-179388">
              <a:lnSpc>
                <a:spcPct val="140000"/>
              </a:lnSpc>
              <a:tabLst>
                <a:tab pos="8521700" algn="r"/>
              </a:tabLst>
              <a:defRPr sz="2000">
                <a:solidFill>
                  <a:schemeClr val="tx1"/>
                </a:solidFill>
                <a:latin typeface="Arial" charset="0"/>
                <a:ea typeface="华文细黑" charset="-122"/>
              </a:defRPr>
            </a:lvl3pPr>
            <a:lvl4pPr marL="547688" indent="-174625">
              <a:lnSpc>
                <a:spcPct val="140000"/>
              </a:lnSpc>
              <a:tabLst>
                <a:tab pos="8521700" algn="r"/>
              </a:tabLst>
              <a:defRPr sz="2000">
                <a:solidFill>
                  <a:schemeClr val="tx1"/>
                </a:solidFill>
                <a:latin typeface="Arial" charset="0"/>
                <a:ea typeface="华文细黑" charset="-122"/>
              </a:defRPr>
            </a:lvl4pPr>
            <a:lvl5pPr marL="1511300" indent="-328613">
              <a:lnSpc>
                <a:spcPct val="140000"/>
              </a:lnSpc>
              <a:tabLst>
                <a:tab pos="8521700" algn="r"/>
              </a:tabLst>
              <a:defRPr sz="2000">
                <a:solidFill>
                  <a:schemeClr val="tx1"/>
                </a:solidFill>
                <a:latin typeface="Arial" charset="0"/>
                <a:ea typeface="华文细黑" charset="-122"/>
              </a:defRPr>
            </a:lvl5pPr>
            <a:lvl6pPr marL="19685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6pPr>
            <a:lvl7pPr marL="24257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7pPr>
            <a:lvl8pPr marL="28829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8pPr>
            <a:lvl9pPr marL="33401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9pPr>
          </a:lstStyle>
          <a:p>
            <a:pPr algn="just">
              <a:buFont typeface="Wingdings" panose="05000000000000000000" pitchFamily="2" charset="2"/>
              <a:buChar char="v"/>
            </a:pPr>
            <a:r>
              <a:rPr lang="en-US" sz="2400" b="0" dirty="0">
                <a:solidFill>
                  <a:srgbClr val="405449"/>
                </a:solidFill>
                <a:latin typeface="Nobile" pitchFamily="34" charset="0"/>
                <a:ea typeface="Nobile" pitchFamily="34" charset="-122"/>
              </a:rPr>
              <a:t>Collection of data samples from suspected TB Patients.</a:t>
            </a:r>
          </a:p>
          <a:p>
            <a:pPr algn="just">
              <a:buFont typeface="Wingdings" panose="05000000000000000000" pitchFamily="2" charset="2"/>
              <a:buChar char="v"/>
            </a:pPr>
            <a:r>
              <a:rPr lang="en-US" sz="2400" b="0" dirty="0">
                <a:solidFill>
                  <a:srgbClr val="405449"/>
                </a:solidFill>
                <a:latin typeface="Nobile" pitchFamily="34" charset="0"/>
                <a:ea typeface="Nobile" pitchFamily="34" charset="-122"/>
              </a:rPr>
              <a:t>Do Primary and Secondary Data analysis</a:t>
            </a:r>
          </a:p>
          <a:p>
            <a:pPr algn="just">
              <a:buFont typeface="Wingdings" panose="05000000000000000000" pitchFamily="2" charset="2"/>
              <a:buChar char="v"/>
            </a:pPr>
            <a:r>
              <a:rPr lang="en-US" sz="2400" b="0" dirty="0">
                <a:solidFill>
                  <a:srgbClr val="405449"/>
                </a:solidFill>
                <a:latin typeface="Nobile" pitchFamily="34" charset="0"/>
                <a:ea typeface="Nobile" pitchFamily="34" charset="-122"/>
              </a:rPr>
              <a:t> Developed Telehealth platform </a:t>
            </a:r>
          </a:p>
          <a:p>
            <a:pPr algn="just">
              <a:buFont typeface="Wingdings" panose="05000000000000000000" pitchFamily="2" charset="2"/>
              <a:buChar char="v"/>
            </a:pPr>
            <a:r>
              <a:rPr lang="en-US" sz="2400" b="0" dirty="0">
                <a:solidFill>
                  <a:srgbClr val="405449"/>
                </a:solidFill>
                <a:latin typeface="Nobile" pitchFamily="34" charset="0"/>
                <a:ea typeface="Nobile" pitchFamily="34" charset="-122"/>
              </a:rPr>
              <a:t>Training of heath care workers </a:t>
            </a:r>
            <a:endParaRPr lang="en-SL" sz="2400" b="0" dirty="0">
              <a:solidFill>
                <a:srgbClr val="405449"/>
              </a:solidFill>
              <a:latin typeface="Nobile" pitchFamily="34" charset="0"/>
              <a:ea typeface="Nobile" pitchFamily="34" charset="-122"/>
            </a:endParaRPr>
          </a:p>
        </p:txBody>
      </p:sp>
      <p:sp>
        <p:nvSpPr>
          <p:cNvPr id="8" name="Rectangle 14">
            <a:extLst>
              <a:ext uri="{FF2B5EF4-FFF2-40B4-BE49-F238E27FC236}">
                <a16:creationId xmlns:a16="http://schemas.microsoft.com/office/drawing/2014/main" id="{21A5923D-C0A0-99BD-75D7-72DDB531A1D0}"/>
              </a:ext>
            </a:extLst>
          </p:cNvPr>
          <p:cNvSpPr>
            <a:spLocks noChangeArrowheads="1"/>
          </p:cNvSpPr>
          <p:nvPr/>
        </p:nvSpPr>
        <p:spPr bwMode="auto">
          <a:xfrm>
            <a:off x="6235308" y="1823913"/>
            <a:ext cx="5529174" cy="389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marL="342900" indent="-342900">
              <a:lnSpc>
                <a:spcPct val="140000"/>
              </a:lnSpc>
              <a:tabLst>
                <a:tab pos="8521700" algn="r"/>
              </a:tabLst>
              <a:defRPr sz="2000" b="1">
                <a:solidFill>
                  <a:schemeClr val="tx1"/>
                </a:solidFill>
                <a:latin typeface="Arial" charset="0"/>
                <a:ea typeface="黑体" charset="-122"/>
              </a:defRPr>
            </a:lvl1pPr>
            <a:lvl2pPr marL="190500" indent="266700">
              <a:lnSpc>
                <a:spcPct val="140000"/>
              </a:lnSpc>
              <a:tabLst>
                <a:tab pos="8521700" algn="r"/>
              </a:tabLst>
              <a:defRPr sz="2000">
                <a:solidFill>
                  <a:schemeClr val="tx1"/>
                </a:solidFill>
                <a:latin typeface="Arial" charset="0"/>
                <a:ea typeface="华文细黑" charset="-122"/>
              </a:defRPr>
            </a:lvl2pPr>
            <a:lvl3pPr marL="371475" indent="-179388">
              <a:lnSpc>
                <a:spcPct val="140000"/>
              </a:lnSpc>
              <a:tabLst>
                <a:tab pos="8521700" algn="r"/>
              </a:tabLst>
              <a:defRPr sz="2000">
                <a:solidFill>
                  <a:schemeClr val="tx1"/>
                </a:solidFill>
                <a:latin typeface="Arial" charset="0"/>
                <a:ea typeface="华文细黑" charset="-122"/>
              </a:defRPr>
            </a:lvl3pPr>
            <a:lvl4pPr marL="547688" indent="-174625">
              <a:lnSpc>
                <a:spcPct val="140000"/>
              </a:lnSpc>
              <a:tabLst>
                <a:tab pos="8521700" algn="r"/>
              </a:tabLst>
              <a:defRPr sz="2000">
                <a:solidFill>
                  <a:schemeClr val="tx1"/>
                </a:solidFill>
                <a:latin typeface="Arial" charset="0"/>
                <a:ea typeface="华文细黑" charset="-122"/>
              </a:defRPr>
            </a:lvl4pPr>
            <a:lvl5pPr marL="1511300" indent="-328613">
              <a:lnSpc>
                <a:spcPct val="140000"/>
              </a:lnSpc>
              <a:tabLst>
                <a:tab pos="8521700" algn="r"/>
              </a:tabLst>
              <a:defRPr sz="2000">
                <a:solidFill>
                  <a:schemeClr val="tx1"/>
                </a:solidFill>
                <a:latin typeface="Arial" charset="0"/>
                <a:ea typeface="华文细黑" charset="-122"/>
              </a:defRPr>
            </a:lvl5pPr>
            <a:lvl6pPr marL="19685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6pPr>
            <a:lvl7pPr marL="24257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7pPr>
            <a:lvl8pPr marL="28829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8pPr>
            <a:lvl9pPr marL="3340100" indent="-328613" fontAlgn="base">
              <a:lnSpc>
                <a:spcPct val="140000"/>
              </a:lnSpc>
              <a:spcBef>
                <a:spcPct val="0"/>
              </a:spcBef>
              <a:spcAft>
                <a:spcPct val="0"/>
              </a:spcAft>
              <a:tabLst>
                <a:tab pos="8521700" algn="r"/>
              </a:tabLst>
              <a:defRPr sz="2000">
                <a:solidFill>
                  <a:schemeClr val="tx1"/>
                </a:solidFill>
                <a:latin typeface="Arial" charset="0"/>
                <a:ea typeface="华文细黑" charset="-122"/>
              </a:defRPr>
            </a:lvl9pPr>
          </a:lstStyle>
          <a:p>
            <a:pPr algn="just">
              <a:lnSpc>
                <a:spcPct val="150000"/>
              </a:lnSpc>
              <a:spcAft>
                <a:spcPts val="1350"/>
              </a:spcAft>
              <a:buFont typeface="Wingdings" panose="05000000000000000000" pitchFamily="2" charset="2"/>
              <a:buChar char="v"/>
            </a:pPr>
            <a:r>
              <a:rPr lang="en-US" b="0" dirty="0">
                <a:solidFill>
                  <a:srgbClr val="405449"/>
                </a:solidFill>
                <a:latin typeface="Nobile" pitchFamily="34" charset="0"/>
                <a:ea typeface="Nobile" pitchFamily="34" charset="-122"/>
              </a:rPr>
              <a:t>Obtain ethical approval </a:t>
            </a:r>
          </a:p>
          <a:p>
            <a:pPr algn="just">
              <a:lnSpc>
                <a:spcPct val="150000"/>
              </a:lnSpc>
              <a:spcAft>
                <a:spcPts val="1350"/>
              </a:spcAft>
              <a:buFont typeface="Wingdings" panose="05000000000000000000" pitchFamily="2" charset="2"/>
              <a:buChar char="v"/>
            </a:pPr>
            <a:r>
              <a:rPr lang="en-CA" b="0" dirty="0">
                <a:solidFill>
                  <a:srgbClr val="405449"/>
                </a:solidFill>
                <a:latin typeface="Nobile" pitchFamily="34" charset="0"/>
                <a:ea typeface="Nobile" pitchFamily="34" charset="-122"/>
              </a:rPr>
              <a:t>Conduct stakeholders’ engagement in the six project regions.</a:t>
            </a:r>
            <a:endParaRPr lang="en-SL" b="0" dirty="0">
              <a:solidFill>
                <a:srgbClr val="405449"/>
              </a:solidFill>
              <a:latin typeface="Nobile" pitchFamily="34" charset="0"/>
              <a:ea typeface="Nobile" pitchFamily="34" charset="-122"/>
            </a:endParaRPr>
          </a:p>
          <a:p>
            <a:pPr algn="just">
              <a:lnSpc>
                <a:spcPct val="150000"/>
              </a:lnSpc>
              <a:spcAft>
                <a:spcPts val="1350"/>
              </a:spcAft>
              <a:buFont typeface="Wingdings" panose="05000000000000000000" pitchFamily="2" charset="2"/>
              <a:buChar char="v"/>
            </a:pPr>
            <a:r>
              <a:rPr lang="en-US" b="0" dirty="0">
                <a:solidFill>
                  <a:srgbClr val="405449"/>
                </a:solidFill>
                <a:latin typeface="Nobile" pitchFamily="34" charset="0"/>
                <a:ea typeface="Nobile" pitchFamily="34" charset="-122"/>
              </a:rPr>
              <a:t>Procurement of test kits, laboratory consumables and other diagnostic tools. </a:t>
            </a:r>
            <a:endParaRPr lang="en-SL" b="0" dirty="0">
              <a:solidFill>
                <a:srgbClr val="405449"/>
              </a:solidFill>
              <a:latin typeface="Nobile" pitchFamily="34" charset="0"/>
              <a:ea typeface="Nobile" pitchFamily="34" charset="-122"/>
            </a:endParaRPr>
          </a:p>
          <a:p>
            <a:pPr marL="342900" lvl="0" indent="-342900" algn="just">
              <a:lnSpc>
                <a:spcPct val="150000"/>
              </a:lnSpc>
              <a:spcAft>
                <a:spcPts val="1350"/>
              </a:spcAft>
              <a:buFont typeface="Wingdings" panose="05000000000000000000" pitchFamily="2" charset="2"/>
              <a:buChar char="v"/>
            </a:pPr>
            <a:r>
              <a:rPr lang="en-US" b="0" dirty="0">
                <a:solidFill>
                  <a:srgbClr val="405449"/>
                </a:solidFill>
                <a:latin typeface="Nobile" pitchFamily="34" charset="0"/>
                <a:ea typeface="Nobile" pitchFamily="34" charset="-122"/>
              </a:rPr>
              <a:t>Commencement of data collection</a:t>
            </a:r>
          </a:p>
          <a:p>
            <a:pPr marL="342900" lvl="0" indent="-342900" algn="just">
              <a:lnSpc>
                <a:spcPct val="150000"/>
              </a:lnSpc>
              <a:spcAft>
                <a:spcPts val="1350"/>
              </a:spcAft>
              <a:buFont typeface="Wingdings" panose="05000000000000000000" pitchFamily="2" charset="2"/>
              <a:buChar char="v"/>
            </a:pPr>
            <a:r>
              <a:rPr lang="en-US" b="0" dirty="0">
                <a:solidFill>
                  <a:srgbClr val="405449"/>
                </a:solidFill>
                <a:latin typeface="Nobile" pitchFamily="34" charset="0"/>
                <a:ea typeface="Nobile" pitchFamily="34" charset="-122"/>
              </a:rPr>
              <a:t> Establishment of the Telehealth platform</a:t>
            </a:r>
          </a:p>
        </p:txBody>
      </p:sp>
      <p:sp>
        <p:nvSpPr>
          <p:cNvPr id="9" name="Title 1">
            <a:extLst>
              <a:ext uri="{FF2B5EF4-FFF2-40B4-BE49-F238E27FC236}">
                <a16:creationId xmlns:a16="http://schemas.microsoft.com/office/drawing/2014/main" id="{24493AF0-059F-CC9C-3925-7D0A9ECABFBC}"/>
              </a:ext>
            </a:extLst>
          </p:cNvPr>
          <p:cNvSpPr>
            <a:spLocks noGrp="1"/>
          </p:cNvSpPr>
          <p:nvPr>
            <p:ph type="title"/>
          </p:nvPr>
        </p:nvSpPr>
        <p:spPr>
          <a:xfrm>
            <a:off x="0" y="250982"/>
            <a:ext cx="9479280" cy="860110"/>
          </a:xfrm>
        </p:spPr>
        <p:txBody>
          <a:bodyPr>
            <a:normAutofit fontScale="90000"/>
          </a:bodyPr>
          <a:lstStyle/>
          <a:p>
            <a:r>
              <a:rPr lang="en-US" sz="2200" b="1" kern="1200" dirty="0">
                <a:solidFill>
                  <a:srgbClr val="405449"/>
                </a:solidFill>
                <a:effectLst/>
                <a:latin typeface="Nobile"/>
                <a:ea typeface="Nobile"/>
                <a:cs typeface="Nobile"/>
              </a:rPr>
              <a:t>Expanded Pulmonary Aspergillosis assessment in patients with respiratory diseases in Sierra Leone (</a:t>
            </a:r>
            <a:r>
              <a:rPr lang="en-US" sz="2200" b="1" kern="1200" dirty="0" err="1">
                <a:solidFill>
                  <a:srgbClr val="405449"/>
                </a:solidFill>
                <a:effectLst/>
                <a:latin typeface="Nobile"/>
                <a:ea typeface="Nobile"/>
                <a:cs typeface="Nobile"/>
              </a:rPr>
              <a:t>ePARSLE</a:t>
            </a:r>
            <a:r>
              <a:rPr lang="en-US" sz="2200" b="1" kern="1200" dirty="0">
                <a:solidFill>
                  <a:srgbClr val="405449"/>
                </a:solidFill>
                <a:effectLst/>
                <a:latin typeface="Nobile"/>
                <a:ea typeface="Nobile"/>
                <a:cs typeface="Nobile"/>
              </a:rPr>
              <a:t>).</a:t>
            </a:r>
            <a:r>
              <a:rPr lang="en-US" sz="4400" noProof="1">
                <a:solidFill>
                  <a:schemeClr val="tx1">
                    <a:lumMod val="65000"/>
                    <a:lumOff val="35000"/>
                  </a:schemeClr>
                </a:solidFill>
                <a:latin typeface="Tw Cen MT Condensed" panose="020B0606020104020203" pitchFamily="34" charset="0"/>
              </a:rPr>
              <a:t/>
            </a:r>
            <a:br>
              <a:rPr lang="en-US" sz="4400" noProof="1">
                <a:solidFill>
                  <a:schemeClr val="tx1">
                    <a:lumMod val="65000"/>
                    <a:lumOff val="35000"/>
                  </a:schemeClr>
                </a:solidFill>
                <a:latin typeface="Tw Cen MT Condensed" panose="020B0606020104020203" pitchFamily="34" charset="0"/>
              </a:rPr>
            </a:br>
            <a:endParaRPr lang="en-SL" dirty="0"/>
          </a:p>
        </p:txBody>
      </p:sp>
    </p:spTree>
    <p:extLst>
      <p:ext uri="{BB962C8B-B14F-4D97-AF65-F5344CB8AC3E}">
        <p14:creationId xmlns:p14="http://schemas.microsoft.com/office/powerpoint/2010/main" val="41509258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0994F-BE73-8B14-90DB-122F9C174D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26AEFA-A824-D9A8-C332-6CA1B26E9DE5}"/>
              </a:ext>
            </a:extLst>
          </p:cNvPr>
          <p:cNvSpPr txBox="1">
            <a:spLocks/>
          </p:cNvSpPr>
          <p:nvPr/>
        </p:nvSpPr>
        <p:spPr>
          <a:xfrm>
            <a:off x="0" y="250982"/>
            <a:ext cx="9479280" cy="860110"/>
          </a:xfrm>
          <a:prstGeom prst="rect">
            <a:avLst/>
          </a:prstGeom>
        </p:spPr>
        <p:txBody>
          <a:bodyPr>
            <a:noAutofit/>
          </a:bodyPr>
          <a:lstStyle>
            <a:lvl1pPr algn="l" defTabSz="91434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405449"/>
                </a:solidFill>
                <a:latin typeface="Nobile"/>
                <a:ea typeface="Nobile"/>
                <a:cs typeface="Nobile"/>
              </a:rPr>
              <a:t>Expanded Pulmonary Aspergillosis assessment in patients with respiratory diseases in Sierra Leone (</a:t>
            </a:r>
            <a:r>
              <a:rPr lang="en-US" sz="2000" b="1" dirty="0" err="1">
                <a:solidFill>
                  <a:srgbClr val="405449"/>
                </a:solidFill>
                <a:latin typeface="Nobile"/>
                <a:ea typeface="Nobile"/>
                <a:cs typeface="Nobile"/>
              </a:rPr>
              <a:t>ePARSLE</a:t>
            </a:r>
            <a:r>
              <a:rPr lang="en-US" sz="2000" b="1" dirty="0">
                <a:solidFill>
                  <a:srgbClr val="405449"/>
                </a:solidFill>
                <a:latin typeface="Nobile"/>
                <a:ea typeface="Nobile"/>
                <a:cs typeface="Nobile"/>
              </a:rPr>
              <a:t>).</a:t>
            </a:r>
            <a:r>
              <a:rPr lang="en-US" sz="2000" noProof="1">
                <a:solidFill>
                  <a:schemeClr val="tx1">
                    <a:lumMod val="65000"/>
                    <a:lumOff val="35000"/>
                  </a:schemeClr>
                </a:solidFill>
                <a:latin typeface="Tw Cen MT Condensed" panose="020B0606020104020203" pitchFamily="34" charset="0"/>
              </a:rPr>
              <a:t/>
            </a:r>
            <a:br>
              <a:rPr lang="en-US" sz="2000" noProof="1">
                <a:solidFill>
                  <a:schemeClr val="tx1">
                    <a:lumMod val="65000"/>
                    <a:lumOff val="35000"/>
                  </a:schemeClr>
                </a:solidFill>
                <a:latin typeface="Tw Cen MT Condensed" panose="020B0606020104020203" pitchFamily="34" charset="0"/>
              </a:rPr>
            </a:br>
            <a:endParaRPr lang="en-SL" sz="2000" dirty="0"/>
          </a:p>
        </p:txBody>
      </p:sp>
      <p:pic>
        <p:nvPicPr>
          <p:cNvPr id="3" name="Picture 2">
            <a:extLst>
              <a:ext uri="{FF2B5EF4-FFF2-40B4-BE49-F238E27FC236}">
                <a16:creationId xmlns:a16="http://schemas.microsoft.com/office/drawing/2014/main" id="{1D5E5E3D-204C-87B9-BB19-2776575F51E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01775"/>
            <a:ext cx="5943600" cy="3854450"/>
          </a:xfrm>
          <a:prstGeom prst="rect">
            <a:avLst/>
          </a:prstGeom>
          <a:noFill/>
          <a:ln>
            <a:noFill/>
          </a:ln>
        </p:spPr>
      </p:pic>
      <p:pic>
        <p:nvPicPr>
          <p:cNvPr id="4" name="Picture 3">
            <a:extLst>
              <a:ext uri="{FF2B5EF4-FFF2-40B4-BE49-F238E27FC236}">
                <a16:creationId xmlns:a16="http://schemas.microsoft.com/office/drawing/2014/main" id="{C4314824-D177-1DAB-0CA9-77F0AAB5FE0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6494" y="1501774"/>
            <a:ext cx="5793105" cy="3854449"/>
          </a:xfrm>
          <a:prstGeom prst="rect">
            <a:avLst/>
          </a:prstGeom>
          <a:noFill/>
          <a:ln>
            <a:noFill/>
          </a:ln>
        </p:spPr>
      </p:pic>
      <p:sp>
        <p:nvSpPr>
          <p:cNvPr id="7" name="TextBox 6">
            <a:extLst>
              <a:ext uri="{FF2B5EF4-FFF2-40B4-BE49-F238E27FC236}">
                <a16:creationId xmlns:a16="http://schemas.microsoft.com/office/drawing/2014/main" id="{54458F92-0F94-FBA8-1C64-1ECFC51DBEC7}"/>
              </a:ext>
            </a:extLst>
          </p:cNvPr>
          <p:cNvSpPr txBox="1"/>
          <p:nvPr/>
        </p:nvSpPr>
        <p:spPr>
          <a:xfrm>
            <a:off x="6079806" y="5339870"/>
            <a:ext cx="6126480" cy="407035"/>
          </a:xfrm>
          <a:prstGeom prst="rect">
            <a:avLst/>
          </a:prstGeom>
          <a:noFill/>
        </p:spPr>
        <p:txBody>
          <a:bodyPr wrap="square">
            <a:spAutoFit/>
          </a:bodyPr>
          <a:lstStyle/>
          <a:p>
            <a:pPr algn="ctr">
              <a:lnSpc>
                <a:spcPct val="107000"/>
              </a:lnSpc>
              <a:spcAft>
                <a:spcPts val="800"/>
              </a:spcAft>
            </a:pPr>
            <a:r>
              <a:rPr lang="en-SL" sz="1800" kern="100" dirty="0">
                <a:effectLst/>
                <a:latin typeface="Calibri" panose="020F0502020204030204" pitchFamily="34" charset="0"/>
                <a:ea typeface="Calibri" panose="020F0502020204030204" pitchFamily="34" charset="0"/>
                <a:cs typeface="Times New Roman" panose="02020603050405020304" pitchFamily="18" charset="0"/>
              </a:rPr>
              <a:t>A positive case for </a:t>
            </a:r>
            <a:r>
              <a:rPr lang="en-US" sz="2000" b="1" kern="1200" dirty="0">
                <a:solidFill>
                  <a:srgbClr val="405449"/>
                </a:solidFill>
                <a:effectLst/>
                <a:latin typeface="Nobile"/>
                <a:ea typeface="Nobile"/>
                <a:cs typeface="Nobile"/>
              </a:rPr>
              <a:t>Aspergillosis</a:t>
            </a:r>
            <a:endParaRPr lang="en-SL"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10345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41129-784B-D20E-3CFE-3241FF52D41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F491190-AE42-DFB2-4743-7D1E821DBA9D}"/>
              </a:ext>
            </a:extLst>
          </p:cNvPr>
          <p:cNvSpPr txBox="1"/>
          <p:nvPr/>
        </p:nvSpPr>
        <p:spPr>
          <a:xfrm>
            <a:off x="234778" y="121920"/>
            <a:ext cx="11743862" cy="461665"/>
          </a:xfrm>
          <a:prstGeom prst="rect">
            <a:avLst/>
          </a:prstGeom>
          <a:noFill/>
        </p:spPr>
        <p:txBody>
          <a:bodyPr wrap="square">
            <a:spAutoFit/>
          </a:bodyPr>
          <a:lstStyle/>
          <a:p>
            <a:pPr algn="ctr"/>
            <a:r>
              <a:rPr lang="en-CA" sz="2400" spc="342" dirty="0">
                <a:solidFill>
                  <a:srgbClr val="290606"/>
                </a:solidFill>
                <a:latin typeface="Cheddar"/>
              </a:rPr>
              <a:t>NSTIC’s Immediate </a:t>
            </a:r>
            <a:r>
              <a:rPr lang="en-CA" sz="2400" spc="342" dirty="0" smtClean="0">
                <a:solidFill>
                  <a:srgbClr val="290606"/>
                </a:solidFill>
                <a:latin typeface="Cheddar"/>
              </a:rPr>
              <a:t>Priorities and challenges and Progress Made</a:t>
            </a:r>
            <a:endParaRPr lang="en-CA" sz="2400" spc="342" dirty="0">
              <a:solidFill>
                <a:srgbClr val="290606"/>
              </a:solidFill>
              <a:latin typeface="Cheddar"/>
            </a:endParaRPr>
          </a:p>
        </p:txBody>
      </p:sp>
      <p:graphicFrame>
        <p:nvGraphicFramePr>
          <p:cNvPr id="6" name="Content Placeholder 5">
            <a:extLst>
              <a:ext uri="{FF2B5EF4-FFF2-40B4-BE49-F238E27FC236}">
                <a16:creationId xmlns:a16="http://schemas.microsoft.com/office/drawing/2014/main" id="{D17226B4-C51B-D7C5-E593-A673EC6FE53D}"/>
              </a:ext>
            </a:extLst>
          </p:cNvPr>
          <p:cNvGraphicFramePr>
            <a:graphicFrameLocks noGrp="1"/>
          </p:cNvGraphicFramePr>
          <p:nvPr>
            <p:ph idx="1"/>
            <p:extLst>
              <p:ext uri="{D42A27DB-BD31-4B8C-83A1-F6EECF244321}">
                <p14:modId xmlns:p14="http://schemas.microsoft.com/office/powerpoint/2010/main" val="3160655098"/>
              </p:ext>
            </p:extLst>
          </p:nvPr>
        </p:nvGraphicFramePr>
        <p:xfrm>
          <a:off x="234778" y="829731"/>
          <a:ext cx="11862488" cy="5509024"/>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1823411633"/>
                    </a:ext>
                  </a:extLst>
                </a:gridCol>
                <a:gridCol w="6104238">
                  <a:extLst>
                    <a:ext uri="{9D8B030D-6E8A-4147-A177-3AD203B41FA5}">
                      <a16:colId xmlns:a16="http://schemas.microsoft.com/office/drawing/2014/main" val="2063828324"/>
                    </a:ext>
                  </a:extLst>
                </a:gridCol>
                <a:gridCol w="1742303">
                  <a:extLst>
                    <a:ext uri="{9D8B030D-6E8A-4147-A177-3AD203B41FA5}">
                      <a16:colId xmlns:a16="http://schemas.microsoft.com/office/drawing/2014/main" val="3376631596"/>
                    </a:ext>
                  </a:extLst>
                </a:gridCol>
                <a:gridCol w="1523419">
                  <a:extLst>
                    <a:ext uri="{9D8B030D-6E8A-4147-A177-3AD203B41FA5}">
                      <a16:colId xmlns:a16="http://schemas.microsoft.com/office/drawing/2014/main" val="3921475859"/>
                    </a:ext>
                  </a:extLst>
                </a:gridCol>
                <a:gridCol w="1578128">
                  <a:extLst>
                    <a:ext uri="{9D8B030D-6E8A-4147-A177-3AD203B41FA5}">
                      <a16:colId xmlns:a16="http://schemas.microsoft.com/office/drawing/2014/main" val="3331521370"/>
                    </a:ext>
                  </a:extLst>
                </a:gridCol>
              </a:tblGrid>
              <a:tr h="433893">
                <a:tc>
                  <a:txBody>
                    <a:bodyPr/>
                    <a:lstStyle/>
                    <a:p>
                      <a:r>
                        <a:rPr lang="en-US" sz="2400" dirty="0"/>
                        <a:t>S/N</a:t>
                      </a:r>
                    </a:p>
                  </a:txBody>
                  <a:tcPr/>
                </a:tc>
                <a:tc>
                  <a:txBody>
                    <a:bodyPr/>
                    <a:lstStyle/>
                    <a:p>
                      <a:r>
                        <a:rPr lang="en-US" sz="2400" dirty="0"/>
                        <a:t>Strategic</a:t>
                      </a:r>
                      <a:r>
                        <a:rPr lang="en-US" sz="2400" baseline="0" dirty="0"/>
                        <a:t> Action</a:t>
                      </a:r>
                      <a:endParaRPr lang="en-US" sz="2400" dirty="0"/>
                    </a:p>
                  </a:txBody>
                  <a:tcPr/>
                </a:tc>
                <a:tc>
                  <a:txBody>
                    <a:bodyPr/>
                    <a:lstStyle/>
                    <a:p>
                      <a:r>
                        <a:rPr lang="en-US" sz="2400" dirty="0"/>
                        <a:t>To  start</a:t>
                      </a:r>
                    </a:p>
                  </a:txBody>
                  <a:tcPr/>
                </a:tc>
                <a:tc>
                  <a:txBody>
                    <a:bodyPr/>
                    <a:lstStyle/>
                    <a:p>
                      <a:r>
                        <a:rPr lang="en-US" sz="2400" dirty="0"/>
                        <a:t>Ongoing</a:t>
                      </a:r>
                    </a:p>
                  </a:txBody>
                  <a:tcPr/>
                </a:tc>
                <a:tc>
                  <a:txBody>
                    <a:bodyPr/>
                    <a:lstStyle/>
                    <a:p>
                      <a:r>
                        <a:rPr lang="en-US" sz="2400" dirty="0"/>
                        <a:t>Completed</a:t>
                      </a:r>
                    </a:p>
                  </a:txBody>
                  <a:tcPr/>
                </a:tc>
                <a:extLst>
                  <a:ext uri="{0D108BD9-81ED-4DB2-BD59-A6C34878D82A}">
                    <a16:rowId xmlns:a16="http://schemas.microsoft.com/office/drawing/2014/main" val="3399554100"/>
                  </a:ext>
                </a:extLst>
              </a:tr>
              <a:tr h="433893">
                <a:tc>
                  <a:txBody>
                    <a:bodyPr/>
                    <a:lstStyle/>
                    <a:p>
                      <a:r>
                        <a:rPr lang="en-US" sz="2400" dirty="0"/>
                        <a:t>1</a:t>
                      </a:r>
                    </a:p>
                  </a:txBody>
                  <a:tcPr/>
                </a:tc>
                <a:tc>
                  <a:txBody>
                    <a:bodyPr/>
                    <a:lstStyle/>
                    <a:p>
                      <a:r>
                        <a:rPr lang="en-CA" sz="2400" dirty="0">
                          <a:solidFill>
                            <a:prstClr val="black"/>
                          </a:solidFill>
                        </a:rPr>
                        <a:t>Develop its strategic plan</a:t>
                      </a:r>
                      <a:endParaRPr lang="en-US" sz="2400" dirty="0"/>
                    </a:p>
                  </a:txBody>
                  <a:tcPr/>
                </a:tc>
                <a:tc>
                  <a:txBody>
                    <a:bodyPr/>
                    <a:lstStyle/>
                    <a:p>
                      <a:pPr algn="ctr"/>
                      <a:r>
                        <a:rPr lang="en-US" sz="2400" dirty="0"/>
                        <a:t>√</a:t>
                      </a:r>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352780938"/>
                  </a:ext>
                </a:extLst>
              </a:tr>
              <a:tr h="781007">
                <a:tc>
                  <a:txBody>
                    <a:bodyPr/>
                    <a:lstStyle/>
                    <a:p>
                      <a:r>
                        <a:rPr lang="en-US" sz="2400" dirty="0"/>
                        <a:t>2</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mn-lt"/>
                          <a:ea typeface="+mn-ea"/>
                          <a:cs typeface="+mn-cs"/>
                        </a:rPr>
                        <a:t>Establish Secretariat and Recruit administrative staff</a:t>
                      </a:r>
                      <a:endParaRPr lang="en-US" sz="2400" dirty="0"/>
                    </a:p>
                  </a:txBody>
                  <a:tcPr/>
                </a:tc>
                <a:tc>
                  <a:txBody>
                    <a:bodyPr/>
                    <a:lstStyle/>
                    <a:p>
                      <a:pPr algn="ctr"/>
                      <a:r>
                        <a:rPr lang="en-US" sz="2400" dirty="0"/>
                        <a:t>√</a:t>
                      </a:r>
                    </a:p>
                  </a:txBody>
                  <a:tcPr/>
                </a:tc>
                <a:tc>
                  <a:txBody>
                    <a:bodyPr/>
                    <a:lstStyle/>
                    <a:p>
                      <a:pPr algn="ctr"/>
                      <a:endParaRPr lang="en-US" sz="2400" dirty="0"/>
                    </a:p>
                  </a:txBody>
                  <a:tcPr/>
                </a:tc>
                <a:tc>
                  <a:txBody>
                    <a:bodyPr/>
                    <a:lstStyle/>
                    <a:p>
                      <a:pPr algn="ctr"/>
                      <a:endParaRPr lang="en-US" sz="2400"/>
                    </a:p>
                  </a:txBody>
                  <a:tcPr/>
                </a:tc>
                <a:extLst>
                  <a:ext uri="{0D108BD9-81ED-4DB2-BD59-A6C34878D82A}">
                    <a16:rowId xmlns:a16="http://schemas.microsoft.com/office/drawing/2014/main" val="4027266889"/>
                  </a:ext>
                </a:extLst>
              </a:tr>
              <a:tr h="433893">
                <a:tc>
                  <a:txBody>
                    <a:bodyPr/>
                    <a:lstStyle/>
                    <a:p>
                      <a:r>
                        <a:rPr lang="en-US" sz="2400" dirty="0"/>
                        <a:t>3</a:t>
                      </a:r>
                    </a:p>
                  </a:txBody>
                  <a:tcPr/>
                </a:tc>
                <a:tc>
                  <a:txBody>
                    <a:bodyPr/>
                    <a:lstStyle/>
                    <a:p>
                      <a:r>
                        <a:rPr kumimoji="0" lang="en-CA" sz="2400" b="0" i="0" u="none" strike="noStrike" kern="1200" cap="none" spc="0" normalizeH="0" baseline="0" noProof="0" dirty="0">
                          <a:ln>
                            <a:noFill/>
                          </a:ln>
                          <a:solidFill>
                            <a:prstClr val="black"/>
                          </a:solidFill>
                          <a:effectLst/>
                          <a:uLnTx/>
                          <a:uFillTx/>
                          <a:latin typeface="+mn-lt"/>
                          <a:ea typeface="+mn-ea"/>
                          <a:cs typeface="+mn-cs"/>
                        </a:rPr>
                        <a:t>Capacitate the Council and administrative staff</a:t>
                      </a:r>
                      <a:endParaRPr lang="en-US" sz="2400" dirty="0"/>
                    </a:p>
                  </a:txBody>
                  <a:tcPr/>
                </a:tc>
                <a:tc>
                  <a:txBody>
                    <a:bodyPr/>
                    <a:lstStyle/>
                    <a:p>
                      <a:pPr algn="ctr"/>
                      <a:endParaRPr lang="en-US" sz="2400" dirty="0"/>
                    </a:p>
                  </a:txBody>
                  <a:tcPr/>
                </a:tc>
                <a:tc>
                  <a:txBody>
                    <a:bodyPr/>
                    <a:lstStyle/>
                    <a:p>
                      <a:pPr algn="ctr"/>
                      <a:r>
                        <a:rPr lang="en-US" sz="2400" dirty="0"/>
                        <a:t>√</a:t>
                      </a:r>
                    </a:p>
                  </a:txBody>
                  <a:tcPr/>
                </a:tc>
                <a:tc>
                  <a:txBody>
                    <a:bodyPr/>
                    <a:lstStyle/>
                    <a:p>
                      <a:pPr algn="ctr"/>
                      <a:endParaRPr lang="en-US" sz="2400" dirty="0"/>
                    </a:p>
                  </a:txBody>
                  <a:tcPr/>
                </a:tc>
                <a:extLst>
                  <a:ext uri="{0D108BD9-81ED-4DB2-BD59-A6C34878D82A}">
                    <a16:rowId xmlns:a16="http://schemas.microsoft.com/office/drawing/2014/main" val="836572386"/>
                  </a:ext>
                </a:extLst>
              </a:tr>
              <a:tr h="433893">
                <a:tc>
                  <a:txBody>
                    <a:bodyPr/>
                    <a:lstStyle/>
                    <a:p>
                      <a:r>
                        <a:rPr lang="en-US" sz="2400" dirty="0"/>
                        <a:t>4</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mn-lt"/>
                          <a:ea typeface="+mn-ea"/>
                          <a:cs typeface="+mn-cs"/>
                        </a:rPr>
                        <a:t>Popularize the STI &amp; OS Policies nationwide</a:t>
                      </a:r>
                    </a:p>
                  </a:txBody>
                  <a:tcPr/>
                </a:tc>
                <a:tc>
                  <a:txBody>
                    <a:bodyPr/>
                    <a:lstStyle/>
                    <a:p>
                      <a:pPr algn="ctr"/>
                      <a:endParaRPr lang="en-US" sz="2400" dirty="0"/>
                    </a:p>
                  </a:txBody>
                  <a:tcPr/>
                </a:tc>
                <a:tc>
                  <a:txBody>
                    <a:bodyPr/>
                    <a:lstStyle/>
                    <a:p>
                      <a:pPr algn="ctr"/>
                      <a:endParaRPr lang="en-US" sz="2400" dirty="0"/>
                    </a:p>
                  </a:txBody>
                  <a:tcPr/>
                </a:tc>
                <a:tc>
                  <a:txBody>
                    <a:bodyPr/>
                    <a:lstStyle/>
                    <a:p>
                      <a:pPr algn="ctr"/>
                      <a:r>
                        <a:rPr lang="en-US" sz="2400" dirty="0"/>
                        <a:t>√</a:t>
                      </a:r>
                    </a:p>
                  </a:txBody>
                  <a:tcPr/>
                </a:tc>
                <a:extLst>
                  <a:ext uri="{0D108BD9-81ED-4DB2-BD59-A6C34878D82A}">
                    <a16:rowId xmlns:a16="http://schemas.microsoft.com/office/drawing/2014/main" val="1587188472"/>
                  </a:ext>
                </a:extLst>
              </a:tr>
              <a:tr h="478199">
                <a:tc>
                  <a:txBody>
                    <a:bodyPr/>
                    <a:lstStyle/>
                    <a:p>
                      <a:r>
                        <a:rPr lang="en-US" sz="2400" dirty="0"/>
                        <a:t>5</a:t>
                      </a:r>
                    </a:p>
                  </a:txBody>
                  <a:tcPr/>
                </a:tc>
                <a:tc>
                  <a:txBody>
                    <a:bodyPr/>
                    <a:lstStyle/>
                    <a:p>
                      <a:r>
                        <a:rPr kumimoji="0" lang="en-CA" sz="2400" b="0" i="0" u="none" strike="noStrike" kern="1200" cap="none" spc="0" normalizeH="0" baseline="0" noProof="0" dirty="0">
                          <a:ln>
                            <a:noFill/>
                          </a:ln>
                          <a:solidFill>
                            <a:prstClr val="black"/>
                          </a:solidFill>
                          <a:effectLst/>
                          <a:uLnTx/>
                          <a:uFillTx/>
                          <a:latin typeface="+mn-lt"/>
                          <a:ea typeface="+mn-ea"/>
                          <a:cs typeface="+mn-cs"/>
                        </a:rPr>
                        <a:t>Develop a grants management system </a:t>
                      </a:r>
                      <a:endParaRPr lang="en-US" sz="2400" dirty="0"/>
                    </a:p>
                  </a:txBody>
                  <a:tcPr/>
                </a:tc>
                <a:tc>
                  <a:txBody>
                    <a:bodyPr/>
                    <a:lstStyle/>
                    <a:p>
                      <a:pPr algn="ctr"/>
                      <a:endParaRPr lang="en-US" sz="2400" dirty="0"/>
                    </a:p>
                  </a:txBody>
                  <a:tcPr/>
                </a:tc>
                <a:tc>
                  <a:txBody>
                    <a:bodyPr/>
                    <a:lstStyle/>
                    <a:p>
                      <a:pPr algn="ctr"/>
                      <a:r>
                        <a:rPr lang="en-US" sz="2400" dirty="0"/>
                        <a:t>√</a:t>
                      </a:r>
                    </a:p>
                  </a:txBody>
                  <a:tcPr/>
                </a:tc>
                <a:tc>
                  <a:txBody>
                    <a:bodyPr/>
                    <a:lstStyle/>
                    <a:p>
                      <a:pPr algn="ctr"/>
                      <a:endParaRPr lang="en-US" sz="2400" dirty="0"/>
                    </a:p>
                  </a:txBody>
                  <a:tcPr/>
                </a:tc>
                <a:extLst>
                  <a:ext uri="{0D108BD9-81ED-4DB2-BD59-A6C34878D82A}">
                    <a16:rowId xmlns:a16="http://schemas.microsoft.com/office/drawing/2014/main" val="3687583062"/>
                  </a:ext>
                </a:extLst>
              </a:tr>
              <a:tr h="433893">
                <a:tc>
                  <a:txBody>
                    <a:bodyPr/>
                    <a:lstStyle/>
                    <a:p>
                      <a:r>
                        <a:rPr lang="en-US" sz="2400" dirty="0"/>
                        <a:t>6</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chemeClr val="tx1"/>
                          </a:solidFill>
                          <a:effectLst/>
                          <a:uLnTx/>
                          <a:uFillTx/>
                          <a:latin typeface="+mn-lt"/>
                          <a:ea typeface="+mn-ea"/>
                          <a:cs typeface="+mn-cs"/>
                        </a:rPr>
                        <a:t>Learning Visits to High-performance </a:t>
                      </a:r>
                      <a:r>
                        <a:rPr kumimoji="0" lang="en-CA" sz="2400" b="0" i="0" u="none" strike="noStrike" kern="1200" cap="none" spc="0" normalizeH="0" baseline="0" noProof="0" dirty="0" smtClean="0">
                          <a:ln>
                            <a:noFill/>
                          </a:ln>
                          <a:solidFill>
                            <a:schemeClr val="tx1"/>
                          </a:solidFill>
                          <a:effectLst/>
                          <a:uLnTx/>
                          <a:uFillTx/>
                          <a:latin typeface="+mn-lt"/>
                          <a:ea typeface="+mn-ea"/>
                          <a:cs typeface="+mn-cs"/>
                        </a:rPr>
                        <a:t>Co</a:t>
                      </a:r>
                      <a:r>
                        <a:rPr lang="en-CA" sz="2400" dirty="0" err="1" smtClean="0">
                          <a:solidFill>
                            <a:schemeClr val="tx1"/>
                          </a:solidFill>
                          <a:latin typeface="+mn-lt"/>
                        </a:rPr>
                        <a:t>uncils</a:t>
                      </a:r>
                      <a:endParaRPr kumimoji="0" lang="en-CA" sz="2400" b="0" i="0" u="none" strike="noStrike" kern="1200" cap="none" spc="0" normalizeH="0" baseline="0" noProof="0" dirty="0">
                        <a:ln>
                          <a:noFill/>
                        </a:ln>
                        <a:solidFill>
                          <a:schemeClr val="tx1"/>
                        </a:solidFill>
                        <a:effectLst/>
                        <a:uLnTx/>
                        <a:uFillTx/>
                        <a:latin typeface="+mn-lt"/>
                      </a:endParaRPr>
                    </a:p>
                  </a:txBody>
                  <a:tcPr/>
                </a:tc>
                <a:tc>
                  <a:txBody>
                    <a:bodyPr/>
                    <a:lstStyle/>
                    <a:p>
                      <a:pPr algn="ctr"/>
                      <a:endParaRPr lang="en-US" sz="2400" dirty="0"/>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400" dirty="0"/>
                        <a:t>√</a:t>
                      </a:r>
                    </a:p>
                  </a:txBody>
                  <a:tcPr/>
                </a:tc>
                <a:tc>
                  <a:txBody>
                    <a:bodyPr/>
                    <a:lstStyle/>
                    <a:p>
                      <a:pPr algn="ctr"/>
                      <a:endParaRPr lang="en-US" sz="2400" dirty="0"/>
                    </a:p>
                  </a:txBody>
                  <a:tcPr/>
                </a:tc>
                <a:extLst>
                  <a:ext uri="{0D108BD9-81ED-4DB2-BD59-A6C34878D82A}">
                    <a16:rowId xmlns:a16="http://schemas.microsoft.com/office/drawing/2014/main" val="85956974"/>
                  </a:ext>
                </a:extLst>
              </a:tr>
              <a:tr h="433893">
                <a:tc>
                  <a:txBody>
                    <a:bodyPr/>
                    <a:lstStyle/>
                    <a:p>
                      <a:r>
                        <a:rPr lang="en-US" sz="2400" dirty="0"/>
                        <a:t>7</a:t>
                      </a:r>
                    </a:p>
                  </a:txBody>
                  <a:tcPr/>
                </a:tc>
                <a:tc>
                  <a:txBody>
                    <a:bodyPr/>
                    <a:lstStyle/>
                    <a:p>
                      <a:r>
                        <a:rPr kumimoji="0" lang="en-CA" sz="2400" b="0" i="0" u="none" strike="noStrike" kern="1200" cap="none" spc="0" normalizeH="0" baseline="0" noProof="0" dirty="0" smtClean="0">
                          <a:ln>
                            <a:noFill/>
                          </a:ln>
                          <a:solidFill>
                            <a:prstClr val="black"/>
                          </a:solidFill>
                          <a:effectLst/>
                          <a:uLnTx/>
                          <a:uFillTx/>
                          <a:latin typeface="+mn-lt"/>
                          <a:ea typeface="+mn-ea"/>
                          <a:cs typeface="+mn-cs"/>
                        </a:rPr>
                        <a:t>Undertake IP Audit in HEIs and Research Institutions and develop </a:t>
                      </a:r>
                      <a:r>
                        <a:rPr kumimoji="0" lang="en-CA" sz="2400" b="0" i="0" u="none" strike="noStrike" kern="1200" cap="none" spc="0" normalizeH="0" baseline="0" noProof="0" dirty="0">
                          <a:ln>
                            <a:noFill/>
                          </a:ln>
                          <a:solidFill>
                            <a:prstClr val="black"/>
                          </a:solidFill>
                          <a:effectLst/>
                          <a:uLnTx/>
                          <a:uFillTx/>
                          <a:latin typeface="+mn-lt"/>
                          <a:ea typeface="+mn-ea"/>
                          <a:cs typeface="+mn-cs"/>
                        </a:rPr>
                        <a:t>IPR Policy</a:t>
                      </a:r>
                      <a:endParaRPr lang="en-US" sz="2400" dirty="0"/>
                    </a:p>
                  </a:txBody>
                  <a:tcPr/>
                </a:tc>
                <a:tc>
                  <a:txBody>
                    <a:bodyPr/>
                    <a:lstStyle/>
                    <a:p>
                      <a:pPr algn="ctr"/>
                      <a:endParaRPr lang="en-US" sz="2400" dirty="0"/>
                    </a:p>
                  </a:txBody>
                  <a:tcPr/>
                </a:tc>
                <a:tc>
                  <a:txBody>
                    <a:bodyPr/>
                    <a:lstStyle/>
                    <a:p>
                      <a:pPr algn="ctr"/>
                      <a:r>
                        <a:rPr lang="en-US" sz="2400" dirty="0"/>
                        <a:t>√</a:t>
                      </a:r>
                    </a:p>
                  </a:txBody>
                  <a:tcPr/>
                </a:tc>
                <a:tc>
                  <a:txBody>
                    <a:bodyPr/>
                    <a:lstStyle/>
                    <a:p>
                      <a:pPr algn="ctr"/>
                      <a:endParaRPr lang="en-US" sz="2400"/>
                    </a:p>
                  </a:txBody>
                  <a:tcPr/>
                </a:tc>
                <a:extLst>
                  <a:ext uri="{0D108BD9-81ED-4DB2-BD59-A6C34878D82A}">
                    <a16:rowId xmlns:a16="http://schemas.microsoft.com/office/drawing/2014/main" val="2054560347"/>
                  </a:ext>
                </a:extLst>
              </a:tr>
              <a:tr h="1098905">
                <a:tc>
                  <a:txBody>
                    <a:bodyPr/>
                    <a:lstStyle/>
                    <a:p>
                      <a:r>
                        <a:rPr lang="en-US" sz="2400" dirty="0"/>
                        <a:t>8</a:t>
                      </a:r>
                    </a:p>
                  </a:txBody>
                  <a:tcPr/>
                </a:tc>
                <a:tc>
                  <a:txBody>
                    <a:bodyPr/>
                    <a:lstStyle/>
                    <a:p>
                      <a:pPr marL="0" marR="0" lvl="0" indent="0" algn="l" defTabSz="914400" rtl="0" eaLnBrk="1" fontAlgn="auto" latinLnBrk="0" hangingPunct="1">
                        <a:lnSpc>
                          <a:spcPct val="150000"/>
                        </a:lnSpc>
                        <a:spcBef>
                          <a:spcPts val="0"/>
                        </a:spcBef>
                        <a:spcAft>
                          <a:spcPts val="0"/>
                        </a:spcAft>
                        <a:buClrTx/>
                        <a:buSzTx/>
                        <a:buFont typeface="Wingdings" pitchFamily="2" charset="2"/>
                        <a:buNone/>
                        <a:tabLst>
                          <a:tab pos="3409950" algn="l"/>
                          <a:tab pos="3673475" algn="l"/>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Design and manage high quality research Calls </a:t>
                      </a:r>
                      <a:endParaRPr kumimoji="0" lang="en-GB"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txBody>
                  <a:tcPr/>
                </a:tc>
                <a:tc>
                  <a:txBody>
                    <a:bodyPr/>
                    <a:lstStyle/>
                    <a:p>
                      <a:pPr algn="ctr"/>
                      <a:endParaRPr lang="en-US" sz="2400" dirty="0"/>
                    </a:p>
                  </a:txBody>
                  <a:tcPr/>
                </a:tc>
                <a:tc>
                  <a:txBody>
                    <a:bodyPr/>
                    <a:lstStyle/>
                    <a:p>
                      <a:pPr algn="ctr"/>
                      <a:r>
                        <a:rPr lang="en-US" sz="2400" dirty="0"/>
                        <a:t>√</a:t>
                      </a:r>
                    </a:p>
                  </a:txBody>
                  <a:tcPr/>
                </a:tc>
                <a:tc>
                  <a:txBody>
                    <a:bodyPr/>
                    <a:lstStyle/>
                    <a:p>
                      <a:pPr algn="ctr"/>
                      <a:endParaRPr lang="en-US" sz="2400" dirty="0"/>
                    </a:p>
                  </a:txBody>
                  <a:tcPr/>
                </a:tc>
                <a:extLst>
                  <a:ext uri="{0D108BD9-81ED-4DB2-BD59-A6C34878D82A}">
                    <a16:rowId xmlns:a16="http://schemas.microsoft.com/office/drawing/2014/main" val="2951609466"/>
                  </a:ext>
                </a:extLst>
              </a:tr>
            </a:tbl>
          </a:graphicData>
        </a:graphic>
      </p:graphicFrame>
    </p:spTree>
    <p:extLst>
      <p:ext uri="{BB962C8B-B14F-4D97-AF65-F5344CB8AC3E}">
        <p14:creationId xmlns:p14="http://schemas.microsoft.com/office/powerpoint/2010/main" val="2745867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41129-784B-D20E-3CFE-3241FF52D41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F491190-AE42-DFB2-4743-7D1E821DBA9D}"/>
              </a:ext>
            </a:extLst>
          </p:cNvPr>
          <p:cNvSpPr txBox="1"/>
          <p:nvPr/>
        </p:nvSpPr>
        <p:spPr>
          <a:xfrm>
            <a:off x="0" y="200297"/>
            <a:ext cx="11743862" cy="523220"/>
          </a:xfrm>
          <a:prstGeom prst="rect">
            <a:avLst/>
          </a:prstGeom>
          <a:noFill/>
        </p:spPr>
        <p:txBody>
          <a:bodyPr wrap="square">
            <a:spAutoFit/>
          </a:bodyPr>
          <a:lstStyle/>
          <a:p>
            <a:pPr algn="ctr"/>
            <a:r>
              <a:rPr lang="en-CA" sz="2800" spc="342" dirty="0">
                <a:solidFill>
                  <a:srgbClr val="290606"/>
                </a:solidFill>
                <a:latin typeface="Cheddar"/>
              </a:rPr>
              <a:t>NSTIC’s </a:t>
            </a:r>
            <a:r>
              <a:rPr lang="en-CA" sz="2800" spc="342" dirty="0" smtClean="0">
                <a:solidFill>
                  <a:srgbClr val="290606"/>
                </a:solidFill>
                <a:latin typeface="Cheddar"/>
              </a:rPr>
              <a:t>Way Forward</a:t>
            </a:r>
            <a:endParaRPr lang="en-CA" sz="2800" spc="342" dirty="0">
              <a:solidFill>
                <a:srgbClr val="290606"/>
              </a:solidFill>
              <a:latin typeface="Cheddar"/>
            </a:endParaRPr>
          </a:p>
        </p:txBody>
      </p:sp>
      <p:graphicFrame>
        <p:nvGraphicFramePr>
          <p:cNvPr id="6" name="Content Placeholder 5">
            <a:extLst>
              <a:ext uri="{FF2B5EF4-FFF2-40B4-BE49-F238E27FC236}">
                <a16:creationId xmlns:a16="http://schemas.microsoft.com/office/drawing/2014/main" id="{D17226B4-C51B-D7C5-E593-A673EC6FE53D}"/>
              </a:ext>
            </a:extLst>
          </p:cNvPr>
          <p:cNvGraphicFramePr>
            <a:graphicFrameLocks noGrp="1"/>
          </p:cNvGraphicFramePr>
          <p:nvPr>
            <p:ph idx="1"/>
            <p:extLst/>
          </p:nvPr>
        </p:nvGraphicFramePr>
        <p:xfrm>
          <a:off x="182525" y="1156303"/>
          <a:ext cx="11822239" cy="5059680"/>
        </p:xfrm>
        <a:graphic>
          <a:graphicData uri="http://schemas.openxmlformats.org/drawingml/2006/table">
            <a:tbl>
              <a:tblPr firstRow="1" bandRow="1">
                <a:tableStyleId>{5C22544A-7EE6-4342-B048-85BDC9FD1C3A}</a:tableStyleId>
              </a:tblPr>
              <a:tblGrid>
                <a:gridCol w="1068187">
                  <a:extLst>
                    <a:ext uri="{9D8B030D-6E8A-4147-A177-3AD203B41FA5}">
                      <a16:colId xmlns:a16="http://schemas.microsoft.com/office/drawing/2014/main" val="1823411633"/>
                    </a:ext>
                  </a:extLst>
                </a:gridCol>
                <a:gridCol w="6822134">
                  <a:extLst>
                    <a:ext uri="{9D8B030D-6E8A-4147-A177-3AD203B41FA5}">
                      <a16:colId xmlns:a16="http://schemas.microsoft.com/office/drawing/2014/main" val="2063828324"/>
                    </a:ext>
                  </a:extLst>
                </a:gridCol>
                <a:gridCol w="1594108">
                  <a:extLst>
                    <a:ext uri="{9D8B030D-6E8A-4147-A177-3AD203B41FA5}">
                      <a16:colId xmlns:a16="http://schemas.microsoft.com/office/drawing/2014/main" val="3921475859"/>
                    </a:ext>
                  </a:extLst>
                </a:gridCol>
                <a:gridCol w="2337810">
                  <a:extLst>
                    <a:ext uri="{9D8B030D-6E8A-4147-A177-3AD203B41FA5}">
                      <a16:colId xmlns:a16="http://schemas.microsoft.com/office/drawing/2014/main" val="3331521370"/>
                    </a:ext>
                  </a:extLst>
                </a:gridCol>
              </a:tblGrid>
              <a:tr h="468141">
                <a:tc>
                  <a:txBody>
                    <a:bodyPr/>
                    <a:lstStyle/>
                    <a:p>
                      <a:r>
                        <a:rPr lang="en-US" sz="2800" dirty="0"/>
                        <a:t>S/N</a:t>
                      </a:r>
                    </a:p>
                  </a:txBody>
                  <a:tcPr/>
                </a:tc>
                <a:tc>
                  <a:txBody>
                    <a:bodyPr/>
                    <a:lstStyle/>
                    <a:p>
                      <a:r>
                        <a:rPr lang="en-US" sz="2800" dirty="0"/>
                        <a:t>Strategic</a:t>
                      </a:r>
                      <a:r>
                        <a:rPr lang="en-US" sz="2800" baseline="0" dirty="0"/>
                        <a:t> Action</a:t>
                      </a:r>
                      <a:endParaRPr lang="en-US" sz="2800" dirty="0"/>
                    </a:p>
                  </a:txBody>
                  <a:tcPr/>
                </a:tc>
                <a:tc>
                  <a:txBody>
                    <a:bodyPr/>
                    <a:lstStyle/>
                    <a:p>
                      <a:r>
                        <a:rPr lang="en-US" sz="2800" dirty="0"/>
                        <a:t>Ongoing</a:t>
                      </a:r>
                    </a:p>
                  </a:txBody>
                  <a:tcPr/>
                </a:tc>
                <a:tc>
                  <a:txBody>
                    <a:bodyPr/>
                    <a:lstStyle/>
                    <a:p>
                      <a:r>
                        <a:rPr lang="en-US" sz="2800" dirty="0" smtClean="0"/>
                        <a:t>Comments</a:t>
                      </a:r>
                      <a:endParaRPr lang="en-US" sz="2800" dirty="0"/>
                    </a:p>
                  </a:txBody>
                  <a:tcPr/>
                </a:tc>
                <a:extLst>
                  <a:ext uri="{0D108BD9-81ED-4DB2-BD59-A6C34878D82A}">
                    <a16:rowId xmlns:a16="http://schemas.microsoft.com/office/drawing/2014/main" val="3399554100"/>
                  </a:ext>
                </a:extLst>
              </a:tr>
              <a:tr h="444276">
                <a:tc>
                  <a:txBody>
                    <a:bodyPr/>
                    <a:lstStyle/>
                    <a:p>
                      <a:r>
                        <a:rPr lang="en-US" sz="2800" dirty="0"/>
                        <a:t>1</a:t>
                      </a:r>
                    </a:p>
                  </a:txBody>
                  <a:tcPr/>
                </a:tc>
                <a:tc>
                  <a:txBody>
                    <a:bodyPr/>
                    <a:lstStyle/>
                    <a:p>
                      <a:r>
                        <a:rPr lang="en-CA" sz="2800" dirty="0">
                          <a:solidFill>
                            <a:prstClr val="black"/>
                          </a:solidFill>
                        </a:rPr>
                        <a:t>Develop its strategic plan</a:t>
                      </a:r>
                      <a:endParaRPr lang="en-US" sz="2800" dirty="0"/>
                    </a:p>
                  </a:txBody>
                  <a:tcPr/>
                </a:tc>
                <a:tc>
                  <a:txBody>
                    <a:bodyPr/>
                    <a:lstStyle/>
                    <a:p>
                      <a:pPr algn="ctr"/>
                      <a:endParaRPr lang="en-US" sz="2800" dirty="0"/>
                    </a:p>
                  </a:txBody>
                  <a:tcPr/>
                </a:tc>
                <a:tc>
                  <a:txBody>
                    <a:bodyPr/>
                    <a:lstStyle/>
                    <a:p>
                      <a:pPr algn="ctr"/>
                      <a:r>
                        <a:rPr lang="en-US" sz="2800" dirty="0" smtClean="0"/>
                        <a:t>Working with MESTI</a:t>
                      </a:r>
                      <a:endParaRPr lang="en-US" sz="2800" dirty="0"/>
                    </a:p>
                  </a:txBody>
                  <a:tcPr/>
                </a:tc>
                <a:extLst>
                  <a:ext uri="{0D108BD9-81ED-4DB2-BD59-A6C34878D82A}">
                    <a16:rowId xmlns:a16="http://schemas.microsoft.com/office/drawing/2014/main" val="1352780938"/>
                  </a:ext>
                </a:extLst>
              </a:tr>
              <a:tr h="799696">
                <a:tc>
                  <a:txBody>
                    <a:bodyPr/>
                    <a:lstStyle/>
                    <a:p>
                      <a:r>
                        <a:rPr lang="en-US" sz="2800" dirty="0"/>
                        <a:t>2</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mn-lt"/>
                          <a:ea typeface="+mn-ea"/>
                          <a:cs typeface="+mn-cs"/>
                        </a:rPr>
                        <a:t>Establish Secretariat and Recruit administrative staff</a:t>
                      </a:r>
                      <a:endParaRPr lang="en-US" sz="2800" dirty="0"/>
                    </a:p>
                  </a:txBody>
                  <a:tcPr/>
                </a:tc>
                <a:tc>
                  <a:txBody>
                    <a:bodyPr/>
                    <a:lstStyle/>
                    <a:p>
                      <a:pPr algn="ctr"/>
                      <a:endParaRPr lang="en-US" sz="2800" dirty="0"/>
                    </a:p>
                  </a:txBody>
                  <a:tcPr/>
                </a:tc>
                <a:tc>
                  <a:txBody>
                    <a:bodyPr/>
                    <a:lstStyle/>
                    <a:p>
                      <a:pPr algn="ctr"/>
                      <a:r>
                        <a:rPr lang="en-US" sz="2800" dirty="0" smtClean="0"/>
                        <a:t>Funding</a:t>
                      </a:r>
                      <a:r>
                        <a:rPr lang="en-US" sz="2800" baseline="0" dirty="0" smtClean="0"/>
                        <a:t> remains a challenge</a:t>
                      </a:r>
                      <a:endParaRPr lang="en-US" sz="2800" dirty="0"/>
                    </a:p>
                  </a:txBody>
                  <a:tcPr/>
                </a:tc>
                <a:extLst>
                  <a:ext uri="{0D108BD9-81ED-4DB2-BD59-A6C34878D82A}">
                    <a16:rowId xmlns:a16="http://schemas.microsoft.com/office/drawing/2014/main" val="4027266889"/>
                  </a:ext>
                </a:extLst>
              </a:tr>
              <a:tr h="1029909">
                <a:tc>
                  <a:txBody>
                    <a:bodyPr/>
                    <a:lstStyle/>
                    <a:p>
                      <a:r>
                        <a:rPr lang="en-US" sz="2800" dirty="0" smtClean="0"/>
                        <a:t>3</a:t>
                      </a:r>
                      <a:endParaRPr lang="en-US" sz="28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mn-lt"/>
                          <a:ea typeface="+mn-ea"/>
                          <a:cs typeface="+mn-cs"/>
                        </a:rPr>
                        <a:t>Popularize the STI &amp; OS Policies nationwide</a:t>
                      </a:r>
                    </a:p>
                  </a:txBody>
                  <a:tcPr/>
                </a:tc>
                <a:tc>
                  <a:txBody>
                    <a:bodyPr/>
                    <a:lstStyle/>
                    <a:p>
                      <a:pPr algn="ctr"/>
                      <a:endParaRPr lang="en-US" sz="2800" dirty="0"/>
                    </a:p>
                  </a:txBody>
                  <a:tcPr/>
                </a:tc>
                <a:tc>
                  <a:txBody>
                    <a:bodyPr/>
                    <a:lstStyle/>
                    <a:p>
                      <a:pPr algn="ctr"/>
                      <a:r>
                        <a:rPr lang="en-US" sz="2800" dirty="0" smtClean="0"/>
                        <a:t>Task force groups  established not fully functional</a:t>
                      </a:r>
                      <a:endParaRPr lang="en-US" sz="2800" dirty="0"/>
                    </a:p>
                  </a:txBody>
                  <a:tcPr/>
                </a:tc>
                <a:extLst>
                  <a:ext uri="{0D108BD9-81ED-4DB2-BD59-A6C34878D82A}">
                    <a16:rowId xmlns:a16="http://schemas.microsoft.com/office/drawing/2014/main" val="1587188472"/>
                  </a:ext>
                </a:extLst>
              </a:tr>
            </a:tbl>
          </a:graphicData>
        </a:graphic>
      </p:graphicFrame>
    </p:spTree>
    <p:extLst>
      <p:ext uri="{BB962C8B-B14F-4D97-AF65-F5344CB8AC3E}">
        <p14:creationId xmlns:p14="http://schemas.microsoft.com/office/powerpoint/2010/main" val="25347126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41129-784B-D20E-3CFE-3241FF52D41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F491190-AE42-DFB2-4743-7D1E821DBA9D}"/>
              </a:ext>
            </a:extLst>
          </p:cNvPr>
          <p:cNvSpPr txBox="1"/>
          <p:nvPr/>
        </p:nvSpPr>
        <p:spPr>
          <a:xfrm>
            <a:off x="0" y="200297"/>
            <a:ext cx="11743862" cy="523220"/>
          </a:xfrm>
          <a:prstGeom prst="rect">
            <a:avLst/>
          </a:prstGeom>
          <a:noFill/>
        </p:spPr>
        <p:txBody>
          <a:bodyPr wrap="square">
            <a:spAutoFit/>
          </a:bodyPr>
          <a:lstStyle/>
          <a:p>
            <a:pPr algn="ctr"/>
            <a:r>
              <a:rPr lang="en-CA" sz="2800" spc="342" dirty="0">
                <a:solidFill>
                  <a:srgbClr val="290606"/>
                </a:solidFill>
                <a:latin typeface="Cheddar"/>
              </a:rPr>
              <a:t>NSTIC’s </a:t>
            </a:r>
            <a:r>
              <a:rPr lang="en-CA" sz="2800" spc="342" dirty="0" smtClean="0">
                <a:solidFill>
                  <a:srgbClr val="290606"/>
                </a:solidFill>
                <a:latin typeface="Cheddar"/>
              </a:rPr>
              <a:t>Way Forward</a:t>
            </a:r>
            <a:endParaRPr lang="en-CA" sz="2800" spc="342" dirty="0">
              <a:solidFill>
                <a:srgbClr val="290606"/>
              </a:solidFill>
              <a:latin typeface="Cheddar"/>
            </a:endParaRPr>
          </a:p>
        </p:txBody>
      </p:sp>
      <p:graphicFrame>
        <p:nvGraphicFramePr>
          <p:cNvPr id="6" name="Content Placeholder 5">
            <a:extLst>
              <a:ext uri="{FF2B5EF4-FFF2-40B4-BE49-F238E27FC236}">
                <a16:creationId xmlns:a16="http://schemas.microsoft.com/office/drawing/2014/main" id="{D17226B4-C51B-D7C5-E593-A673EC6FE53D}"/>
              </a:ext>
            </a:extLst>
          </p:cNvPr>
          <p:cNvGraphicFramePr>
            <a:graphicFrameLocks noGrp="1"/>
          </p:cNvGraphicFramePr>
          <p:nvPr>
            <p:ph idx="1"/>
            <p:extLst>
              <p:ext uri="{D42A27DB-BD31-4B8C-83A1-F6EECF244321}">
                <p14:modId xmlns:p14="http://schemas.microsoft.com/office/powerpoint/2010/main" val="4239431555"/>
              </p:ext>
            </p:extLst>
          </p:nvPr>
        </p:nvGraphicFramePr>
        <p:xfrm>
          <a:off x="234777" y="829731"/>
          <a:ext cx="11822239" cy="6430885"/>
        </p:xfrm>
        <a:graphic>
          <a:graphicData uri="http://schemas.openxmlformats.org/drawingml/2006/table">
            <a:tbl>
              <a:tblPr firstRow="1" bandRow="1">
                <a:tableStyleId>{5C22544A-7EE6-4342-B048-85BDC9FD1C3A}</a:tableStyleId>
              </a:tblPr>
              <a:tblGrid>
                <a:gridCol w="1068187">
                  <a:extLst>
                    <a:ext uri="{9D8B030D-6E8A-4147-A177-3AD203B41FA5}">
                      <a16:colId xmlns:a16="http://schemas.microsoft.com/office/drawing/2014/main" val="1823411633"/>
                    </a:ext>
                  </a:extLst>
                </a:gridCol>
                <a:gridCol w="6025299">
                  <a:extLst>
                    <a:ext uri="{9D8B030D-6E8A-4147-A177-3AD203B41FA5}">
                      <a16:colId xmlns:a16="http://schemas.microsoft.com/office/drawing/2014/main" val="2063828324"/>
                    </a:ext>
                  </a:extLst>
                </a:gridCol>
                <a:gridCol w="1541417">
                  <a:extLst>
                    <a:ext uri="{9D8B030D-6E8A-4147-A177-3AD203B41FA5}">
                      <a16:colId xmlns:a16="http://schemas.microsoft.com/office/drawing/2014/main" val="3921475859"/>
                    </a:ext>
                  </a:extLst>
                </a:gridCol>
                <a:gridCol w="3187336">
                  <a:extLst>
                    <a:ext uri="{9D8B030D-6E8A-4147-A177-3AD203B41FA5}">
                      <a16:colId xmlns:a16="http://schemas.microsoft.com/office/drawing/2014/main" val="3331521370"/>
                    </a:ext>
                  </a:extLst>
                </a:gridCol>
              </a:tblGrid>
              <a:tr h="514900">
                <a:tc>
                  <a:txBody>
                    <a:bodyPr/>
                    <a:lstStyle/>
                    <a:p>
                      <a:r>
                        <a:rPr lang="en-US" sz="2400" dirty="0"/>
                        <a:t>S/N</a:t>
                      </a:r>
                    </a:p>
                  </a:txBody>
                  <a:tcPr/>
                </a:tc>
                <a:tc>
                  <a:txBody>
                    <a:bodyPr/>
                    <a:lstStyle/>
                    <a:p>
                      <a:r>
                        <a:rPr lang="en-US" sz="2400" dirty="0"/>
                        <a:t>Strategic</a:t>
                      </a:r>
                      <a:r>
                        <a:rPr lang="en-US" sz="2400" baseline="0" dirty="0"/>
                        <a:t> Action</a:t>
                      </a:r>
                      <a:endParaRPr lang="en-US" sz="2400" dirty="0"/>
                    </a:p>
                  </a:txBody>
                  <a:tcPr/>
                </a:tc>
                <a:tc>
                  <a:txBody>
                    <a:bodyPr/>
                    <a:lstStyle/>
                    <a:p>
                      <a:r>
                        <a:rPr lang="en-US" sz="2400" dirty="0"/>
                        <a:t>Ongoing</a:t>
                      </a:r>
                    </a:p>
                  </a:txBody>
                  <a:tcPr/>
                </a:tc>
                <a:tc>
                  <a:txBody>
                    <a:bodyPr/>
                    <a:lstStyle/>
                    <a:p>
                      <a:r>
                        <a:rPr lang="en-US" sz="2400" dirty="0" smtClean="0"/>
                        <a:t>Comments</a:t>
                      </a:r>
                      <a:endParaRPr lang="en-US" sz="2400" dirty="0"/>
                    </a:p>
                  </a:txBody>
                  <a:tcPr/>
                </a:tc>
                <a:extLst>
                  <a:ext uri="{0D108BD9-81ED-4DB2-BD59-A6C34878D82A}">
                    <a16:rowId xmlns:a16="http://schemas.microsoft.com/office/drawing/2014/main" val="3399554100"/>
                  </a:ext>
                </a:extLst>
              </a:tr>
              <a:tr h="1709745">
                <a:tc>
                  <a:txBody>
                    <a:bodyPr/>
                    <a:lstStyle/>
                    <a:p>
                      <a:r>
                        <a:rPr lang="en-US" sz="2400" dirty="0"/>
                        <a:t>5</a:t>
                      </a:r>
                    </a:p>
                  </a:txBody>
                  <a:tcPr/>
                </a:tc>
                <a:tc>
                  <a:txBody>
                    <a:bodyPr/>
                    <a:lstStyle/>
                    <a:p>
                      <a:r>
                        <a:rPr kumimoji="0" lang="en-CA" sz="2400" b="0" i="0" u="none" strike="noStrike" kern="1200" cap="none" spc="0" normalizeH="0" baseline="0" noProof="0" dirty="0">
                          <a:ln>
                            <a:noFill/>
                          </a:ln>
                          <a:solidFill>
                            <a:prstClr val="black"/>
                          </a:solidFill>
                          <a:effectLst/>
                          <a:uLnTx/>
                          <a:uFillTx/>
                          <a:latin typeface="+mn-lt"/>
                          <a:ea typeface="+mn-ea"/>
                          <a:cs typeface="+mn-cs"/>
                        </a:rPr>
                        <a:t>Develop a grants management system </a:t>
                      </a:r>
                      <a:endParaRPr lang="en-US" sz="2400" dirty="0"/>
                    </a:p>
                  </a:txBody>
                  <a:tcPr/>
                </a:tc>
                <a:tc>
                  <a:txBody>
                    <a:bodyPr/>
                    <a:lstStyle/>
                    <a:p>
                      <a:pPr algn="ctr"/>
                      <a:r>
                        <a:rPr lang="en-US" sz="2400" dirty="0"/>
                        <a:t>√</a:t>
                      </a:r>
                    </a:p>
                  </a:txBody>
                  <a:tcPr/>
                </a:tc>
                <a:tc>
                  <a:txBody>
                    <a:bodyPr/>
                    <a:lstStyle/>
                    <a:p>
                      <a:pPr algn="ctr"/>
                      <a:r>
                        <a:rPr lang="en-US" sz="2400" dirty="0" smtClean="0"/>
                        <a:t>Establishing incentives to retain the interests of the software </a:t>
                      </a:r>
                      <a:r>
                        <a:rPr lang="en-US" sz="2400" dirty="0" err="1" smtClean="0"/>
                        <a:t>developpers</a:t>
                      </a:r>
                      <a:r>
                        <a:rPr lang="en-US" sz="2400" dirty="0" smtClean="0"/>
                        <a:t>.</a:t>
                      </a:r>
                    </a:p>
                    <a:p>
                      <a:pPr algn="ctr"/>
                      <a:r>
                        <a:rPr lang="en-US" sz="2400" dirty="0" smtClean="0"/>
                        <a:t>Establish income generation</a:t>
                      </a:r>
                      <a:endParaRPr lang="en-US" sz="2400" dirty="0"/>
                    </a:p>
                  </a:txBody>
                  <a:tcPr/>
                </a:tc>
                <a:extLst>
                  <a:ext uri="{0D108BD9-81ED-4DB2-BD59-A6C34878D82A}">
                    <a16:rowId xmlns:a16="http://schemas.microsoft.com/office/drawing/2014/main" val="3687583062"/>
                  </a:ext>
                </a:extLst>
              </a:tr>
              <a:tr h="905159">
                <a:tc>
                  <a:txBody>
                    <a:bodyPr/>
                    <a:lstStyle/>
                    <a:p>
                      <a:r>
                        <a:rPr lang="en-US" sz="2400" dirty="0"/>
                        <a:t>7</a:t>
                      </a:r>
                    </a:p>
                  </a:txBody>
                  <a:tcPr/>
                </a:tc>
                <a:tc>
                  <a:txBody>
                    <a:bodyPr/>
                    <a:lstStyle/>
                    <a:p>
                      <a:r>
                        <a:rPr kumimoji="0" lang="en-CA" sz="2400" b="0" i="0" u="none" strike="noStrike" kern="1200" cap="none" spc="0" normalizeH="0" baseline="0" noProof="0" dirty="0" smtClean="0">
                          <a:ln>
                            <a:noFill/>
                          </a:ln>
                          <a:solidFill>
                            <a:prstClr val="black"/>
                          </a:solidFill>
                          <a:effectLst/>
                          <a:uLnTx/>
                          <a:uFillTx/>
                          <a:latin typeface="+mn-lt"/>
                          <a:ea typeface="+mn-ea"/>
                          <a:cs typeface="+mn-cs"/>
                        </a:rPr>
                        <a:t>Undertake IP Audit in HEIs and Research Institutions and develop </a:t>
                      </a:r>
                      <a:r>
                        <a:rPr kumimoji="0" lang="en-CA" sz="2400" b="0" i="0" u="none" strike="noStrike" kern="1200" cap="none" spc="0" normalizeH="0" baseline="0" noProof="0" dirty="0">
                          <a:ln>
                            <a:noFill/>
                          </a:ln>
                          <a:solidFill>
                            <a:prstClr val="black"/>
                          </a:solidFill>
                          <a:effectLst/>
                          <a:uLnTx/>
                          <a:uFillTx/>
                          <a:latin typeface="+mn-lt"/>
                          <a:ea typeface="+mn-ea"/>
                          <a:cs typeface="+mn-cs"/>
                        </a:rPr>
                        <a:t>IPR Policy</a:t>
                      </a:r>
                      <a:endParaRPr lang="en-US" sz="2400" dirty="0"/>
                    </a:p>
                  </a:txBody>
                  <a:tcPr/>
                </a:tc>
                <a:tc>
                  <a:txBody>
                    <a:bodyPr/>
                    <a:lstStyle/>
                    <a:p>
                      <a:pPr algn="ctr"/>
                      <a:r>
                        <a:rPr lang="en-US" sz="2400" dirty="0"/>
                        <a:t>√</a:t>
                      </a:r>
                    </a:p>
                  </a:txBody>
                  <a:tcPr/>
                </a:tc>
                <a:tc>
                  <a:txBody>
                    <a:bodyPr/>
                    <a:lstStyle/>
                    <a:p>
                      <a:pPr algn="ctr"/>
                      <a:r>
                        <a:rPr lang="en-US" sz="2400" dirty="0" smtClean="0"/>
                        <a:t>Limited</a:t>
                      </a:r>
                      <a:r>
                        <a:rPr lang="en-US" sz="2400" baseline="0" dirty="0" smtClean="0"/>
                        <a:t> funding. Escalating to other HEIs and migrating to our Repositories. Support from SLREN promised</a:t>
                      </a:r>
                      <a:endParaRPr lang="en-US" sz="2400" dirty="0"/>
                    </a:p>
                  </a:txBody>
                  <a:tcPr/>
                </a:tc>
                <a:extLst>
                  <a:ext uri="{0D108BD9-81ED-4DB2-BD59-A6C34878D82A}">
                    <a16:rowId xmlns:a16="http://schemas.microsoft.com/office/drawing/2014/main" val="2054560347"/>
                  </a:ext>
                </a:extLst>
              </a:tr>
              <a:tr h="1709745">
                <a:tc>
                  <a:txBody>
                    <a:bodyPr/>
                    <a:lstStyle/>
                    <a:p>
                      <a:r>
                        <a:rPr lang="en-US" sz="2400" dirty="0"/>
                        <a:t>8</a:t>
                      </a:r>
                    </a:p>
                  </a:txBody>
                  <a:tcPr/>
                </a:tc>
                <a:tc>
                  <a:txBody>
                    <a:bodyPr/>
                    <a:lstStyle/>
                    <a:p>
                      <a:pPr marL="0" marR="0" lvl="0" indent="0" algn="l" defTabSz="914400" rtl="0" eaLnBrk="1" fontAlgn="auto" latinLnBrk="0" hangingPunct="1">
                        <a:lnSpc>
                          <a:spcPct val="150000"/>
                        </a:lnSpc>
                        <a:spcBef>
                          <a:spcPts val="0"/>
                        </a:spcBef>
                        <a:spcAft>
                          <a:spcPts val="0"/>
                        </a:spcAft>
                        <a:buClrTx/>
                        <a:buSzTx/>
                        <a:buFont typeface="Wingdings" pitchFamily="2" charset="2"/>
                        <a:buNone/>
                        <a:tabLst>
                          <a:tab pos="3409950" algn="l"/>
                          <a:tab pos="3673475" algn="l"/>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Design and manage high quality research Calls </a:t>
                      </a:r>
                      <a:endParaRPr kumimoji="0" lang="en-GB"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txBody>
                  <a:tcPr/>
                </a:tc>
                <a:tc>
                  <a:txBody>
                    <a:bodyPr/>
                    <a:lstStyle/>
                    <a:p>
                      <a:pPr algn="ctr"/>
                      <a:r>
                        <a:rPr lang="en-US" sz="2400" dirty="0"/>
                        <a:t>√</a:t>
                      </a:r>
                    </a:p>
                  </a:txBody>
                  <a:tcPr/>
                </a:tc>
                <a:tc>
                  <a:txBody>
                    <a:bodyPr/>
                    <a:lstStyle/>
                    <a:p>
                      <a:pPr algn="ctr"/>
                      <a:r>
                        <a:rPr lang="en-US" sz="2400" dirty="0" smtClean="0"/>
                        <a:t>Continue to upgrade and update the portal</a:t>
                      </a:r>
                    </a:p>
                    <a:p>
                      <a:pPr algn="ctr"/>
                      <a:r>
                        <a:rPr lang="en-US" sz="2400" dirty="0" smtClean="0"/>
                        <a:t>Generate local calls with HEIs and RIs</a:t>
                      </a:r>
                      <a:endParaRPr lang="en-US" sz="2400" dirty="0"/>
                    </a:p>
                  </a:txBody>
                  <a:tcPr/>
                </a:tc>
                <a:extLst>
                  <a:ext uri="{0D108BD9-81ED-4DB2-BD59-A6C34878D82A}">
                    <a16:rowId xmlns:a16="http://schemas.microsoft.com/office/drawing/2014/main" val="2951609466"/>
                  </a:ext>
                </a:extLst>
              </a:tr>
            </a:tbl>
          </a:graphicData>
        </a:graphic>
      </p:graphicFrame>
    </p:spTree>
    <p:extLst>
      <p:ext uri="{BB962C8B-B14F-4D97-AF65-F5344CB8AC3E}">
        <p14:creationId xmlns:p14="http://schemas.microsoft.com/office/powerpoint/2010/main" val="17586550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41129-784B-D20E-3CFE-3241FF52D41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F491190-AE42-DFB2-4743-7D1E821DBA9D}"/>
              </a:ext>
            </a:extLst>
          </p:cNvPr>
          <p:cNvSpPr txBox="1"/>
          <p:nvPr/>
        </p:nvSpPr>
        <p:spPr>
          <a:xfrm>
            <a:off x="0" y="200297"/>
            <a:ext cx="11743862" cy="523220"/>
          </a:xfrm>
          <a:prstGeom prst="rect">
            <a:avLst/>
          </a:prstGeom>
          <a:noFill/>
        </p:spPr>
        <p:txBody>
          <a:bodyPr wrap="square">
            <a:spAutoFit/>
          </a:bodyPr>
          <a:lstStyle/>
          <a:p>
            <a:pPr algn="ctr"/>
            <a:r>
              <a:rPr lang="en-CA" sz="2800" spc="342" dirty="0" smtClean="0">
                <a:solidFill>
                  <a:srgbClr val="290606"/>
                </a:solidFill>
                <a:latin typeface="Cheddar"/>
              </a:rPr>
              <a:t>CONCLUSIONS</a:t>
            </a:r>
            <a:endParaRPr lang="en-CA" sz="2800" spc="342" dirty="0">
              <a:solidFill>
                <a:srgbClr val="290606"/>
              </a:solidFill>
              <a:latin typeface="Cheddar"/>
            </a:endParaRPr>
          </a:p>
        </p:txBody>
      </p:sp>
      <p:sp>
        <p:nvSpPr>
          <p:cNvPr id="2" name="Content Placeholder 1"/>
          <p:cNvSpPr>
            <a:spLocks noGrp="1"/>
          </p:cNvSpPr>
          <p:nvPr>
            <p:ph idx="1"/>
          </p:nvPr>
        </p:nvSpPr>
        <p:spPr>
          <a:xfrm>
            <a:off x="274320" y="1224733"/>
            <a:ext cx="11678194" cy="4549050"/>
          </a:xfrm>
        </p:spPr>
        <p:txBody>
          <a:bodyPr/>
          <a:lstStyle/>
          <a:p>
            <a:r>
              <a:rPr lang="en-US" dirty="0" smtClean="0"/>
              <a:t>NSTIC-SL has greatly benefitted from the support through the SGCI agencies and funders of AAU, ACTS, ATPS, IDRC, FCDO through WACREN</a:t>
            </a:r>
          </a:p>
          <a:p>
            <a:r>
              <a:rPr lang="en-US" dirty="0" smtClean="0"/>
              <a:t>NSTIC-SL continues to engage with the Uganda SCG in the evolution of our portal and support for our young software </a:t>
            </a:r>
            <a:r>
              <a:rPr lang="en-US" dirty="0" err="1" smtClean="0"/>
              <a:t>developpers</a:t>
            </a:r>
            <a:r>
              <a:rPr lang="en-US" dirty="0" smtClean="0"/>
              <a:t>.</a:t>
            </a:r>
          </a:p>
          <a:p>
            <a:r>
              <a:rPr lang="en-US" dirty="0" smtClean="0"/>
              <a:t>The P2P learning activities have greatly benefited our relatively young Council in getting its focus sharpened, and realizing that we are not alone in encountering challenges and working at their solutions.</a:t>
            </a:r>
          </a:p>
          <a:p>
            <a:r>
              <a:rPr lang="en-US" dirty="0" smtClean="0"/>
              <a:t>Funding for the setting up of our Secretariat and recruiting Administrative personnel is a big challenge, and we are continuing to engage our line Ministry for its support.</a:t>
            </a:r>
            <a:endParaRPr lang="en-US" dirty="0"/>
          </a:p>
        </p:txBody>
      </p:sp>
    </p:spTree>
    <p:extLst>
      <p:ext uri="{BB962C8B-B14F-4D97-AF65-F5344CB8AC3E}">
        <p14:creationId xmlns:p14="http://schemas.microsoft.com/office/powerpoint/2010/main" val="11376443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41129-784B-D20E-3CFE-3241FF52D41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F491190-AE42-DFB2-4743-7D1E821DBA9D}"/>
              </a:ext>
            </a:extLst>
          </p:cNvPr>
          <p:cNvSpPr txBox="1"/>
          <p:nvPr/>
        </p:nvSpPr>
        <p:spPr>
          <a:xfrm>
            <a:off x="0" y="200297"/>
            <a:ext cx="11743862" cy="523220"/>
          </a:xfrm>
          <a:prstGeom prst="rect">
            <a:avLst/>
          </a:prstGeom>
          <a:noFill/>
        </p:spPr>
        <p:txBody>
          <a:bodyPr wrap="square">
            <a:spAutoFit/>
          </a:bodyPr>
          <a:lstStyle/>
          <a:p>
            <a:pPr algn="ctr"/>
            <a:r>
              <a:rPr lang="en-CA" sz="2800" spc="342" dirty="0" smtClean="0">
                <a:solidFill>
                  <a:srgbClr val="290606"/>
                </a:solidFill>
                <a:latin typeface="Cheddar"/>
              </a:rPr>
              <a:t>RECOMMENDATIONS</a:t>
            </a:r>
            <a:endParaRPr lang="en-CA" sz="2800" spc="342" dirty="0">
              <a:solidFill>
                <a:srgbClr val="290606"/>
              </a:solidFill>
              <a:latin typeface="Cheddar"/>
            </a:endParaRPr>
          </a:p>
        </p:txBody>
      </p:sp>
      <p:sp>
        <p:nvSpPr>
          <p:cNvPr id="2" name="Content Placeholder 1"/>
          <p:cNvSpPr>
            <a:spLocks noGrp="1"/>
          </p:cNvSpPr>
          <p:nvPr>
            <p:ph idx="1"/>
          </p:nvPr>
        </p:nvSpPr>
        <p:spPr>
          <a:xfrm>
            <a:off x="274320" y="1812561"/>
            <a:ext cx="11678194" cy="3059884"/>
          </a:xfrm>
        </p:spPr>
        <p:txBody>
          <a:bodyPr/>
          <a:lstStyle/>
          <a:p>
            <a:r>
              <a:rPr lang="en-US" dirty="0" smtClean="0"/>
              <a:t>CTAs to provide a draft calendar of activities for the year to facilitate better planning</a:t>
            </a:r>
          </a:p>
          <a:p>
            <a:r>
              <a:rPr lang="en-US" dirty="0" smtClean="0"/>
              <a:t>CTAs to provide their specific areas of research and innovation that they can fund.</a:t>
            </a:r>
          </a:p>
          <a:p>
            <a:r>
              <a:rPr lang="en-US" dirty="0" smtClean="0"/>
              <a:t>Capacity building through the P2P learning should continue</a:t>
            </a:r>
          </a:p>
          <a:p>
            <a:r>
              <a:rPr lang="en-US" dirty="0" smtClean="0"/>
              <a:t>A comity of users and </a:t>
            </a:r>
            <a:r>
              <a:rPr lang="en-US" dirty="0" err="1" smtClean="0"/>
              <a:t>softwaredevelopersr</a:t>
            </a:r>
            <a:r>
              <a:rPr lang="en-US" dirty="0" smtClean="0"/>
              <a:t> should be established</a:t>
            </a:r>
            <a:endParaRPr lang="en-US" dirty="0"/>
          </a:p>
        </p:txBody>
      </p:sp>
    </p:spTree>
    <p:extLst>
      <p:ext uri="{BB962C8B-B14F-4D97-AF65-F5344CB8AC3E}">
        <p14:creationId xmlns:p14="http://schemas.microsoft.com/office/powerpoint/2010/main" val="41771340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960" y="334233"/>
            <a:ext cx="8043605" cy="1092047"/>
          </a:xfrm>
        </p:spPr>
        <p:txBody>
          <a:bodyPr>
            <a:normAutofit/>
          </a:bodyPr>
          <a:lstStyle/>
          <a:p>
            <a:pPr algn="ctr"/>
            <a:r>
              <a:rPr lang="en-US" sz="2800" b="1" dirty="0" smtClean="0">
                <a:solidFill>
                  <a:srgbClr val="7030A0"/>
                </a:solidFill>
              </a:rPr>
              <a:t>Genesis of the National </a:t>
            </a:r>
            <a:br>
              <a:rPr lang="en-US" sz="2800" b="1" dirty="0" smtClean="0">
                <a:solidFill>
                  <a:srgbClr val="7030A0"/>
                </a:solidFill>
              </a:rPr>
            </a:br>
            <a:r>
              <a:rPr lang="en-US" sz="2800" b="1" dirty="0" smtClean="0">
                <a:solidFill>
                  <a:srgbClr val="7030A0"/>
                </a:solidFill>
              </a:rPr>
              <a:t>ST&amp;I Policy and Council</a:t>
            </a:r>
            <a:endParaRPr lang="en-US" sz="2800" b="1" dirty="0">
              <a:solidFill>
                <a:srgbClr val="7030A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89367852"/>
              </p:ext>
            </p:extLst>
          </p:nvPr>
        </p:nvGraphicFramePr>
        <p:xfrm>
          <a:off x="441434" y="1548581"/>
          <a:ext cx="9112469" cy="5120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8816482" y="1758313"/>
            <a:ext cx="2136989" cy="830997"/>
          </a:xfrm>
          <a:prstGeom prst="rect">
            <a:avLst/>
          </a:prstGeom>
          <a:solidFill>
            <a:srgbClr val="FFFF00"/>
          </a:solidFill>
        </p:spPr>
        <p:txBody>
          <a:bodyPr wrap="square" rtlCol="0">
            <a:spAutoFit/>
          </a:bodyPr>
          <a:lstStyle/>
          <a:p>
            <a:r>
              <a:rPr lang="en-US" sz="2400" b="1" dirty="0" smtClean="0"/>
              <a:t>NSTIC </a:t>
            </a:r>
            <a:r>
              <a:rPr lang="en-US" sz="2400" b="1" dirty="0" smtClean="0"/>
              <a:t>2023 under MTHE </a:t>
            </a:r>
            <a:endParaRPr lang="en-US" sz="2400" b="1" dirty="0"/>
          </a:p>
        </p:txBody>
      </p:sp>
      <p:sp>
        <p:nvSpPr>
          <p:cNvPr id="7" name="TextBox 6"/>
          <p:cNvSpPr txBox="1"/>
          <p:nvPr/>
        </p:nvSpPr>
        <p:spPr>
          <a:xfrm>
            <a:off x="5959364" y="3688287"/>
            <a:ext cx="1965095" cy="1938992"/>
          </a:xfrm>
          <a:prstGeom prst="rect">
            <a:avLst/>
          </a:prstGeom>
          <a:noFill/>
        </p:spPr>
        <p:txBody>
          <a:bodyPr wrap="square" rtlCol="0">
            <a:spAutoFit/>
          </a:bodyPr>
          <a:lstStyle/>
          <a:p>
            <a:r>
              <a:rPr lang="en-US" sz="2000" b="1" dirty="0" smtClean="0"/>
              <a:t>Directorate of STI (2018) (currently under the Office of HE the President)</a:t>
            </a:r>
            <a:endParaRPr lang="en-US" sz="2000" b="1" dirty="0"/>
          </a:p>
        </p:txBody>
      </p:sp>
      <p:sp>
        <p:nvSpPr>
          <p:cNvPr id="3" name="TextBox 2"/>
          <p:cNvSpPr txBox="1"/>
          <p:nvPr/>
        </p:nvSpPr>
        <p:spPr>
          <a:xfrm>
            <a:off x="4035971" y="4149952"/>
            <a:ext cx="1923393" cy="1015663"/>
          </a:xfrm>
          <a:prstGeom prst="rect">
            <a:avLst/>
          </a:prstGeom>
          <a:noFill/>
        </p:spPr>
        <p:txBody>
          <a:bodyPr wrap="square" rtlCol="0">
            <a:spAutoFit/>
          </a:bodyPr>
          <a:lstStyle/>
          <a:p>
            <a:r>
              <a:rPr lang="en-US" sz="2000" b="1" dirty="0" smtClean="0"/>
              <a:t>Draft National S&amp;T Policy 2009</a:t>
            </a:r>
            <a:endParaRPr lang="en-US" sz="2000" b="1" dirty="0"/>
          </a:p>
        </p:txBody>
      </p:sp>
      <p:sp>
        <p:nvSpPr>
          <p:cNvPr id="5" name="TextBox 4"/>
          <p:cNvSpPr txBox="1"/>
          <p:nvPr/>
        </p:nvSpPr>
        <p:spPr>
          <a:xfrm>
            <a:off x="110360" y="1850994"/>
            <a:ext cx="2680137" cy="1938992"/>
          </a:xfrm>
          <a:prstGeom prst="rect">
            <a:avLst/>
          </a:prstGeom>
          <a:solidFill>
            <a:srgbClr val="FFFF00"/>
          </a:solidFill>
        </p:spPr>
        <p:txBody>
          <a:bodyPr wrap="square" rtlCol="0">
            <a:spAutoFit/>
          </a:bodyPr>
          <a:lstStyle/>
          <a:p>
            <a:r>
              <a:rPr lang="en-US" sz="2000" b="1" dirty="0"/>
              <a:t>N</a:t>
            </a:r>
            <a:r>
              <a:rPr lang="en-US" sz="2000" b="1" dirty="0" smtClean="0"/>
              <a:t>on-statutory </a:t>
            </a:r>
            <a:r>
              <a:rPr lang="en-US" sz="2000" b="1" dirty="0"/>
              <a:t>and </a:t>
            </a:r>
            <a:r>
              <a:rPr lang="en-US" sz="2000" b="1" i="1" dirty="0"/>
              <a:t>ad hoc</a:t>
            </a:r>
            <a:r>
              <a:rPr lang="en-US" sz="2000" b="1" dirty="0"/>
              <a:t> interim Science and Technology </a:t>
            </a:r>
            <a:r>
              <a:rPr lang="en-US" sz="2000" b="1" dirty="0" smtClean="0"/>
              <a:t>Committee in 1978 under </a:t>
            </a:r>
            <a:r>
              <a:rPr lang="en-US" sz="2000" b="1" dirty="0" err="1" smtClean="0"/>
              <a:t>MoDEP</a:t>
            </a:r>
            <a:endParaRPr lang="en-US" sz="2000" b="1" dirty="0"/>
          </a:p>
        </p:txBody>
      </p:sp>
      <p:sp>
        <p:nvSpPr>
          <p:cNvPr id="11" name="Oval 10"/>
          <p:cNvSpPr/>
          <p:nvPr/>
        </p:nvSpPr>
        <p:spPr>
          <a:xfrm>
            <a:off x="2790497" y="4092361"/>
            <a:ext cx="346841" cy="3377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18988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16779-5960-91BF-8F2F-D7E844532AB8}"/>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E85C234A-55EF-9593-753E-7453FDFE9CB0}"/>
              </a:ext>
            </a:extLst>
          </p:cNvPr>
          <p:cNvSpPr/>
          <p:nvPr/>
        </p:nvSpPr>
        <p:spPr>
          <a:xfrm>
            <a:off x="3104003" y="173385"/>
            <a:ext cx="5143500" cy="642938"/>
          </a:xfrm>
          <a:prstGeom prst="rect">
            <a:avLst/>
          </a:prstGeom>
          <a:noFill/>
          <a:ln/>
        </p:spPr>
        <p:txBody>
          <a:bodyPr wrap="none" lIns="0" tIns="0" rIns="0" bIns="0" rtlCol="0" anchor="t"/>
          <a:lstStyle/>
          <a:p>
            <a:pPr algn="ctr">
              <a:lnSpc>
                <a:spcPts val="5041"/>
              </a:lnSpc>
            </a:pPr>
            <a:r>
              <a:rPr lang="en-US" sz="4042" b="1" dirty="0">
                <a:solidFill>
                  <a:srgbClr val="3B4540"/>
                </a:solidFill>
                <a:latin typeface="Fraunces Extra Bold" pitchFamily="34" charset="0"/>
                <a:ea typeface="Fraunces Extra Bold" pitchFamily="34" charset="-122"/>
                <a:cs typeface="Fraunces Extra Bold" pitchFamily="34" charset="-120"/>
              </a:rPr>
              <a:t>ABOUT  NSTIC_SL</a:t>
            </a:r>
            <a:endParaRPr lang="en-US" sz="4042" dirty="0"/>
          </a:p>
        </p:txBody>
      </p:sp>
      <p:sp>
        <p:nvSpPr>
          <p:cNvPr id="5" name="Shape 2">
            <a:extLst>
              <a:ext uri="{FF2B5EF4-FFF2-40B4-BE49-F238E27FC236}">
                <a16:creationId xmlns:a16="http://schemas.microsoft.com/office/drawing/2014/main" id="{C8646692-C1AC-6A31-CBB2-4DF234706CCE}"/>
              </a:ext>
            </a:extLst>
          </p:cNvPr>
          <p:cNvSpPr/>
          <p:nvPr/>
        </p:nvSpPr>
        <p:spPr>
          <a:xfrm>
            <a:off x="799925" y="1309878"/>
            <a:ext cx="720031" cy="25400"/>
          </a:xfrm>
          <a:prstGeom prst="roundRect">
            <a:avLst>
              <a:gd name="adj" fmla="val 729000"/>
            </a:avLst>
          </a:prstGeom>
          <a:solidFill>
            <a:srgbClr val="CED9CE"/>
          </a:solidFill>
          <a:ln/>
        </p:spPr>
        <p:txBody>
          <a:bodyPr/>
          <a:lstStyle/>
          <a:p>
            <a:endParaRPr lang="en-SL" sz="1500"/>
          </a:p>
        </p:txBody>
      </p:sp>
      <p:sp>
        <p:nvSpPr>
          <p:cNvPr id="7" name="Text 4">
            <a:extLst>
              <a:ext uri="{FF2B5EF4-FFF2-40B4-BE49-F238E27FC236}">
                <a16:creationId xmlns:a16="http://schemas.microsoft.com/office/drawing/2014/main" id="{DBD83270-7F9C-267A-3117-1DA878C19F18}"/>
              </a:ext>
            </a:extLst>
          </p:cNvPr>
          <p:cNvSpPr/>
          <p:nvPr/>
        </p:nvSpPr>
        <p:spPr>
          <a:xfrm>
            <a:off x="478681" y="1139598"/>
            <a:ext cx="153988" cy="308570"/>
          </a:xfrm>
          <a:prstGeom prst="rect">
            <a:avLst/>
          </a:prstGeom>
          <a:noFill/>
          <a:ln/>
        </p:spPr>
        <p:txBody>
          <a:bodyPr wrap="none" lIns="0" tIns="0" rIns="0" bIns="0" rtlCol="0" anchor="t"/>
          <a:lstStyle/>
          <a:p>
            <a:pPr algn="ctr">
              <a:lnSpc>
                <a:spcPts val="2417"/>
              </a:lnSpc>
            </a:pPr>
            <a:endParaRPr lang="en-US" sz="2417" dirty="0"/>
          </a:p>
        </p:txBody>
      </p:sp>
      <p:sp>
        <p:nvSpPr>
          <p:cNvPr id="10" name="Shape 7">
            <a:extLst>
              <a:ext uri="{FF2B5EF4-FFF2-40B4-BE49-F238E27FC236}">
                <a16:creationId xmlns:a16="http://schemas.microsoft.com/office/drawing/2014/main" id="{2DF55C9C-4D01-6AED-4EB7-76C7DE5AF196}"/>
              </a:ext>
            </a:extLst>
          </p:cNvPr>
          <p:cNvSpPr/>
          <p:nvPr/>
        </p:nvSpPr>
        <p:spPr>
          <a:xfrm>
            <a:off x="778562" y="2358208"/>
            <a:ext cx="720031" cy="25400"/>
          </a:xfrm>
          <a:prstGeom prst="roundRect">
            <a:avLst>
              <a:gd name="adj" fmla="val 729000"/>
            </a:avLst>
          </a:prstGeom>
          <a:solidFill>
            <a:srgbClr val="CED9CE"/>
          </a:solidFill>
          <a:ln/>
        </p:spPr>
        <p:txBody>
          <a:bodyPr/>
          <a:lstStyle/>
          <a:p>
            <a:endParaRPr lang="en-SL" sz="1500"/>
          </a:p>
        </p:txBody>
      </p:sp>
      <p:sp>
        <p:nvSpPr>
          <p:cNvPr id="15" name="Shape 12">
            <a:extLst>
              <a:ext uri="{FF2B5EF4-FFF2-40B4-BE49-F238E27FC236}">
                <a16:creationId xmlns:a16="http://schemas.microsoft.com/office/drawing/2014/main" id="{6DD871AE-C5DA-1198-216B-06C798C54949}"/>
              </a:ext>
            </a:extLst>
          </p:cNvPr>
          <p:cNvSpPr/>
          <p:nvPr/>
        </p:nvSpPr>
        <p:spPr>
          <a:xfrm>
            <a:off x="688708" y="5303137"/>
            <a:ext cx="720031" cy="25400"/>
          </a:xfrm>
          <a:prstGeom prst="roundRect">
            <a:avLst>
              <a:gd name="adj" fmla="val 729000"/>
            </a:avLst>
          </a:prstGeom>
          <a:solidFill>
            <a:srgbClr val="CED9CE"/>
          </a:solidFill>
          <a:ln/>
        </p:spPr>
        <p:txBody>
          <a:bodyPr/>
          <a:lstStyle/>
          <a:p>
            <a:endParaRPr lang="en-SL" sz="1500"/>
          </a:p>
        </p:txBody>
      </p:sp>
      <p:sp>
        <p:nvSpPr>
          <p:cNvPr id="16" name="Shape 13">
            <a:extLst>
              <a:ext uri="{FF2B5EF4-FFF2-40B4-BE49-F238E27FC236}">
                <a16:creationId xmlns:a16="http://schemas.microsoft.com/office/drawing/2014/main" id="{62827265-1551-D11A-EB55-8B9C493C8BFE}"/>
              </a:ext>
            </a:extLst>
          </p:cNvPr>
          <p:cNvSpPr/>
          <p:nvPr/>
        </p:nvSpPr>
        <p:spPr>
          <a:xfrm>
            <a:off x="299608" y="5080809"/>
            <a:ext cx="462856" cy="462856"/>
          </a:xfrm>
          <a:prstGeom prst="roundRect">
            <a:avLst>
              <a:gd name="adj" fmla="val 40005"/>
            </a:avLst>
          </a:prstGeom>
          <a:solidFill>
            <a:srgbClr val="E8F3E8"/>
          </a:solidFill>
          <a:ln/>
        </p:spPr>
        <p:txBody>
          <a:bodyPr/>
          <a:lstStyle/>
          <a:p>
            <a:endParaRPr lang="en-SL" sz="1500"/>
          </a:p>
        </p:txBody>
      </p:sp>
      <p:sp>
        <p:nvSpPr>
          <p:cNvPr id="17" name="Text 14">
            <a:extLst>
              <a:ext uri="{FF2B5EF4-FFF2-40B4-BE49-F238E27FC236}">
                <a16:creationId xmlns:a16="http://schemas.microsoft.com/office/drawing/2014/main" id="{1F90FC92-3C44-BA9B-8563-0D42B1659D84}"/>
              </a:ext>
            </a:extLst>
          </p:cNvPr>
          <p:cNvSpPr/>
          <p:nvPr/>
        </p:nvSpPr>
        <p:spPr>
          <a:xfrm>
            <a:off x="466730" y="5157952"/>
            <a:ext cx="186432" cy="308570"/>
          </a:xfrm>
          <a:prstGeom prst="rect">
            <a:avLst/>
          </a:prstGeom>
          <a:noFill/>
          <a:ln/>
        </p:spPr>
        <p:txBody>
          <a:bodyPr wrap="none" lIns="0" tIns="0" rIns="0" bIns="0" rtlCol="0" anchor="t"/>
          <a:lstStyle/>
          <a:p>
            <a:pPr algn="ctr">
              <a:lnSpc>
                <a:spcPts val="2417"/>
              </a:lnSpc>
            </a:pPr>
            <a:endParaRPr lang="en-US" sz="2417" dirty="0"/>
          </a:p>
        </p:txBody>
      </p:sp>
      <p:sp>
        <p:nvSpPr>
          <p:cNvPr id="18" name="Text 15">
            <a:extLst>
              <a:ext uri="{FF2B5EF4-FFF2-40B4-BE49-F238E27FC236}">
                <a16:creationId xmlns:a16="http://schemas.microsoft.com/office/drawing/2014/main" id="{B1E0D9B2-E3E3-7463-2E47-BC03BB9CB142}"/>
              </a:ext>
            </a:extLst>
          </p:cNvPr>
          <p:cNvSpPr/>
          <p:nvPr/>
        </p:nvSpPr>
        <p:spPr>
          <a:xfrm>
            <a:off x="1517950" y="1228282"/>
            <a:ext cx="2571750" cy="321469"/>
          </a:xfrm>
          <a:prstGeom prst="rect">
            <a:avLst/>
          </a:prstGeom>
          <a:noFill/>
          <a:ln/>
        </p:spPr>
        <p:txBody>
          <a:bodyPr wrap="none" lIns="0" tIns="0" rIns="0" bIns="0" rtlCol="0" anchor="t"/>
          <a:lstStyle/>
          <a:p>
            <a:pPr>
              <a:lnSpc>
                <a:spcPts val="2500"/>
              </a:lnSpc>
            </a:pPr>
            <a:r>
              <a:rPr lang="en-US" sz="2000" b="1" dirty="0">
                <a:solidFill>
                  <a:srgbClr val="405449"/>
                </a:solidFill>
                <a:latin typeface="Fraunces Extra Bold" pitchFamily="34" charset="0"/>
                <a:ea typeface="Fraunces Extra Bold" pitchFamily="34" charset="-122"/>
                <a:cs typeface="Fraunces Extra Bold" pitchFamily="34" charset="-120"/>
              </a:rPr>
              <a:t>SGCI Membership</a:t>
            </a:r>
            <a:endParaRPr lang="en-US" sz="2000" dirty="0"/>
          </a:p>
        </p:txBody>
      </p:sp>
      <p:sp>
        <p:nvSpPr>
          <p:cNvPr id="19" name="Text 16">
            <a:extLst>
              <a:ext uri="{FF2B5EF4-FFF2-40B4-BE49-F238E27FC236}">
                <a16:creationId xmlns:a16="http://schemas.microsoft.com/office/drawing/2014/main" id="{4B63ED7D-F9B2-7D6D-5EB6-769BC58B7D1C}"/>
              </a:ext>
            </a:extLst>
          </p:cNvPr>
          <p:cNvSpPr/>
          <p:nvPr/>
        </p:nvSpPr>
        <p:spPr>
          <a:xfrm>
            <a:off x="1428781" y="1745088"/>
            <a:ext cx="4739878" cy="329208"/>
          </a:xfrm>
          <a:prstGeom prst="rect">
            <a:avLst/>
          </a:prstGeom>
          <a:noFill/>
          <a:ln/>
        </p:spPr>
        <p:txBody>
          <a:bodyPr wrap="none" lIns="0" tIns="0" rIns="0" bIns="0" rtlCol="0" anchor="t"/>
          <a:lstStyle/>
          <a:p>
            <a:pPr>
              <a:lnSpc>
                <a:spcPts val="2583"/>
              </a:lnSpc>
            </a:pPr>
            <a:r>
              <a:rPr lang="en-US" sz="1667" dirty="0">
                <a:solidFill>
                  <a:srgbClr val="405449"/>
                </a:solidFill>
                <a:latin typeface="Nobile" pitchFamily="34" charset="0"/>
                <a:ea typeface="Nobile" pitchFamily="34" charset="-122"/>
                <a:cs typeface="Nobile" pitchFamily="34" charset="-120"/>
              </a:rPr>
              <a:t>Full member since 2023, observer since 2019</a:t>
            </a:r>
            <a:r>
              <a:rPr lang="en-US" sz="1583" dirty="0">
                <a:solidFill>
                  <a:srgbClr val="405449"/>
                </a:solidFill>
                <a:latin typeface="Nobile" pitchFamily="34" charset="0"/>
                <a:ea typeface="Nobile" pitchFamily="34" charset="-122"/>
                <a:cs typeface="Nobile" pitchFamily="34" charset="-120"/>
              </a:rPr>
              <a:t>.</a:t>
            </a:r>
            <a:endParaRPr lang="en-US" sz="1583" dirty="0"/>
          </a:p>
        </p:txBody>
      </p:sp>
      <p:pic>
        <p:nvPicPr>
          <p:cNvPr id="20" name="Picture 19">
            <a:extLst>
              <a:ext uri="{FF2B5EF4-FFF2-40B4-BE49-F238E27FC236}">
                <a16:creationId xmlns:a16="http://schemas.microsoft.com/office/drawing/2014/main" id="{33F1DC8B-2AF7-B569-13C8-CDC0CDDC7A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282" y="0"/>
            <a:ext cx="1224718" cy="772886"/>
          </a:xfrm>
          <a:prstGeom prst="rect">
            <a:avLst/>
          </a:prstGeom>
          <a:noFill/>
          <a:ln>
            <a:noFill/>
          </a:ln>
        </p:spPr>
      </p:pic>
      <p:sp>
        <p:nvSpPr>
          <p:cNvPr id="2" name="Shape 2">
            <a:extLst>
              <a:ext uri="{FF2B5EF4-FFF2-40B4-BE49-F238E27FC236}">
                <a16:creationId xmlns:a16="http://schemas.microsoft.com/office/drawing/2014/main" id="{19BFBE1E-5113-F1E1-80C7-E13CD0E43B12}"/>
              </a:ext>
            </a:extLst>
          </p:cNvPr>
          <p:cNvSpPr/>
          <p:nvPr/>
        </p:nvSpPr>
        <p:spPr>
          <a:xfrm>
            <a:off x="799926" y="3337104"/>
            <a:ext cx="698668" cy="45719"/>
          </a:xfrm>
          <a:prstGeom prst="roundRect">
            <a:avLst>
              <a:gd name="adj" fmla="val 729000"/>
            </a:avLst>
          </a:prstGeom>
          <a:solidFill>
            <a:srgbClr val="CED9CE"/>
          </a:solidFill>
          <a:ln/>
        </p:spPr>
        <p:txBody>
          <a:bodyPr/>
          <a:lstStyle/>
          <a:p>
            <a:endParaRPr lang="en-SL" sz="1500"/>
          </a:p>
        </p:txBody>
      </p:sp>
      <p:sp>
        <p:nvSpPr>
          <p:cNvPr id="23" name="Text 5">
            <a:extLst>
              <a:ext uri="{FF2B5EF4-FFF2-40B4-BE49-F238E27FC236}">
                <a16:creationId xmlns:a16="http://schemas.microsoft.com/office/drawing/2014/main" id="{2FDA818A-937D-5E0E-1113-3783C71215FE}"/>
              </a:ext>
            </a:extLst>
          </p:cNvPr>
          <p:cNvSpPr/>
          <p:nvPr/>
        </p:nvSpPr>
        <p:spPr>
          <a:xfrm>
            <a:off x="1517950" y="3834264"/>
            <a:ext cx="2571750" cy="321469"/>
          </a:xfrm>
          <a:prstGeom prst="rect">
            <a:avLst/>
          </a:prstGeom>
          <a:noFill/>
          <a:ln/>
        </p:spPr>
        <p:txBody>
          <a:bodyPr wrap="none" lIns="0" tIns="0" rIns="0" bIns="0" rtlCol="0" anchor="t"/>
          <a:lstStyle/>
          <a:p>
            <a:pPr>
              <a:lnSpc>
                <a:spcPts val="2500"/>
              </a:lnSpc>
            </a:pPr>
            <a:r>
              <a:rPr lang="en-US" sz="2000" b="1" dirty="0">
                <a:solidFill>
                  <a:srgbClr val="405449"/>
                </a:solidFill>
                <a:latin typeface="Fraunces Extra Bold" pitchFamily="34" charset="0"/>
                <a:ea typeface="Fraunces Extra Bold" pitchFamily="34" charset="-122"/>
              </a:rPr>
              <a:t>Vision</a:t>
            </a:r>
            <a:endParaRPr lang="en-US" sz="2000" dirty="0"/>
          </a:p>
        </p:txBody>
      </p:sp>
      <p:sp>
        <p:nvSpPr>
          <p:cNvPr id="24" name="Text 6">
            <a:extLst>
              <a:ext uri="{FF2B5EF4-FFF2-40B4-BE49-F238E27FC236}">
                <a16:creationId xmlns:a16="http://schemas.microsoft.com/office/drawing/2014/main" id="{E6E6B282-631E-86AF-037C-B642BB474741}"/>
              </a:ext>
            </a:extLst>
          </p:cNvPr>
          <p:cNvSpPr/>
          <p:nvPr/>
        </p:nvSpPr>
        <p:spPr>
          <a:xfrm>
            <a:off x="1408739" y="4703325"/>
            <a:ext cx="9734365" cy="364482"/>
          </a:xfrm>
          <a:prstGeom prst="rect">
            <a:avLst/>
          </a:prstGeom>
          <a:noFill/>
          <a:ln/>
        </p:spPr>
        <p:txBody>
          <a:bodyPr wrap="square" lIns="0" tIns="0" rIns="0" bIns="0" rtlCol="0" anchor="t"/>
          <a:lstStyle/>
          <a:p>
            <a:pPr>
              <a:lnSpc>
                <a:spcPts val="2583"/>
              </a:lnSpc>
            </a:pPr>
            <a:r>
              <a:rPr lang="en-US" sz="1800" dirty="0"/>
              <a:t>To ensure sustainable growth and development in Sierra Leone that is led by Science and Technology</a:t>
            </a:r>
            <a:r>
              <a:rPr lang="en-US" sz="1583" dirty="0">
                <a:solidFill>
                  <a:srgbClr val="405449"/>
                </a:solidFill>
                <a:latin typeface="Nobile" pitchFamily="34" charset="0"/>
                <a:ea typeface="Nobile" pitchFamily="34" charset="-122"/>
                <a:cs typeface="Nobile" pitchFamily="34" charset="-120"/>
              </a:rPr>
              <a:t>.</a:t>
            </a:r>
            <a:endParaRPr lang="en-US" sz="1583" dirty="0"/>
          </a:p>
        </p:txBody>
      </p:sp>
      <p:sp>
        <p:nvSpPr>
          <p:cNvPr id="25" name="Shape 7">
            <a:extLst>
              <a:ext uri="{FF2B5EF4-FFF2-40B4-BE49-F238E27FC236}">
                <a16:creationId xmlns:a16="http://schemas.microsoft.com/office/drawing/2014/main" id="{73157152-9A10-680C-7B0D-CA2C10FFEC50}"/>
              </a:ext>
            </a:extLst>
          </p:cNvPr>
          <p:cNvSpPr/>
          <p:nvPr/>
        </p:nvSpPr>
        <p:spPr>
          <a:xfrm>
            <a:off x="731934" y="4337371"/>
            <a:ext cx="720031" cy="25400"/>
          </a:xfrm>
          <a:prstGeom prst="roundRect">
            <a:avLst>
              <a:gd name="adj" fmla="val 729000"/>
            </a:avLst>
          </a:prstGeom>
          <a:solidFill>
            <a:srgbClr val="CED9CE"/>
          </a:solidFill>
          <a:ln/>
        </p:spPr>
        <p:txBody>
          <a:bodyPr/>
          <a:lstStyle/>
          <a:p>
            <a:endParaRPr lang="en-SL" sz="1500"/>
          </a:p>
        </p:txBody>
      </p:sp>
      <p:sp>
        <p:nvSpPr>
          <p:cNvPr id="26" name="Shape 8">
            <a:extLst>
              <a:ext uri="{FF2B5EF4-FFF2-40B4-BE49-F238E27FC236}">
                <a16:creationId xmlns:a16="http://schemas.microsoft.com/office/drawing/2014/main" id="{3F28E2B7-74C6-2BBE-9BB8-DDFF8E7F8EAF}"/>
              </a:ext>
            </a:extLst>
          </p:cNvPr>
          <p:cNvSpPr/>
          <p:nvPr/>
        </p:nvSpPr>
        <p:spPr>
          <a:xfrm>
            <a:off x="301975" y="4110448"/>
            <a:ext cx="462856" cy="462856"/>
          </a:xfrm>
          <a:prstGeom prst="roundRect">
            <a:avLst>
              <a:gd name="adj" fmla="val 40005"/>
            </a:avLst>
          </a:prstGeom>
          <a:solidFill>
            <a:srgbClr val="E8F3E8"/>
          </a:solidFill>
          <a:ln/>
        </p:spPr>
        <p:txBody>
          <a:bodyPr/>
          <a:lstStyle/>
          <a:p>
            <a:endParaRPr lang="en-SL" sz="1500"/>
          </a:p>
        </p:txBody>
      </p:sp>
      <p:sp>
        <p:nvSpPr>
          <p:cNvPr id="28" name="Text 10">
            <a:extLst>
              <a:ext uri="{FF2B5EF4-FFF2-40B4-BE49-F238E27FC236}">
                <a16:creationId xmlns:a16="http://schemas.microsoft.com/office/drawing/2014/main" id="{6832F3B1-FBAD-4D7A-120D-07E3EEFA72F0}"/>
              </a:ext>
            </a:extLst>
          </p:cNvPr>
          <p:cNvSpPr/>
          <p:nvPr/>
        </p:nvSpPr>
        <p:spPr>
          <a:xfrm>
            <a:off x="1517950" y="2529692"/>
            <a:ext cx="2996307" cy="321469"/>
          </a:xfrm>
          <a:prstGeom prst="rect">
            <a:avLst/>
          </a:prstGeom>
          <a:noFill/>
          <a:ln/>
        </p:spPr>
        <p:txBody>
          <a:bodyPr wrap="none" lIns="0" tIns="0" rIns="0" bIns="0" rtlCol="0" anchor="t"/>
          <a:lstStyle/>
          <a:p>
            <a:pPr>
              <a:lnSpc>
                <a:spcPts val="2500"/>
              </a:lnSpc>
            </a:pPr>
            <a:r>
              <a:rPr lang="en-US" sz="2000" b="1" dirty="0"/>
              <a:t>Mission</a:t>
            </a:r>
            <a:endParaRPr lang="en-US" sz="2000" dirty="0"/>
          </a:p>
        </p:txBody>
      </p:sp>
      <p:sp>
        <p:nvSpPr>
          <p:cNvPr id="29" name="Text 11">
            <a:extLst>
              <a:ext uri="{FF2B5EF4-FFF2-40B4-BE49-F238E27FC236}">
                <a16:creationId xmlns:a16="http://schemas.microsoft.com/office/drawing/2014/main" id="{2DFBD7D5-0A46-C9D4-4206-5627AC12B640}"/>
              </a:ext>
            </a:extLst>
          </p:cNvPr>
          <p:cNvSpPr/>
          <p:nvPr/>
        </p:nvSpPr>
        <p:spPr>
          <a:xfrm>
            <a:off x="1451965" y="3097647"/>
            <a:ext cx="7387767" cy="436519"/>
          </a:xfrm>
          <a:prstGeom prst="rect">
            <a:avLst/>
          </a:prstGeom>
          <a:noFill/>
          <a:ln/>
        </p:spPr>
        <p:txBody>
          <a:bodyPr wrap="square" lIns="0" tIns="0" rIns="0" bIns="0" rtlCol="0" anchor="t"/>
          <a:lstStyle/>
          <a:p>
            <a:pPr>
              <a:lnSpc>
                <a:spcPts val="2583"/>
              </a:lnSpc>
            </a:pPr>
            <a:r>
              <a:rPr lang="en-US" dirty="0"/>
              <a:t>S</a:t>
            </a:r>
            <a:r>
              <a:rPr lang="en-US" sz="1800" dirty="0"/>
              <a:t>trengthening advocacy and management of STI interventions in Sierra Leone</a:t>
            </a:r>
            <a:r>
              <a:rPr lang="en-US" sz="1667" dirty="0">
                <a:solidFill>
                  <a:srgbClr val="405449"/>
                </a:solidFill>
                <a:latin typeface="Nobile" pitchFamily="34" charset="0"/>
                <a:ea typeface="Nobile" pitchFamily="34" charset="-122"/>
                <a:cs typeface="Nobile" pitchFamily="34" charset="-120"/>
              </a:rPr>
              <a:t>.</a:t>
            </a:r>
            <a:endParaRPr lang="en-US" sz="1667" dirty="0"/>
          </a:p>
        </p:txBody>
      </p:sp>
    </p:spTree>
    <p:extLst>
      <p:ext uri="{BB962C8B-B14F-4D97-AF65-F5344CB8AC3E}">
        <p14:creationId xmlns:p14="http://schemas.microsoft.com/office/powerpoint/2010/main" val="8525973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1040" y="1043731"/>
            <a:ext cx="11170920" cy="4770537"/>
          </a:xfrm>
          <a:prstGeom prst="rect">
            <a:avLst/>
          </a:prstGeom>
        </p:spPr>
        <p:txBody>
          <a:bodyPr wrap="square">
            <a:spAutoFit/>
          </a:bodyPr>
          <a:lstStyle/>
          <a:p>
            <a:pPr marL="457200" indent="-457200">
              <a:lnSpc>
                <a:spcPct val="200000"/>
              </a:lnSpc>
              <a:buSzPct val="90000"/>
              <a:buFont typeface="Wingdings" pitchFamily="2" charset="2"/>
              <a:buChar char="q"/>
              <a:tabLst>
                <a:tab pos="3409950" algn="l"/>
                <a:tab pos="3673475" algn="l"/>
              </a:tabLst>
            </a:pPr>
            <a:r>
              <a:rPr lang="en-US" sz="2600" dirty="0"/>
              <a:t>To promote, regulate and coordinate research and innovation in Sierra Leone.</a:t>
            </a:r>
          </a:p>
          <a:p>
            <a:pPr marL="457200" indent="-457200">
              <a:lnSpc>
                <a:spcPct val="200000"/>
              </a:lnSpc>
              <a:buSzPct val="90000"/>
              <a:buFont typeface="Wingdings" pitchFamily="2" charset="2"/>
              <a:buChar char="q"/>
              <a:tabLst>
                <a:tab pos="3409950" algn="l"/>
                <a:tab pos="3673475" algn="l"/>
              </a:tabLst>
            </a:pPr>
            <a:r>
              <a:rPr lang="en-US" sz="2600" dirty="0"/>
              <a:t>To mobilize resources for science, technology and innovation (STI) </a:t>
            </a:r>
          </a:p>
          <a:p>
            <a:pPr marL="457200" indent="-457200">
              <a:lnSpc>
                <a:spcPct val="200000"/>
              </a:lnSpc>
              <a:buSzPct val="90000"/>
              <a:buFont typeface="Wingdings" pitchFamily="2" charset="2"/>
              <a:buChar char="q"/>
              <a:tabLst>
                <a:tab pos="3409950" algn="l"/>
                <a:tab pos="3673475" algn="l"/>
              </a:tabLst>
            </a:pPr>
            <a:r>
              <a:rPr lang="en-US" sz="2600" dirty="0"/>
              <a:t>To promote science and technology so as to improve the quality of life of the people of Sierra Leone. </a:t>
            </a:r>
          </a:p>
          <a:p>
            <a:pPr marL="457200" indent="-457200">
              <a:lnSpc>
                <a:spcPct val="200000"/>
              </a:lnSpc>
              <a:buSzPct val="90000"/>
              <a:buFont typeface="Wingdings" pitchFamily="2" charset="2"/>
              <a:buChar char="q"/>
              <a:tabLst>
                <a:tab pos="3409950" algn="l"/>
                <a:tab pos="3673475" algn="l"/>
              </a:tabLst>
            </a:pPr>
            <a:r>
              <a:rPr lang="en-US" sz="2600" dirty="0"/>
              <a:t>To advise Government on STI matters, among other functions</a:t>
            </a:r>
          </a:p>
          <a:p>
            <a:endParaRPr lang="en-US" sz="2600" dirty="0"/>
          </a:p>
          <a:p>
            <a:endParaRPr lang="en-US" dirty="0"/>
          </a:p>
        </p:txBody>
      </p:sp>
      <p:sp>
        <p:nvSpPr>
          <p:cNvPr id="3" name="TextBox 2">
            <a:extLst>
              <a:ext uri="{FF2B5EF4-FFF2-40B4-BE49-F238E27FC236}">
                <a16:creationId xmlns:a16="http://schemas.microsoft.com/office/drawing/2014/main" id="{A948DCD0-A5F5-FDBF-61B0-D998739BC8F4}"/>
              </a:ext>
            </a:extLst>
          </p:cNvPr>
          <p:cNvSpPr txBox="1"/>
          <p:nvPr/>
        </p:nvSpPr>
        <p:spPr>
          <a:xfrm>
            <a:off x="895738" y="91411"/>
            <a:ext cx="8285584" cy="584775"/>
          </a:xfrm>
          <a:prstGeom prst="rect">
            <a:avLst/>
          </a:prstGeom>
          <a:noFill/>
        </p:spPr>
        <p:txBody>
          <a:bodyPr wrap="square">
            <a:spAutoFit/>
          </a:bodyPr>
          <a:lstStyle/>
          <a:p>
            <a:pPr algn="ctr">
              <a:tabLst>
                <a:tab pos="3409950" algn="l"/>
                <a:tab pos="3673475" algn="l"/>
              </a:tabLst>
            </a:pPr>
            <a:r>
              <a:rPr lang="en-US" sz="3200" spc="342" dirty="0">
                <a:solidFill>
                  <a:srgbClr val="290606"/>
                </a:solidFill>
                <a:latin typeface="Cheddar"/>
              </a:rPr>
              <a:t>NSTIC CORE MANDATE</a:t>
            </a:r>
          </a:p>
        </p:txBody>
      </p:sp>
      <p:pic>
        <p:nvPicPr>
          <p:cNvPr id="4" name="Picture 3" descr="C:\Users\sampha.robinson\Desktop\COAT OF ARMS\download.jpg">
            <a:extLst>
              <a:ext uri="{FF2B5EF4-FFF2-40B4-BE49-F238E27FC236}">
                <a16:creationId xmlns:a16="http://schemas.microsoft.com/office/drawing/2014/main" id="{B7BB248D-DB4F-4CF4-0CD6-EAD0F4CF5BC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7866" y="0"/>
            <a:ext cx="1219200" cy="864351"/>
          </a:xfrm>
          <a:prstGeom prst="rect">
            <a:avLst/>
          </a:prstGeom>
          <a:noFill/>
          <a:ln>
            <a:noFill/>
          </a:ln>
        </p:spPr>
      </p:pic>
    </p:spTree>
    <p:extLst>
      <p:ext uri="{BB962C8B-B14F-4D97-AF65-F5344CB8AC3E}">
        <p14:creationId xmlns:p14="http://schemas.microsoft.com/office/powerpoint/2010/main" val="8454456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269789" y="-92073"/>
            <a:ext cx="10515600" cy="981759"/>
          </a:xfrm>
        </p:spPr>
        <p:txBody>
          <a:bodyPr>
            <a:normAutofit/>
          </a:bodyPr>
          <a:lstStyle/>
          <a:p>
            <a:r>
              <a:rPr lang="en-US" sz="3200" dirty="0">
                <a:latin typeface="Times New Roman" panose="02020603050405020304" pitchFamily="18" charset="0"/>
                <a:cs typeface="Times New Roman" panose="02020603050405020304" pitchFamily="18" charset="0"/>
              </a:rPr>
              <a:t>Proposed STI and Research Committees of NSTIC-SL</a:t>
            </a:r>
          </a:p>
        </p:txBody>
      </p:sp>
      <p:graphicFrame>
        <p:nvGraphicFramePr>
          <p:cNvPr id="7" name="Content Placeholder 6"/>
          <p:cNvGraphicFramePr>
            <a:graphicFrameLocks noGrp="1"/>
          </p:cNvGraphicFramePr>
          <p:nvPr>
            <p:ph idx="1"/>
          </p:nvPr>
        </p:nvGraphicFramePr>
        <p:xfrm>
          <a:off x="605481" y="1198607"/>
          <a:ext cx="10799805" cy="4297884"/>
        </p:xfrm>
        <a:graphic>
          <a:graphicData uri="http://schemas.openxmlformats.org/drawingml/2006/table">
            <a:tbl>
              <a:tblPr firstRow="1" bandRow="1">
                <a:tableStyleId>{5940675A-B579-460E-94D1-54222C63F5DA}</a:tableStyleId>
              </a:tblPr>
              <a:tblGrid>
                <a:gridCol w="972652">
                  <a:extLst>
                    <a:ext uri="{9D8B030D-6E8A-4147-A177-3AD203B41FA5}">
                      <a16:colId xmlns:a16="http://schemas.microsoft.com/office/drawing/2014/main" val="791394621"/>
                    </a:ext>
                  </a:extLst>
                </a:gridCol>
                <a:gridCol w="9827153">
                  <a:extLst>
                    <a:ext uri="{9D8B030D-6E8A-4147-A177-3AD203B41FA5}">
                      <a16:colId xmlns:a16="http://schemas.microsoft.com/office/drawing/2014/main" val="4121344416"/>
                    </a:ext>
                  </a:extLst>
                </a:gridCol>
              </a:tblGrid>
              <a:tr h="444843">
                <a:tc>
                  <a:txBody>
                    <a:bodyPr/>
                    <a:lstStyle/>
                    <a:p>
                      <a:pPr algn="ctr" fontAlgn="b"/>
                      <a:r>
                        <a:rPr lang="en-US" sz="2400" b="1" u="none" strike="noStrike" dirty="0">
                          <a:effectLst/>
                        </a:rPr>
                        <a:t>S/N</a:t>
                      </a:r>
                      <a:endParaRPr lang="en-US" sz="24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2400" b="1" u="none" strike="noStrike" dirty="0">
                          <a:effectLst/>
                        </a:rPr>
                        <a:t>Proposed  STI and Research Committees of Council including</a:t>
                      </a:r>
                      <a:r>
                        <a:rPr lang="en-US" sz="2400" b="1" u="none" strike="noStrike" baseline="0" dirty="0">
                          <a:effectLst/>
                        </a:rPr>
                        <a:t> a </a:t>
                      </a:r>
                      <a:r>
                        <a:rPr lang="en-US" sz="2400" b="1" u="none" strike="noStrike" dirty="0">
                          <a:effectLst/>
                        </a:rPr>
                        <a:t>mandate for policy formulation</a:t>
                      </a:r>
                      <a:endParaRPr lang="en-US" sz="2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318985340"/>
                  </a:ext>
                </a:extLst>
              </a:tr>
              <a:tr h="444843">
                <a:tc>
                  <a:txBody>
                    <a:bodyPr/>
                    <a:lstStyle/>
                    <a:p>
                      <a:pPr algn="ct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2400" u="none" strike="noStrike" dirty="0">
                          <a:effectLst/>
                        </a:rPr>
                        <a:t>Grants Management System and Portal maintenance</a:t>
                      </a:r>
                      <a:endParaRPr lang="en-US" sz="2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388687804"/>
                  </a:ext>
                </a:extLst>
              </a:tr>
              <a:tr h="444843">
                <a:tc>
                  <a:txBody>
                    <a:bodyPr/>
                    <a:lstStyle/>
                    <a:p>
                      <a:pPr algn="ct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400" u="none" strike="noStrike" dirty="0">
                          <a:effectLst/>
                        </a:rPr>
                        <a:t>MEL including Research Ethics</a:t>
                      </a:r>
                      <a:endParaRPr lang="en-US" sz="2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29365381"/>
                  </a:ext>
                </a:extLst>
              </a:tr>
              <a:tr h="444843">
                <a:tc>
                  <a:txBody>
                    <a:bodyPr/>
                    <a:lstStyle/>
                    <a:p>
                      <a:pPr algn="ctr" fontAlgn="b"/>
                      <a:r>
                        <a:rPr lang="en-US" sz="2400" u="none" strike="noStrike">
                          <a:effectLst/>
                        </a:rPr>
                        <a:t>3</a:t>
                      </a:r>
                      <a:endParaRPr lang="en-US" sz="2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400" u="none" strike="noStrike" dirty="0">
                          <a:effectLst/>
                        </a:rPr>
                        <a:t>Intellectual Property and Audit</a:t>
                      </a:r>
                      <a:endParaRPr lang="en-US" sz="2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504827679"/>
                  </a:ext>
                </a:extLst>
              </a:tr>
              <a:tr h="444843">
                <a:tc>
                  <a:txBody>
                    <a:bodyPr/>
                    <a:lstStyle/>
                    <a:p>
                      <a:pPr algn="ctr" fontAlgn="b"/>
                      <a:r>
                        <a:rPr lang="en-US" sz="2400" u="none" strike="noStrike">
                          <a:effectLst/>
                        </a:rPr>
                        <a:t>4</a:t>
                      </a:r>
                      <a:endParaRPr lang="en-US" sz="2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400" u="none" strike="noStrike" dirty="0">
                          <a:effectLst/>
                        </a:rPr>
                        <a:t>STI &amp; OS Policies promotion including STEAM</a:t>
                      </a:r>
                      <a:endParaRPr lang="en-US" sz="2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57084318"/>
                  </a:ext>
                </a:extLst>
              </a:tr>
              <a:tr h="444843">
                <a:tc>
                  <a:txBody>
                    <a:bodyPr/>
                    <a:lstStyle/>
                    <a:p>
                      <a:pPr algn="ctr" fontAlgn="b"/>
                      <a:r>
                        <a:rPr lang="en-US" sz="2400" u="none" strike="noStrike">
                          <a:effectLst/>
                        </a:rPr>
                        <a:t>5</a:t>
                      </a:r>
                      <a:endParaRPr lang="en-US" sz="2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400" u="none" strike="noStrike" dirty="0">
                          <a:effectLst/>
                        </a:rPr>
                        <a:t>Emerging technologies and innovation (including AI,</a:t>
                      </a:r>
                      <a:r>
                        <a:rPr lang="en-US" sz="2400" u="none" strike="noStrike" baseline="0" dirty="0">
                          <a:effectLst/>
                        </a:rPr>
                        <a:t> </a:t>
                      </a:r>
                      <a:r>
                        <a:rPr lang="en-US" sz="2400" u="none" strike="noStrike" baseline="0" dirty="0" err="1">
                          <a:effectLst/>
                        </a:rPr>
                        <a:t>IoT</a:t>
                      </a:r>
                      <a:r>
                        <a:rPr lang="en-US" sz="2400" u="none" strike="noStrike" baseline="0" dirty="0">
                          <a:effectLst/>
                        </a:rPr>
                        <a:t>, drones, </a:t>
                      </a:r>
                      <a:r>
                        <a:rPr lang="en-US" sz="2400" u="none" strike="noStrike" baseline="0" dirty="0" err="1">
                          <a:effectLst/>
                        </a:rPr>
                        <a:t>etc</a:t>
                      </a:r>
                      <a:r>
                        <a:rPr lang="en-US" sz="2400" u="none" strike="noStrike" baseline="0" dirty="0">
                          <a:effectLst/>
                        </a:rPr>
                        <a:t>)</a:t>
                      </a:r>
                      <a:endParaRPr lang="en-US" sz="2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97741890"/>
                  </a:ext>
                </a:extLst>
              </a:tr>
              <a:tr h="444843">
                <a:tc>
                  <a:txBody>
                    <a:bodyPr/>
                    <a:lstStyle/>
                    <a:p>
                      <a:pPr algn="ctr" fontAlgn="b"/>
                      <a:r>
                        <a:rPr lang="en-US" sz="2400" u="none" strike="noStrike">
                          <a:effectLst/>
                        </a:rPr>
                        <a:t>6</a:t>
                      </a:r>
                      <a:endParaRPr lang="en-US" sz="2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400" u="none" strike="noStrike">
                          <a:effectLst/>
                        </a:rPr>
                        <a:t>Gender Diversity and Inclusion</a:t>
                      </a:r>
                      <a:endParaRPr lang="en-US" sz="2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14209991"/>
                  </a:ext>
                </a:extLst>
              </a:tr>
              <a:tr h="444843">
                <a:tc>
                  <a:txBody>
                    <a:bodyPr/>
                    <a:lstStyle/>
                    <a:p>
                      <a:pPr algn="ctr" fontAlgn="b"/>
                      <a:r>
                        <a:rPr lang="en-US" sz="2400" u="none" strike="noStrike">
                          <a:effectLst/>
                        </a:rPr>
                        <a:t>7</a:t>
                      </a:r>
                      <a:endParaRPr lang="en-US" sz="2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400" u="none" strike="noStrike" dirty="0">
                          <a:effectLst/>
                        </a:rPr>
                        <a:t>Food Security and Modern Agriculture</a:t>
                      </a:r>
                      <a:endParaRPr lang="en-US" sz="2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85924416"/>
                  </a:ext>
                </a:extLst>
              </a:tr>
              <a:tr h="444843">
                <a:tc>
                  <a:txBody>
                    <a:bodyPr/>
                    <a:lstStyle/>
                    <a:p>
                      <a:pPr algn="ctr" fontAlgn="b"/>
                      <a:r>
                        <a:rPr lang="en-US" sz="2400" u="none" strike="noStrike">
                          <a:effectLst/>
                        </a:rPr>
                        <a:t>8</a:t>
                      </a:r>
                      <a:endParaRPr lang="en-US" sz="24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2400" u="none" strike="noStrike" dirty="0">
                          <a:effectLst/>
                        </a:rPr>
                        <a:t>Energy and Climate Change Research</a:t>
                      </a:r>
                      <a:endParaRPr lang="en-US" sz="2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36694738"/>
                  </a:ext>
                </a:extLst>
              </a:tr>
            </a:tbl>
          </a:graphicData>
        </a:graphic>
      </p:graphicFrame>
    </p:spTree>
    <p:extLst>
      <p:ext uri="{BB962C8B-B14F-4D97-AF65-F5344CB8AC3E}">
        <p14:creationId xmlns:p14="http://schemas.microsoft.com/office/powerpoint/2010/main" val="1241127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744E8-6397-7E8B-9E61-DD1AFBAECC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21F390-32C5-FA64-5F49-DDCADFF6F4D2}"/>
              </a:ext>
            </a:extLst>
          </p:cNvPr>
          <p:cNvSpPr>
            <a:spLocks noGrp="1"/>
          </p:cNvSpPr>
          <p:nvPr>
            <p:ph type="title"/>
          </p:nvPr>
        </p:nvSpPr>
        <p:spPr>
          <a:xfrm>
            <a:off x="653162" y="189187"/>
            <a:ext cx="8723001" cy="709448"/>
          </a:xfrm>
          <a:noFill/>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2800" b="1" dirty="0">
                <a:solidFill>
                  <a:schemeClr val="tx1"/>
                </a:solidFill>
              </a:rPr>
              <a:t>POLICY OBJECTIVES AND NSTIC_SL THEMATIC AREAS</a:t>
            </a:r>
          </a:p>
        </p:txBody>
      </p:sp>
      <p:sp>
        <p:nvSpPr>
          <p:cNvPr id="3" name="Rectangle 2">
            <a:extLst>
              <a:ext uri="{FF2B5EF4-FFF2-40B4-BE49-F238E27FC236}">
                <a16:creationId xmlns:a16="http://schemas.microsoft.com/office/drawing/2014/main" id="{5C581E16-497F-1993-2D95-6967EC941C9E}"/>
              </a:ext>
            </a:extLst>
          </p:cNvPr>
          <p:cNvSpPr>
            <a:spLocks noChangeArrowheads="1"/>
          </p:cNvSpPr>
          <p:nvPr/>
        </p:nvSpPr>
        <p:spPr bwMode="auto">
          <a:xfrm>
            <a:off x="323395" y="1359471"/>
            <a:ext cx="2540000" cy="1642309"/>
          </a:xfrm>
          <a:prstGeom prst="rect">
            <a:avLst/>
          </a:prstGeom>
          <a:solidFill>
            <a:schemeClr val="lt1">
              <a:lumMod val="100000"/>
              <a:lumOff val="0"/>
            </a:schemeClr>
          </a:solidFill>
          <a:ln w="63500" cmpd="thickThin">
            <a:solidFill>
              <a:schemeClr val="accent2">
                <a:lumMod val="100000"/>
                <a:lumOff val="0"/>
              </a:schemeClr>
            </a:solidFill>
            <a:miter lim="800000"/>
          </a:ln>
          <a:effectLst/>
          <a:scene3d>
            <a:camera prst="orthographicFront"/>
            <a:lightRig rig="threePt" dir="t"/>
          </a:scene3d>
          <a:sp3d>
            <a:bevelT prst="relaxedInset"/>
          </a:sp3d>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ctr" anchorCtr="0" upright="1">
            <a:noAutofit/>
          </a:bodyPr>
          <a:lstStyle/>
          <a:p>
            <a:pPr algn="ctr"/>
            <a:r>
              <a:rPr lang="en-US" sz="2800" dirty="0"/>
              <a:t>Health</a:t>
            </a:r>
          </a:p>
        </p:txBody>
      </p:sp>
      <p:sp>
        <p:nvSpPr>
          <p:cNvPr id="4" name="Rectangle 3">
            <a:extLst>
              <a:ext uri="{FF2B5EF4-FFF2-40B4-BE49-F238E27FC236}">
                <a16:creationId xmlns:a16="http://schemas.microsoft.com/office/drawing/2014/main" id="{56F45E28-9B25-2A0D-9602-3C2C39BD333D}"/>
              </a:ext>
            </a:extLst>
          </p:cNvPr>
          <p:cNvSpPr>
            <a:spLocks noChangeArrowheads="1"/>
          </p:cNvSpPr>
          <p:nvPr/>
        </p:nvSpPr>
        <p:spPr bwMode="auto">
          <a:xfrm>
            <a:off x="2863395" y="1378322"/>
            <a:ext cx="3046250" cy="1642309"/>
          </a:xfrm>
          <a:prstGeom prst="rect">
            <a:avLst/>
          </a:prstGeom>
          <a:solidFill>
            <a:schemeClr val="lt1">
              <a:lumMod val="100000"/>
              <a:lumOff val="0"/>
            </a:schemeClr>
          </a:solidFill>
          <a:ln w="63500" cmpd="thickThin">
            <a:solidFill>
              <a:schemeClr val="accent2">
                <a:lumMod val="100000"/>
                <a:lumOff val="0"/>
              </a:schemeClr>
            </a:solidFill>
            <a:miter lim="800000"/>
          </a:ln>
          <a:effectLst/>
          <a:scene3d>
            <a:camera prst="orthographicFront"/>
            <a:lightRig rig="threePt" dir="t"/>
          </a:scene3d>
          <a:sp3d>
            <a:bevelT prst="relaxedInset"/>
          </a:sp3d>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ctr" anchorCtr="0" upright="1">
            <a:noAutofit/>
          </a:bodyPr>
          <a:lstStyle/>
          <a:p>
            <a:pPr algn="ctr"/>
            <a:r>
              <a:rPr lang="en-US" sz="2800" dirty="0"/>
              <a:t>Food Security and Modern Agriculture</a:t>
            </a:r>
          </a:p>
        </p:txBody>
      </p:sp>
      <p:sp>
        <p:nvSpPr>
          <p:cNvPr id="5" name="Rectangle 4">
            <a:extLst>
              <a:ext uri="{FF2B5EF4-FFF2-40B4-BE49-F238E27FC236}">
                <a16:creationId xmlns:a16="http://schemas.microsoft.com/office/drawing/2014/main" id="{2DD38B5C-5A97-D88E-B6E8-BF7FCB5007D1}"/>
              </a:ext>
            </a:extLst>
          </p:cNvPr>
          <p:cNvSpPr>
            <a:spLocks noChangeArrowheads="1"/>
          </p:cNvSpPr>
          <p:nvPr/>
        </p:nvSpPr>
        <p:spPr bwMode="auto">
          <a:xfrm>
            <a:off x="5909645" y="1391256"/>
            <a:ext cx="3046250" cy="1642309"/>
          </a:xfrm>
          <a:prstGeom prst="rect">
            <a:avLst/>
          </a:prstGeom>
          <a:solidFill>
            <a:schemeClr val="lt1">
              <a:lumMod val="100000"/>
              <a:lumOff val="0"/>
            </a:schemeClr>
          </a:solidFill>
          <a:ln w="63500" cmpd="thickThin">
            <a:solidFill>
              <a:schemeClr val="accent2">
                <a:lumMod val="100000"/>
                <a:lumOff val="0"/>
              </a:schemeClr>
            </a:solidFill>
            <a:miter lim="800000"/>
          </a:ln>
          <a:effectLst/>
          <a:scene3d>
            <a:camera prst="orthographicFront"/>
            <a:lightRig rig="threePt" dir="t"/>
          </a:scene3d>
          <a:sp3d>
            <a:bevelT prst="relaxedInset"/>
          </a:sp3d>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ctr" anchorCtr="0" upright="1">
            <a:noAutofit/>
          </a:bodyPr>
          <a:lstStyle/>
          <a:p>
            <a:pPr algn="ctr"/>
            <a:r>
              <a:rPr lang="en-US" sz="2800" dirty="0"/>
              <a:t>Energy</a:t>
            </a:r>
          </a:p>
        </p:txBody>
      </p:sp>
      <p:sp>
        <p:nvSpPr>
          <p:cNvPr id="7" name="Rectangle 6">
            <a:extLst>
              <a:ext uri="{FF2B5EF4-FFF2-40B4-BE49-F238E27FC236}">
                <a16:creationId xmlns:a16="http://schemas.microsoft.com/office/drawing/2014/main" id="{F33FD5E9-44B6-82A0-75E8-66A749F74F75}"/>
              </a:ext>
            </a:extLst>
          </p:cNvPr>
          <p:cNvSpPr>
            <a:spLocks noChangeArrowheads="1"/>
          </p:cNvSpPr>
          <p:nvPr/>
        </p:nvSpPr>
        <p:spPr bwMode="auto">
          <a:xfrm>
            <a:off x="323395" y="3500318"/>
            <a:ext cx="3378343" cy="1708003"/>
          </a:xfrm>
          <a:prstGeom prst="rect">
            <a:avLst/>
          </a:prstGeom>
          <a:solidFill>
            <a:schemeClr val="lt1">
              <a:lumMod val="100000"/>
              <a:lumOff val="0"/>
            </a:schemeClr>
          </a:solidFill>
          <a:ln w="63500" cmpd="thickThin">
            <a:solidFill>
              <a:schemeClr val="accent2">
                <a:lumMod val="100000"/>
                <a:lumOff val="0"/>
              </a:schemeClr>
            </a:solidFill>
            <a:miter lim="800000"/>
          </a:ln>
          <a:effectLst/>
          <a:scene3d>
            <a:camera prst="orthographicFront"/>
            <a:lightRig rig="threePt" dir="t"/>
          </a:scene3d>
          <a:sp3d>
            <a:bevelT prst="relaxedInset"/>
          </a:sp3d>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ctr" anchorCtr="0" upright="1">
            <a:noAutofit/>
          </a:bodyPr>
          <a:lstStyle/>
          <a:p>
            <a:pPr algn="ctr"/>
            <a:r>
              <a:rPr lang="en-US" sz="2800" dirty="0"/>
              <a:t>Environmental Sustainability, Natural Resources and Climate change</a:t>
            </a:r>
          </a:p>
        </p:txBody>
      </p:sp>
      <p:sp>
        <p:nvSpPr>
          <p:cNvPr id="8" name="Rectangle 7">
            <a:extLst>
              <a:ext uri="{FF2B5EF4-FFF2-40B4-BE49-F238E27FC236}">
                <a16:creationId xmlns:a16="http://schemas.microsoft.com/office/drawing/2014/main" id="{DD0DD583-A4E0-DC44-2EBD-641797D77B06}"/>
              </a:ext>
            </a:extLst>
          </p:cNvPr>
          <p:cNvSpPr>
            <a:spLocks noChangeArrowheads="1"/>
          </p:cNvSpPr>
          <p:nvPr/>
        </p:nvSpPr>
        <p:spPr bwMode="auto">
          <a:xfrm>
            <a:off x="6523604" y="3478686"/>
            <a:ext cx="3378343" cy="1708003"/>
          </a:xfrm>
          <a:prstGeom prst="rect">
            <a:avLst/>
          </a:prstGeom>
          <a:solidFill>
            <a:schemeClr val="lt1">
              <a:lumMod val="100000"/>
              <a:lumOff val="0"/>
            </a:schemeClr>
          </a:solidFill>
          <a:ln w="63500" cmpd="thickThin">
            <a:solidFill>
              <a:schemeClr val="accent2">
                <a:lumMod val="100000"/>
                <a:lumOff val="0"/>
              </a:schemeClr>
            </a:solidFill>
            <a:miter lim="800000"/>
          </a:ln>
          <a:effectLst/>
          <a:scene3d>
            <a:camera prst="orthographicFront"/>
            <a:lightRig rig="threePt" dir="t"/>
          </a:scene3d>
          <a:sp3d>
            <a:bevelT prst="relaxedInset"/>
          </a:sp3d>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ctr" anchorCtr="0" upright="1">
            <a:noAutofit/>
          </a:bodyPr>
          <a:lstStyle/>
          <a:p>
            <a:pPr algn="ctr"/>
            <a:r>
              <a:rPr lang="en-US" sz="2800" dirty="0"/>
              <a:t>National Cohesion and Security</a:t>
            </a:r>
          </a:p>
        </p:txBody>
      </p:sp>
      <p:sp>
        <p:nvSpPr>
          <p:cNvPr id="9" name="Rectangle 8">
            <a:extLst>
              <a:ext uri="{FF2B5EF4-FFF2-40B4-BE49-F238E27FC236}">
                <a16:creationId xmlns:a16="http://schemas.microsoft.com/office/drawing/2014/main" id="{96BE36B3-A952-0216-FF85-A4D46492E9A9}"/>
              </a:ext>
            </a:extLst>
          </p:cNvPr>
          <p:cNvSpPr>
            <a:spLocks noChangeArrowheads="1"/>
          </p:cNvSpPr>
          <p:nvPr/>
        </p:nvSpPr>
        <p:spPr bwMode="auto">
          <a:xfrm>
            <a:off x="3753714" y="3478686"/>
            <a:ext cx="3012214" cy="1708003"/>
          </a:xfrm>
          <a:prstGeom prst="rect">
            <a:avLst/>
          </a:prstGeom>
          <a:solidFill>
            <a:schemeClr val="lt1">
              <a:lumMod val="100000"/>
              <a:lumOff val="0"/>
            </a:schemeClr>
          </a:solidFill>
          <a:ln w="63500" cmpd="thickThin">
            <a:solidFill>
              <a:schemeClr val="accent2">
                <a:lumMod val="100000"/>
                <a:lumOff val="0"/>
              </a:schemeClr>
            </a:solidFill>
            <a:miter lim="800000"/>
          </a:ln>
          <a:effectLst/>
          <a:scene3d>
            <a:camera prst="orthographicFront"/>
            <a:lightRig rig="threePt" dir="t"/>
          </a:scene3d>
          <a:sp3d>
            <a:bevelT prst="relaxedInset"/>
          </a:sp3d>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ctr" anchorCtr="0" upright="1">
            <a:noAutofit/>
          </a:bodyPr>
          <a:lstStyle/>
          <a:p>
            <a:pPr algn="ctr"/>
            <a:r>
              <a:rPr lang="en-US" sz="2800" dirty="0"/>
              <a:t>Human Capital Development in STI &amp; STEM</a:t>
            </a:r>
          </a:p>
        </p:txBody>
      </p:sp>
      <p:sp>
        <p:nvSpPr>
          <p:cNvPr id="11" name="Rectangle 10">
            <a:extLst>
              <a:ext uri="{FF2B5EF4-FFF2-40B4-BE49-F238E27FC236}">
                <a16:creationId xmlns:a16="http://schemas.microsoft.com/office/drawing/2014/main" id="{873F809E-5ECD-51FF-0DCF-9EFDE4E3DDEF}"/>
              </a:ext>
            </a:extLst>
          </p:cNvPr>
          <p:cNvSpPr>
            <a:spLocks noChangeArrowheads="1"/>
          </p:cNvSpPr>
          <p:nvPr/>
        </p:nvSpPr>
        <p:spPr bwMode="auto">
          <a:xfrm>
            <a:off x="9901947" y="3478686"/>
            <a:ext cx="1914682" cy="1708003"/>
          </a:xfrm>
          <a:prstGeom prst="rect">
            <a:avLst/>
          </a:prstGeom>
          <a:solidFill>
            <a:schemeClr val="lt1">
              <a:lumMod val="100000"/>
              <a:lumOff val="0"/>
            </a:schemeClr>
          </a:solidFill>
          <a:ln w="63500" cmpd="thickThin">
            <a:solidFill>
              <a:schemeClr val="accent2">
                <a:lumMod val="100000"/>
                <a:lumOff val="0"/>
              </a:schemeClr>
            </a:solidFill>
            <a:miter lim="800000"/>
          </a:ln>
          <a:effectLst/>
          <a:scene3d>
            <a:camera prst="orthographicFront"/>
            <a:lightRig rig="threePt" dir="t"/>
          </a:scene3d>
          <a:sp3d>
            <a:bevelT prst="relaxedInset"/>
          </a:sp3d>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ctr" anchorCtr="0" upright="1">
            <a:noAutofit/>
          </a:bodyPr>
          <a:lstStyle/>
          <a:p>
            <a:pPr algn="ctr"/>
            <a:r>
              <a:rPr lang="en-US" sz="2800" dirty="0"/>
              <a:t>Tourism</a:t>
            </a:r>
          </a:p>
        </p:txBody>
      </p:sp>
      <p:sp>
        <p:nvSpPr>
          <p:cNvPr id="12" name="Rectangle 11">
            <a:extLst>
              <a:ext uri="{FF2B5EF4-FFF2-40B4-BE49-F238E27FC236}">
                <a16:creationId xmlns:a16="http://schemas.microsoft.com/office/drawing/2014/main" id="{C17D8524-7D46-C303-B1ED-26ED3A6E5BA4}"/>
              </a:ext>
            </a:extLst>
          </p:cNvPr>
          <p:cNvSpPr>
            <a:spLocks noChangeArrowheads="1"/>
          </p:cNvSpPr>
          <p:nvPr/>
        </p:nvSpPr>
        <p:spPr bwMode="auto">
          <a:xfrm>
            <a:off x="8955895" y="1391256"/>
            <a:ext cx="2944649" cy="1642309"/>
          </a:xfrm>
          <a:prstGeom prst="rect">
            <a:avLst/>
          </a:prstGeom>
          <a:solidFill>
            <a:schemeClr val="lt1">
              <a:lumMod val="100000"/>
              <a:lumOff val="0"/>
            </a:schemeClr>
          </a:solidFill>
          <a:ln w="63500" cmpd="thickThin">
            <a:solidFill>
              <a:schemeClr val="accent2">
                <a:lumMod val="100000"/>
                <a:lumOff val="0"/>
              </a:schemeClr>
            </a:solidFill>
            <a:miter lim="800000"/>
          </a:ln>
          <a:effectLst/>
          <a:scene3d>
            <a:camera prst="orthographicFront"/>
            <a:lightRig rig="threePt" dir="t"/>
          </a:scene3d>
          <a:sp3d>
            <a:bevelT prst="relaxedInset"/>
          </a:sp3d>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ctr" anchorCtr="0" upright="1">
            <a:noAutofit/>
          </a:bodyPr>
          <a:lstStyle/>
          <a:p>
            <a:pPr algn="ctr"/>
            <a:r>
              <a:rPr lang="en-US" sz="2800" dirty="0"/>
              <a:t>New and Emerging Technologies</a:t>
            </a:r>
          </a:p>
        </p:txBody>
      </p:sp>
    </p:spTree>
    <p:extLst>
      <p:ext uri="{BB962C8B-B14F-4D97-AF65-F5344CB8AC3E}">
        <p14:creationId xmlns:p14="http://schemas.microsoft.com/office/powerpoint/2010/main" val="91597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048406" y="830917"/>
            <a:ext cx="10198714" cy="5262979"/>
          </a:xfrm>
          <a:prstGeom prst="rect">
            <a:avLst/>
          </a:prstGeom>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tab pos="3409950" algn="l"/>
                <a:tab pos="3673475" algn="l"/>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Government Cabinet Approval of STI Policy and </a:t>
            </a:r>
            <a:r>
              <a:rPr kumimoji="0" lang="en-CA" sz="2800" b="0" i="0" u="none" strike="noStrike" kern="1200" cap="none" spc="0" normalizeH="0" baseline="0" noProof="0" dirty="0" smtClean="0">
                <a:ln>
                  <a:noFill/>
                </a:ln>
                <a:solidFill>
                  <a:prstClr val="black"/>
                </a:solidFill>
                <a:effectLst/>
                <a:uLnTx/>
                <a:uFillTx/>
                <a:latin typeface="Calibri" panose="020F0502020204030204"/>
                <a:ea typeface="+mn-ea"/>
                <a:cs typeface="+mn-cs"/>
              </a:rPr>
              <a:t>NSTIC</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tab pos="3409950" algn="l"/>
                <a:tab pos="3673475" algn="l"/>
              </a:tabLst>
              <a:defRPr/>
            </a:pPr>
            <a:r>
              <a:rPr lang="en-CA" sz="2800" dirty="0" smtClean="0">
                <a:solidFill>
                  <a:prstClr val="black"/>
                </a:solidFill>
                <a:latin typeface="Calibri" panose="020F0502020204030204"/>
              </a:rPr>
              <a:t>Collaboration with SLREN in the development of a national Open Science Policy</a:t>
            </a:r>
            <a:endParaRPr lang="en-CA" sz="2800" dirty="0">
              <a:solidFill>
                <a:prstClr val="black"/>
              </a:solidFill>
              <a:latin typeface="Calibri" panose="020F0502020204030204"/>
            </a:endParaRP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tab pos="3409950" algn="l"/>
                <a:tab pos="3673475" algn="l"/>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STI &amp; OS Policy </a:t>
            </a:r>
            <a:r>
              <a:rPr lang="en-CA" sz="2800" dirty="0">
                <a:solidFill>
                  <a:prstClr val="black"/>
                </a:solidFill>
                <a:latin typeface="Calibri" panose="020F0502020204030204"/>
              </a:rPr>
              <a:t>Validation, Priority Setting &amp; </a:t>
            </a:r>
            <a:r>
              <a:rPr lang="en-CA" sz="2800" dirty="0" smtClean="0">
                <a:solidFill>
                  <a:prstClr val="black"/>
                </a:solidFill>
                <a:latin typeface="Calibri" panose="020F0502020204030204"/>
              </a:rPr>
              <a:t>National Stakeholder Mapping jointly with SLREN</a:t>
            </a:r>
            <a:endPar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indent="-457200">
              <a:lnSpc>
                <a:spcPct val="150000"/>
              </a:lnSpc>
              <a:buFont typeface="Wingdings" pitchFamily="2" charset="2"/>
              <a:buChar char="q"/>
              <a:tabLst>
                <a:tab pos="3409950" algn="l"/>
                <a:tab pos="3673475" algn="l"/>
              </a:tabLst>
            </a:pPr>
            <a:r>
              <a:rPr lang="en-CA" sz="2800" dirty="0">
                <a:solidFill>
                  <a:prstClr val="black"/>
                </a:solidFill>
              </a:rPr>
              <a:t>Capacity Building and </a:t>
            </a:r>
            <a:r>
              <a:rPr lang="en-CA" sz="2800" dirty="0" smtClean="0">
                <a:solidFill>
                  <a:prstClr val="black"/>
                </a:solidFill>
              </a:rPr>
              <a:t>Training</a:t>
            </a:r>
            <a:endParaRPr lang="en-CA" sz="2800" i="1" dirty="0">
              <a:solidFill>
                <a:prstClr val="black"/>
              </a:solidFill>
            </a:endParaRP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tab pos="3409950" algn="l"/>
                <a:tab pos="3673475" algn="l"/>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Development and Approval of NSTIC </a:t>
            </a:r>
            <a:r>
              <a:rPr kumimoji="0" lang="en-CA" sz="2800" b="0" i="0" u="none" strike="noStrike" kern="1200" cap="none" spc="0" normalizeH="0" baseline="0" noProof="0" dirty="0" smtClean="0">
                <a:ln>
                  <a:noFill/>
                </a:ln>
                <a:solidFill>
                  <a:prstClr val="black"/>
                </a:solidFill>
                <a:effectLst/>
                <a:uLnTx/>
                <a:uFillTx/>
                <a:latin typeface="Calibri" panose="020F0502020204030204"/>
                <a:ea typeface="+mn-ea"/>
                <a:cs typeface="+mn-cs"/>
              </a:rPr>
              <a:t>Research and Innovation Framework (RIF)</a:t>
            </a:r>
            <a:endPar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A1F6048-0284-2982-3A48-981FDA1B870B}"/>
              </a:ext>
            </a:extLst>
          </p:cNvPr>
          <p:cNvSpPr txBox="1"/>
          <p:nvPr/>
        </p:nvSpPr>
        <p:spPr>
          <a:xfrm>
            <a:off x="895738" y="91411"/>
            <a:ext cx="8285584" cy="584775"/>
          </a:xfrm>
          <a:prstGeom prst="rect">
            <a:avLst/>
          </a:prstGeom>
          <a:noFill/>
        </p:spPr>
        <p:txBody>
          <a:bodyPr wrap="square">
            <a:spAutoFit/>
          </a:bodyPr>
          <a:lstStyle/>
          <a:p>
            <a:pPr algn="ctr">
              <a:tabLst>
                <a:tab pos="3409950" algn="l"/>
                <a:tab pos="3673475" algn="l"/>
              </a:tabLst>
            </a:pPr>
            <a:r>
              <a:rPr lang="en-US" sz="3200" spc="342" dirty="0">
                <a:solidFill>
                  <a:srgbClr val="290606"/>
                </a:solidFill>
                <a:latin typeface="Cheddar"/>
              </a:rPr>
              <a:t>KEY ACHEIVEMENTS</a:t>
            </a:r>
          </a:p>
        </p:txBody>
      </p:sp>
      <p:pic>
        <p:nvPicPr>
          <p:cNvPr id="4" name="Picture 3">
            <a:extLst>
              <a:ext uri="{FF2B5EF4-FFF2-40B4-BE49-F238E27FC236}">
                <a16:creationId xmlns:a16="http://schemas.microsoft.com/office/drawing/2014/main" id="{DC431F94-CEF8-8FEA-C277-228E275D8210}"/>
              </a:ext>
            </a:extLst>
          </p:cNvPr>
          <p:cNvPicPr>
            <a:picLocks noChangeAspect="1"/>
          </p:cNvPicPr>
          <p:nvPr/>
        </p:nvPicPr>
        <p:blipFill>
          <a:blip r:embed="rId3"/>
          <a:stretch>
            <a:fillRect/>
          </a:stretch>
        </p:blipFill>
        <p:spPr>
          <a:xfrm>
            <a:off x="137107" y="0"/>
            <a:ext cx="1219306" cy="865707"/>
          </a:xfrm>
          <a:prstGeom prst="rect">
            <a:avLst/>
          </a:prstGeom>
        </p:spPr>
      </p:pic>
    </p:spTree>
    <p:extLst>
      <p:ext uri="{BB962C8B-B14F-4D97-AF65-F5344CB8AC3E}">
        <p14:creationId xmlns:p14="http://schemas.microsoft.com/office/powerpoint/2010/main" val="25476934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048406" y="830917"/>
            <a:ext cx="10198714" cy="3323987"/>
          </a:xfrm>
          <a:prstGeom prst="rect">
            <a:avLst/>
          </a:prstGeom>
        </p:spPr>
        <p:txBody>
          <a:bodyPr wrap="square">
            <a:spAutoFit/>
          </a:bodyPr>
          <a:lstStyle/>
          <a:p>
            <a:pPr marR="0" lvl="0" algn="l" defTabSz="914400" rtl="0" eaLnBrk="1" fontAlgn="auto" latinLnBrk="0" hangingPunct="1">
              <a:lnSpc>
                <a:spcPct val="150000"/>
              </a:lnSpc>
              <a:spcBef>
                <a:spcPts val="0"/>
              </a:spcBef>
              <a:spcAft>
                <a:spcPts val="0"/>
              </a:spcAft>
              <a:buClrTx/>
              <a:buSzTx/>
              <a:tabLst>
                <a:tab pos="3409950" algn="l"/>
                <a:tab pos="3673475" algn="l"/>
              </a:tabLst>
              <a:defRPr/>
            </a:pPr>
            <a:endPar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indent="-457200">
              <a:lnSpc>
                <a:spcPct val="150000"/>
              </a:lnSpc>
              <a:buFont typeface="Wingdings" pitchFamily="2" charset="2"/>
              <a:buChar char="q"/>
              <a:tabLst>
                <a:tab pos="3409950" algn="l"/>
                <a:tab pos="3673475" algn="l"/>
              </a:tabLst>
              <a:defRPr/>
            </a:pPr>
            <a:r>
              <a:rPr lang="en-US" sz="2800" dirty="0">
                <a:solidFill>
                  <a:prstClr val="black"/>
                </a:solidFill>
              </a:rPr>
              <a:t>5 Funded STI research Projects:  1</a:t>
            </a:r>
            <a:r>
              <a:rPr lang="en-US" sz="2800" baseline="30000" dirty="0">
                <a:solidFill>
                  <a:prstClr val="black"/>
                </a:solidFill>
              </a:rPr>
              <a:t>st</a:t>
            </a:r>
            <a:r>
              <a:rPr lang="en-US" sz="2800" dirty="0">
                <a:solidFill>
                  <a:prstClr val="black"/>
                </a:solidFill>
              </a:rPr>
              <a:t> Call</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tab pos="3409950" algn="l"/>
                <a:tab pos="3673475" algn="l"/>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Development of NSTIC MEL </a:t>
            </a:r>
            <a:r>
              <a:rPr lang="en-CA" sz="2800" dirty="0" err="1">
                <a:solidFill>
                  <a:prstClr val="black"/>
                </a:solidFill>
                <a:latin typeface="Calibri" panose="020F0502020204030204"/>
              </a:rPr>
              <a:t>Logf</a:t>
            </a:r>
            <a:r>
              <a:rPr kumimoji="0" lang="en-CA" sz="2800" b="0" i="0" u="none" strike="noStrike" kern="1200" cap="none" spc="0" normalizeH="0" baseline="0" noProof="0" dirty="0" err="1">
                <a:ln>
                  <a:noFill/>
                </a:ln>
                <a:solidFill>
                  <a:prstClr val="black"/>
                </a:solidFill>
                <a:effectLst/>
                <a:uLnTx/>
                <a:uFillTx/>
                <a:latin typeface="Calibri" panose="020F0502020204030204"/>
                <a:ea typeface="+mn-ea"/>
                <a:cs typeface="+mn-cs"/>
              </a:rPr>
              <a:t>rame</a:t>
            </a:r>
            <a:endPar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tab pos="3409950" algn="l"/>
                <a:tab pos="3673475" algn="l"/>
              </a:tabLst>
              <a:defRPr/>
            </a:pPr>
            <a:r>
              <a:rPr lang="en-US" sz="2800" dirty="0">
                <a:solidFill>
                  <a:prstClr val="black"/>
                </a:solidFill>
                <a:latin typeface="Calibri" panose="020F0502020204030204"/>
              </a:rPr>
              <a:t>Public Private Partnership multi-stakeholder workshop</a:t>
            </a:r>
          </a:p>
          <a:p>
            <a:pPr marL="457200" marR="0" lvl="0" indent="-457200" algn="l" defTabSz="914400" rtl="0" eaLnBrk="1" fontAlgn="auto" latinLnBrk="0" hangingPunct="1">
              <a:lnSpc>
                <a:spcPct val="150000"/>
              </a:lnSpc>
              <a:spcBef>
                <a:spcPts val="0"/>
              </a:spcBef>
              <a:spcAft>
                <a:spcPts val="0"/>
              </a:spcAft>
              <a:buClrTx/>
              <a:buSzTx/>
              <a:buFont typeface="Wingdings" pitchFamily="2" charset="2"/>
              <a:buChar char="q"/>
              <a:tabLst>
                <a:tab pos="3409950" algn="l"/>
                <a:tab pos="3673475" algn="l"/>
              </a:tabLst>
              <a:defRPr/>
            </a:pPr>
            <a:r>
              <a:rPr lang="en-US" sz="2800" dirty="0">
                <a:solidFill>
                  <a:prstClr val="black"/>
                </a:solidFill>
                <a:latin typeface="Calibri" panose="020F0502020204030204"/>
              </a:rPr>
              <a:t>Developing a Grant Management System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A1F6048-0284-2982-3A48-981FDA1B870B}"/>
              </a:ext>
            </a:extLst>
          </p:cNvPr>
          <p:cNvSpPr txBox="1"/>
          <p:nvPr/>
        </p:nvSpPr>
        <p:spPr>
          <a:xfrm>
            <a:off x="895738" y="91411"/>
            <a:ext cx="8285584" cy="584775"/>
          </a:xfrm>
          <a:prstGeom prst="rect">
            <a:avLst/>
          </a:prstGeom>
          <a:noFill/>
        </p:spPr>
        <p:txBody>
          <a:bodyPr wrap="square">
            <a:spAutoFit/>
          </a:bodyPr>
          <a:lstStyle/>
          <a:p>
            <a:pPr algn="ctr">
              <a:tabLst>
                <a:tab pos="3409950" algn="l"/>
                <a:tab pos="3673475" algn="l"/>
              </a:tabLst>
            </a:pPr>
            <a:r>
              <a:rPr lang="en-US" sz="3200" spc="342" dirty="0">
                <a:solidFill>
                  <a:srgbClr val="290606"/>
                </a:solidFill>
                <a:latin typeface="Cheddar"/>
              </a:rPr>
              <a:t>KEY ACHEIVEMENTS</a:t>
            </a:r>
          </a:p>
        </p:txBody>
      </p:sp>
      <p:pic>
        <p:nvPicPr>
          <p:cNvPr id="4" name="Picture 3">
            <a:extLst>
              <a:ext uri="{FF2B5EF4-FFF2-40B4-BE49-F238E27FC236}">
                <a16:creationId xmlns:a16="http://schemas.microsoft.com/office/drawing/2014/main" id="{DC431F94-CEF8-8FEA-C277-228E275D8210}"/>
              </a:ext>
            </a:extLst>
          </p:cNvPr>
          <p:cNvPicPr>
            <a:picLocks noChangeAspect="1"/>
          </p:cNvPicPr>
          <p:nvPr/>
        </p:nvPicPr>
        <p:blipFill>
          <a:blip r:embed="rId3"/>
          <a:stretch>
            <a:fillRect/>
          </a:stretch>
        </p:blipFill>
        <p:spPr>
          <a:xfrm>
            <a:off x="137107" y="0"/>
            <a:ext cx="1219306" cy="865707"/>
          </a:xfrm>
          <a:prstGeom prst="rect">
            <a:avLst/>
          </a:prstGeom>
        </p:spPr>
      </p:pic>
    </p:spTree>
    <p:extLst>
      <p:ext uri="{BB962C8B-B14F-4D97-AF65-F5344CB8AC3E}">
        <p14:creationId xmlns:p14="http://schemas.microsoft.com/office/powerpoint/2010/main" val="36437733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GCI PP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9212</TotalTime>
  <Words>1735</Words>
  <Application>Microsoft Office PowerPoint</Application>
  <PresentationFormat>Widescreen</PresentationFormat>
  <Paragraphs>305</Paragraphs>
  <Slides>29</Slides>
  <Notes>27</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29</vt:i4>
      </vt:variant>
    </vt:vector>
  </HeadingPairs>
  <TitlesOfParts>
    <vt:vector size="46" baseType="lpstr">
      <vt:lpstr>宋体</vt:lpstr>
      <vt:lpstr>Aptos</vt:lpstr>
      <vt:lpstr>Arial</vt:lpstr>
      <vt:lpstr>Calibri</vt:lpstr>
      <vt:lpstr>Calibri Light</vt:lpstr>
      <vt:lpstr>Cheddar</vt:lpstr>
      <vt:lpstr>等线</vt:lpstr>
      <vt:lpstr>Fraunces Extra Bold</vt:lpstr>
      <vt:lpstr>Gill Sans MT</vt:lpstr>
      <vt:lpstr>Nobile</vt:lpstr>
      <vt:lpstr>Open Sans</vt:lpstr>
      <vt:lpstr>Times New Roman</vt:lpstr>
      <vt:lpstr>Tw Cen MT Condensed</vt:lpstr>
      <vt:lpstr>Unbounded Bold</vt:lpstr>
      <vt:lpstr>Wingdings</vt:lpstr>
      <vt:lpstr>Office Theme</vt:lpstr>
      <vt:lpstr>SGCI PPT</vt:lpstr>
      <vt:lpstr> AN OVERVIEW OF THE NATIONAL SCIENCE, TECHNOLOGY &amp; INNOVATION COUNCIL  SIERRA LEONE (NSTIC_SL)  </vt:lpstr>
      <vt:lpstr>PRESENTATION PROFILE</vt:lpstr>
      <vt:lpstr>Genesis of the National  ST&amp;I Policy and Council</vt:lpstr>
      <vt:lpstr>PowerPoint Presentation</vt:lpstr>
      <vt:lpstr>PowerPoint Presentation</vt:lpstr>
      <vt:lpstr>Proposed STI and Research Committees of NSTIC-SL</vt:lpstr>
      <vt:lpstr>POLICY OBJECTIVES AND NSTIC_SL THEMATIC AREAS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Evaluation Of Indigenous Vegetable Species’ Potential As Alternatives To Tackle Malnutrition And Food Insecurity At Rural Households  In Sierra Leone </vt:lpstr>
      <vt:lpstr>PowerPoint Presentation</vt:lpstr>
      <vt:lpstr>Incorporating Drone and AI technologies for cost-effective vector controls in Sierra Leone </vt:lpstr>
      <vt:lpstr>PowerPoint Presentation</vt:lpstr>
      <vt:lpstr>  A multi biomass fueled continuously running stove and its environmental and social impact.  </vt:lpstr>
      <vt:lpstr>PowerPoint Presentation</vt:lpstr>
      <vt:lpstr>Artificial Intelligence in Education - Abu Sense Bod. </vt:lpstr>
      <vt:lpstr>PowerPoint Presentation</vt:lpstr>
      <vt:lpstr>Expanded Pulmonary Aspergillosis assessment in patients with respiratory diseases in Sierra Leone (ePARSLE).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Puleng Tshitlho</dc:creator>
  <cp:lastModifiedBy>Jonas</cp:lastModifiedBy>
  <cp:revision>96</cp:revision>
  <dcterms:created xsi:type="dcterms:W3CDTF">2020-08-12T10:30:25Z</dcterms:created>
  <dcterms:modified xsi:type="dcterms:W3CDTF">2025-05-07T09:01:04Z</dcterms:modified>
</cp:coreProperties>
</file>