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535" r:id="rId5"/>
    <p:sldId id="421" r:id="rId6"/>
    <p:sldId id="422" r:id="rId7"/>
    <p:sldId id="544" r:id="rId8"/>
    <p:sldId id="547" r:id="rId9"/>
    <p:sldId id="549" r:id="rId10"/>
    <p:sldId id="545" r:id="rId11"/>
    <p:sldId id="551" r:id="rId12"/>
    <p:sldId id="546" r:id="rId13"/>
    <p:sldId id="548" r:id="rId14"/>
    <p:sldId id="543" r:id="rId15"/>
  </p:sldIdLst>
  <p:sldSz cx="9144000" cy="6858000" type="screen4x3"/>
  <p:notesSz cx="6858000" cy="9144000"/>
  <p:defaultTextStyle>
    <a:defPPr>
      <a:defRPr lang="bg-BG"/>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A504"/>
    <a:srgbClr val="FAB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231" autoAdjust="0"/>
  </p:normalViewPr>
  <p:slideViewPr>
    <p:cSldViewPr>
      <p:cViewPr varScale="1">
        <p:scale>
          <a:sx n="69" d="100"/>
          <a:sy n="69" d="100"/>
        </p:scale>
        <p:origin x="144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BDC7B3-CA78-44B4-8D49-4887115C1C31}" type="datetimeFigureOut">
              <a:rPr lang="en-GB" smtClean="0"/>
              <a:t>06/05/2025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FE1C8E-5C7D-43D8-978B-BA221690A059}" type="slidenum">
              <a:rPr lang="en-GB" smtClean="0"/>
              <a:t>‹#›</a:t>
            </a:fld>
            <a:endParaRPr lang="en-GB"/>
          </a:p>
        </p:txBody>
      </p:sp>
    </p:spTree>
    <p:extLst>
      <p:ext uri="{BB962C8B-B14F-4D97-AF65-F5344CB8AC3E}">
        <p14:creationId xmlns:p14="http://schemas.microsoft.com/office/powerpoint/2010/main" val="24776326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BFE1C8E-5C7D-43D8-978B-BA221690A059}" type="slidenum">
              <a:rPr lang="en-GB" smtClean="0"/>
              <a:t>2</a:t>
            </a:fld>
            <a:endParaRPr lang="en-GB"/>
          </a:p>
        </p:txBody>
      </p:sp>
    </p:spTree>
    <p:extLst>
      <p:ext uri="{BB962C8B-B14F-4D97-AF65-F5344CB8AC3E}">
        <p14:creationId xmlns:p14="http://schemas.microsoft.com/office/powerpoint/2010/main" val="189214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BFE1C8E-5C7D-43D8-978B-BA221690A059}" type="slidenum">
              <a:rPr lang="en-GB" smtClean="0"/>
              <a:t>3</a:t>
            </a:fld>
            <a:endParaRPr lang="en-GB"/>
          </a:p>
        </p:txBody>
      </p:sp>
    </p:spTree>
    <p:extLst>
      <p:ext uri="{BB962C8B-B14F-4D97-AF65-F5344CB8AC3E}">
        <p14:creationId xmlns:p14="http://schemas.microsoft.com/office/powerpoint/2010/main" val="14086017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BFE1C8E-5C7D-43D8-978B-BA221690A059}" type="slidenum">
              <a:rPr lang="en-GB" smtClean="0"/>
              <a:t>4</a:t>
            </a:fld>
            <a:endParaRPr lang="en-GB"/>
          </a:p>
        </p:txBody>
      </p:sp>
    </p:spTree>
    <p:extLst>
      <p:ext uri="{BB962C8B-B14F-4D97-AF65-F5344CB8AC3E}">
        <p14:creationId xmlns:p14="http://schemas.microsoft.com/office/powerpoint/2010/main" val="566691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BFE1C8E-5C7D-43D8-978B-BA221690A059}" type="slidenum">
              <a:rPr lang="en-GB" smtClean="0"/>
              <a:t>11</a:t>
            </a:fld>
            <a:endParaRPr lang="en-GB"/>
          </a:p>
        </p:txBody>
      </p:sp>
    </p:spTree>
    <p:extLst>
      <p:ext uri="{BB962C8B-B14F-4D97-AF65-F5344CB8AC3E}">
        <p14:creationId xmlns:p14="http://schemas.microsoft.com/office/powerpoint/2010/main" val="2552691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vl1pPr>
          </a:lstStyle>
          <a:p>
            <a:r>
              <a:rPr lang="en-US" dirty="0"/>
              <a:t>Click to edit Master title style</a:t>
            </a:r>
            <a:endParaRPr lang="bg-BG"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bg-BG" dirty="0"/>
          </a:p>
        </p:txBody>
      </p:sp>
      <p:sp>
        <p:nvSpPr>
          <p:cNvPr id="4" name="Date Placeholder 3"/>
          <p:cNvSpPr>
            <a:spLocks noGrp="1"/>
          </p:cNvSpPr>
          <p:nvPr>
            <p:ph type="dt" sz="half" idx="10"/>
          </p:nvPr>
        </p:nvSpPr>
        <p:spPr/>
        <p:txBody>
          <a:bodyPr/>
          <a:lstStyle>
            <a:lvl1pPr>
              <a:defRPr/>
            </a:lvl1pPr>
          </a:lstStyle>
          <a:p>
            <a:pPr>
              <a:defRPr/>
            </a:pPr>
            <a:fld id="{864A312D-DD22-48C6-8B13-392BE625AF97}" type="datetimeFigureOut">
              <a:rPr lang="bg-BG" smtClean="0"/>
              <a:pPr>
                <a:defRPr/>
              </a:pPr>
              <a:t>6.5.2025 г.</a:t>
            </a:fld>
            <a:endParaRPr lang="bg-BG" dirty="0"/>
          </a:p>
        </p:txBody>
      </p:sp>
      <p:sp>
        <p:nvSpPr>
          <p:cNvPr id="5" name="Footer Placeholder 4"/>
          <p:cNvSpPr>
            <a:spLocks noGrp="1"/>
          </p:cNvSpPr>
          <p:nvPr>
            <p:ph type="ftr" sz="quarter" idx="11"/>
          </p:nvPr>
        </p:nvSpPr>
        <p:spPr/>
        <p:txBody>
          <a:bodyPr/>
          <a:lstStyle>
            <a:lvl1pPr>
              <a:defRPr/>
            </a:lvl1pPr>
          </a:lstStyle>
          <a:p>
            <a:pPr>
              <a:defRPr/>
            </a:pPr>
            <a:endParaRPr lang="bg-BG" dirty="0"/>
          </a:p>
        </p:txBody>
      </p:sp>
      <p:sp>
        <p:nvSpPr>
          <p:cNvPr id="6" name="Slide Number Placeholder 5"/>
          <p:cNvSpPr>
            <a:spLocks noGrp="1"/>
          </p:cNvSpPr>
          <p:nvPr>
            <p:ph type="sldNum" sz="quarter" idx="12"/>
          </p:nvPr>
        </p:nvSpPr>
        <p:spPr/>
        <p:txBody>
          <a:bodyPr/>
          <a:lstStyle>
            <a:lvl1pPr>
              <a:defRPr/>
            </a:lvl1pPr>
          </a:lstStyle>
          <a:p>
            <a:pPr>
              <a:defRPr/>
            </a:pPr>
            <a:fld id="{C6DC5345-54BA-406E-A365-8888C3875B08}" type="slidenum">
              <a:rPr lang="bg-BG" smtClean="0"/>
              <a:pPr>
                <a:defRPr/>
              </a:pPr>
              <a:t>‹#›</a:t>
            </a:fld>
            <a:endParaRPr lang="bg-BG" dirty="0"/>
          </a:p>
        </p:txBody>
      </p:sp>
    </p:spTree>
    <p:extLst>
      <p:ext uri="{BB962C8B-B14F-4D97-AF65-F5344CB8AC3E}">
        <p14:creationId xmlns:p14="http://schemas.microsoft.com/office/powerpoint/2010/main" val="2175011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bg-BG" dirty="0"/>
          </a:p>
        </p:txBody>
      </p:sp>
      <p:sp>
        <p:nvSpPr>
          <p:cNvPr id="3" name="Vertical Text Placeholder 2"/>
          <p:cNvSpPr>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4" name="Date Placeholder 3"/>
          <p:cNvSpPr>
            <a:spLocks noGrp="1"/>
          </p:cNvSpPr>
          <p:nvPr>
            <p:ph type="dt" sz="half" idx="10"/>
          </p:nvPr>
        </p:nvSpPr>
        <p:spPr/>
        <p:txBody>
          <a:bodyPr/>
          <a:lstStyle>
            <a:lvl1pPr>
              <a:defRPr/>
            </a:lvl1pPr>
          </a:lstStyle>
          <a:p>
            <a:pPr>
              <a:defRPr/>
            </a:pPr>
            <a:fld id="{9AFA1477-892C-4BA6-AEE5-096944180430}" type="datetimeFigureOut">
              <a:rPr lang="bg-BG" smtClean="0"/>
              <a:pPr>
                <a:defRPr/>
              </a:pPr>
              <a:t>6.5.2025 г.</a:t>
            </a:fld>
            <a:endParaRPr lang="bg-BG" dirty="0"/>
          </a:p>
        </p:txBody>
      </p:sp>
      <p:sp>
        <p:nvSpPr>
          <p:cNvPr id="5" name="Footer Placeholder 4"/>
          <p:cNvSpPr>
            <a:spLocks noGrp="1"/>
          </p:cNvSpPr>
          <p:nvPr>
            <p:ph type="ftr" sz="quarter" idx="11"/>
          </p:nvPr>
        </p:nvSpPr>
        <p:spPr/>
        <p:txBody>
          <a:bodyPr/>
          <a:lstStyle>
            <a:lvl1pPr>
              <a:defRPr/>
            </a:lvl1pPr>
          </a:lstStyle>
          <a:p>
            <a:pPr>
              <a:defRPr/>
            </a:pPr>
            <a:endParaRPr lang="bg-BG" dirty="0"/>
          </a:p>
        </p:txBody>
      </p:sp>
      <p:sp>
        <p:nvSpPr>
          <p:cNvPr id="6" name="Slide Number Placeholder 5"/>
          <p:cNvSpPr>
            <a:spLocks noGrp="1"/>
          </p:cNvSpPr>
          <p:nvPr>
            <p:ph type="sldNum" sz="quarter" idx="12"/>
          </p:nvPr>
        </p:nvSpPr>
        <p:spPr/>
        <p:txBody>
          <a:bodyPr/>
          <a:lstStyle>
            <a:lvl1pPr>
              <a:defRPr/>
            </a:lvl1pPr>
          </a:lstStyle>
          <a:p>
            <a:pPr>
              <a:defRPr/>
            </a:pPr>
            <a:fld id="{DBB201B2-8923-47D3-B74A-31ACC7B66EE5}" type="slidenum">
              <a:rPr lang="bg-BG" smtClean="0"/>
              <a:pPr>
                <a:defRPr/>
              </a:pPr>
              <a:t>‹#›</a:t>
            </a:fld>
            <a:endParaRPr lang="bg-BG" dirty="0"/>
          </a:p>
        </p:txBody>
      </p:sp>
    </p:spTree>
    <p:extLst>
      <p:ext uri="{BB962C8B-B14F-4D97-AF65-F5344CB8AC3E}">
        <p14:creationId xmlns:p14="http://schemas.microsoft.com/office/powerpoint/2010/main" val="193760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vl1pPr>
          </a:lstStyle>
          <a:p>
            <a:r>
              <a:rPr lang="en-US" dirty="0"/>
              <a:t>Click to edit Master title style</a:t>
            </a:r>
            <a:endParaRPr lang="bg-BG"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vl1pPr>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4" name="Date Placeholder 3"/>
          <p:cNvSpPr>
            <a:spLocks noGrp="1"/>
          </p:cNvSpPr>
          <p:nvPr>
            <p:ph type="dt" sz="half" idx="10"/>
          </p:nvPr>
        </p:nvSpPr>
        <p:spPr/>
        <p:txBody>
          <a:bodyPr/>
          <a:lstStyle>
            <a:lvl1pPr>
              <a:defRPr/>
            </a:lvl1pPr>
          </a:lstStyle>
          <a:p>
            <a:pPr>
              <a:defRPr/>
            </a:pPr>
            <a:fld id="{9E51F273-2523-42BA-8F78-054421B622CC}" type="datetimeFigureOut">
              <a:rPr lang="bg-BG" smtClean="0"/>
              <a:pPr>
                <a:defRPr/>
              </a:pPr>
              <a:t>6.5.2025 г.</a:t>
            </a:fld>
            <a:endParaRPr lang="bg-BG" dirty="0"/>
          </a:p>
        </p:txBody>
      </p:sp>
      <p:sp>
        <p:nvSpPr>
          <p:cNvPr id="5" name="Footer Placeholder 4"/>
          <p:cNvSpPr>
            <a:spLocks noGrp="1"/>
          </p:cNvSpPr>
          <p:nvPr>
            <p:ph type="ftr" sz="quarter" idx="11"/>
          </p:nvPr>
        </p:nvSpPr>
        <p:spPr/>
        <p:txBody>
          <a:bodyPr/>
          <a:lstStyle>
            <a:lvl1pPr>
              <a:defRPr/>
            </a:lvl1pPr>
          </a:lstStyle>
          <a:p>
            <a:pPr>
              <a:defRPr/>
            </a:pPr>
            <a:endParaRPr lang="bg-BG" dirty="0"/>
          </a:p>
        </p:txBody>
      </p:sp>
      <p:sp>
        <p:nvSpPr>
          <p:cNvPr id="6" name="Slide Number Placeholder 5"/>
          <p:cNvSpPr>
            <a:spLocks noGrp="1"/>
          </p:cNvSpPr>
          <p:nvPr>
            <p:ph type="sldNum" sz="quarter" idx="12"/>
          </p:nvPr>
        </p:nvSpPr>
        <p:spPr/>
        <p:txBody>
          <a:bodyPr/>
          <a:lstStyle>
            <a:lvl1pPr>
              <a:defRPr/>
            </a:lvl1pPr>
          </a:lstStyle>
          <a:p>
            <a:pPr>
              <a:defRPr/>
            </a:pPr>
            <a:fld id="{E6B187C2-B6AB-42D2-BB70-12339BA4D8AF}" type="slidenum">
              <a:rPr lang="bg-BG" smtClean="0"/>
              <a:pPr>
                <a:defRPr/>
              </a:pPr>
              <a:t>‹#›</a:t>
            </a:fld>
            <a:endParaRPr lang="bg-BG" dirty="0"/>
          </a:p>
        </p:txBody>
      </p:sp>
    </p:spTree>
    <p:extLst>
      <p:ext uri="{BB962C8B-B14F-4D97-AF65-F5344CB8AC3E}">
        <p14:creationId xmlns:p14="http://schemas.microsoft.com/office/powerpoint/2010/main" val="2610182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bg-BG" dirty="0"/>
          </a:p>
        </p:txBody>
      </p:sp>
      <p:sp>
        <p:nvSpPr>
          <p:cNvPr id="3" name="Content Placeholder 2"/>
          <p:cNvSpPr>
            <a:spLocks noGrp="1"/>
          </p:cNvSpPr>
          <p:nvPr>
            <p:ph idx="1"/>
          </p:nvPr>
        </p:nvSpPr>
        <p:spPr/>
        <p:txBody>
          <a:bodyPr/>
          <a:lstStyle>
            <a:lvl1pPr>
              <a:defRPr/>
            </a:lvl1pPr>
            <a:lvl2pPr>
              <a:defRPr/>
            </a:lvl2pPr>
            <a:lvl3pPr>
              <a:defRPr/>
            </a:lvl3pPr>
            <a:lvl4pPr>
              <a:defRPr/>
            </a:lvl4pPr>
            <a:lvl5pP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4" name="Date Placeholder 3"/>
          <p:cNvSpPr>
            <a:spLocks noGrp="1"/>
          </p:cNvSpPr>
          <p:nvPr>
            <p:ph type="dt" sz="half" idx="10"/>
          </p:nvPr>
        </p:nvSpPr>
        <p:spPr/>
        <p:txBody>
          <a:bodyPr/>
          <a:lstStyle>
            <a:lvl1pPr>
              <a:defRPr/>
            </a:lvl1pPr>
          </a:lstStyle>
          <a:p>
            <a:pPr>
              <a:defRPr/>
            </a:pPr>
            <a:fld id="{1FFB51F2-D4FE-4F69-90DC-EB45841EC3A0}" type="datetimeFigureOut">
              <a:rPr lang="bg-BG" smtClean="0"/>
              <a:pPr>
                <a:defRPr/>
              </a:pPr>
              <a:t>6.5.2025 г.</a:t>
            </a:fld>
            <a:endParaRPr lang="bg-BG" dirty="0"/>
          </a:p>
        </p:txBody>
      </p:sp>
      <p:sp>
        <p:nvSpPr>
          <p:cNvPr id="5" name="Footer Placeholder 4"/>
          <p:cNvSpPr>
            <a:spLocks noGrp="1"/>
          </p:cNvSpPr>
          <p:nvPr>
            <p:ph type="ftr" sz="quarter" idx="11"/>
          </p:nvPr>
        </p:nvSpPr>
        <p:spPr/>
        <p:txBody>
          <a:bodyPr/>
          <a:lstStyle>
            <a:lvl1pPr>
              <a:defRPr/>
            </a:lvl1pPr>
          </a:lstStyle>
          <a:p>
            <a:pPr>
              <a:defRPr/>
            </a:pPr>
            <a:endParaRPr lang="bg-BG" dirty="0"/>
          </a:p>
        </p:txBody>
      </p:sp>
      <p:sp>
        <p:nvSpPr>
          <p:cNvPr id="6" name="Slide Number Placeholder 5"/>
          <p:cNvSpPr>
            <a:spLocks noGrp="1"/>
          </p:cNvSpPr>
          <p:nvPr>
            <p:ph type="sldNum" sz="quarter" idx="12"/>
          </p:nvPr>
        </p:nvSpPr>
        <p:spPr/>
        <p:txBody>
          <a:bodyPr/>
          <a:lstStyle>
            <a:lvl1pPr>
              <a:defRPr/>
            </a:lvl1pPr>
          </a:lstStyle>
          <a:p>
            <a:pPr>
              <a:defRPr/>
            </a:pPr>
            <a:fld id="{4E7DA741-0C74-491A-BD53-191AEA081E84}" type="slidenum">
              <a:rPr lang="bg-BG" smtClean="0"/>
              <a:pPr>
                <a:defRPr/>
              </a:pPr>
              <a:t>‹#›</a:t>
            </a:fld>
            <a:endParaRPr lang="bg-BG" dirty="0"/>
          </a:p>
        </p:txBody>
      </p:sp>
    </p:spTree>
    <p:extLst>
      <p:ext uri="{BB962C8B-B14F-4D97-AF65-F5344CB8AC3E}">
        <p14:creationId xmlns:p14="http://schemas.microsoft.com/office/powerpoint/2010/main" val="1307973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bg-BG"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lvl1pPr>
          </a:lstStyle>
          <a:p>
            <a:pPr>
              <a:defRPr/>
            </a:pPr>
            <a:fld id="{09FB2EB3-D701-4B0A-A845-17F26A0A7F1A}" type="datetimeFigureOut">
              <a:rPr lang="bg-BG" smtClean="0"/>
              <a:pPr>
                <a:defRPr/>
              </a:pPr>
              <a:t>6.5.2025 г.</a:t>
            </a:fld>
            <a:endParaRPr lang="bg-BG" dirty="0"/>
          </a:p>
        </p:txBody>
      </p:sp>
      <p:sp>
        <p:nvSpPr>
          <p:cNvPr id="5" name="Footer Placeholder 4"/>
          <p:cNvSpPr>
            <a:spLocks noGrp="1"/>
          </p:cNvSpPr>
          <p:nvPr>
            <p:ph type="ftr" sz="quarter" idx="11"/>
          </p:nvPr>
        </p:nvSpPr>
        <p:spPr/>
        <p:txBody>
          <a:bodyPr/>
          <a:lstStyle>
            <a:lvl1pPr>
              <a:defRPr/>
            </a:lvl1pPr>
          </a:lstStyle>
          <a:p>
            <a:pPr>
              <a:defRPr/>
            </a:pPr>
            <a:endParaRPr lang="bg-BG" dirty="0"/>
          </a:p>
        </p:txBody>
      </p:sp>
      <p:sp>
        <p:nvSpPr>
          <p:cNvPr id="6" name="Slide Number Placeholder 5"/>
          <p:cNvSpPr>
            <a:spLocks noGrp="1"/>
          </p:cNvSpPr>
          <p:nvPr>
            <p:ph type="sldNum" sz="quarter" idx="12"/>
          </p:nvPr>
        </p:nvSpPr>
        <p:spPr/>
        <p:txBody>
          <a:bodyPr/>
          <a:lstStyle>
            <a:lvl1pPr>
              <a:defRPr/>
            </a:lvl1pPr>
          </a:lstStyle>
          <a:p>
            <a:pPr>
              <a:defRPr/>
            </a:pPr>
            <a:fld id="{BF8F7481-2ED3-4889-AD55-2D32968FF788}" type="slidenum">
              <a:rPr lang="bg-BG" smtClean="0"/>
              <a:pPr>
                <a:defRPr/>
              </a:pPr>
              <a:t>‹#›</a:t>
            </a:fld>
            <a:endParaRPr lang="bg-BG" dirty="0"/>
          </a:p>
        </p:txBody>
      </p:sp>
    </p:spTree>
    <p:extLst>
      <p:ext uri="{BB962C8B-B14F-4D97-AF65-F5344CB8AC3E}">
        <p14:creationId xmlns:p14="http://schemas.microsoft.com/office/powerpoint/2010/main" val="1543015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bg-BG"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5" name="Date Placeholder 3"/>
          <p:cNvSpPr>
            <a:spLocks noGrp="1"/>
          </p:cNvSpPr>
          <p:nvPr>
            <p:ph type="dt" sz="half" idx="10"/>
          </p:nvPr>
        </p:nvSpPr>
        <p:spPr/>
        <p:txBody>
          <a:bodyPr/>
          <a:lstStyle>
            <a:lvl1pPr>
              <a:defRPr/>
            </a:lvl1pPr>
          </a:lstStyle>
          <a:p>
            <a:pPr>
              <a:defRPr/>
            </a:pPr>
            <a:fld id="{DE234092-C71F-4990-8692-233E30BB2602}" type="datetimeFigureOut">
              <a:rPr lang="bg-BG" smtClean="0"/>
              <a:pPr>
                <a:defRPr/>
              </a:pPr>
              <a:t>6.5.2025 г.</a:t>
            </a:fld>
            <a:endParaRPr lang="bg-BG" dirty="0"/>
          </a:p>
        </p:txBody>
      </p:sp>
      <p:sp>
        <p:nvSpPr>
          <p:cNvPr id="6" name="Footer Placeholder 4"/>
          <p:cNvSpPr>
            <a:spLocks noGrp="1"/>
          </p:cNvSpPr>
          <p:nvPr>
            <p:ph type="ftr" sz="quarter" idx="11"/>
          </p:nvPr>
        </p:nvSpPr>
        <p:spPr/>
        <p:txBody>
          <a:bodyPr/>
          <a:lstStyle>
            <a:lvl1pPr>
              <a:defRPr/>
            </a:lvl1pPr>
          </a:lstStyle>
          <a:p>
            <a:pPr>
              <a:defRPr/>
            </a:pPr>
            <a:endParaRPr lang="bg-BG" dirty="0"/>
          </a:p>
        </p:txBody>
      </p:sp>
      <p:sp>
        <p:nvSpPr>
          <p:cNvPr id="7" name="Slide Number Placeholder 5"/>
          <p:cNvSpPr>
            <a:spLocks noGrp="1"/>
          </p:cNvSpPr>
          <p:nvPr>
            <p:ph type="sldNum" sz="quarter" idx="12"/>
          </p:nvPr>
        </p:nvSpPr>
        <p:spPr/>
        <p:txBody>
          <a:bodyPr/>
          <a:lstStyle>
            <a:lvl1pPr>
              <a:defRPr/>
            </a:lvl1pPr>
          </a:lstStyle>
          <a:p>
            <a:pPr>
              <a:defRPr/>
            </a:pPr>
            <a:fld id="{48DF9A2D-EC5E-4BC2-99ED-73BF4CC49C03}" type="slidenum">
              <a:rPr lang="bg-BG" smtClean="0"/>
              <a:pPr>
                <a:defRPr/>
              </a:pPr>
              <a:t>‹#›</a:t>
            </a:fld>
            <a:endParaRPr lang="bg-BG" dirty="0"/>
          </a:p>
        </p:txBody>
      </p:sp>
    </p:spTree>
    <p:extLst>
      <p:ext uri="{BB962C8B-B14F-4D97-AF65-F5344CB8AC3E}">
        <p14:creationId xmlns:p14="http://schemas.microsoft.com/office/powerpoint/2010/main" val="208211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bg-BG"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7" name="Date Placeholder 3"/>
          <p:cNvSpPr>
            <a:spLocks noGrp="1"/>
          </p:cNvSpPr>
          <p:nvPr>
            <p:ph type="dt" sz="half" idx="10"/>
          </p:nvPr>
        </p:nvSpPr>
        <p:spPr/>
        <p:txBody>
          <a:bodyPr/>
          <a:lstStyle>
            <a:lvl1pPr>
              <a:defRPr/>
            </a:lvl1pPr>
          </a:lstStyle>
          <a:p>
            <a:pPr>
              <a:defRPr/>
            </a:pPr>
            <a:fld id="{99CE1DF9-B6F2-4408-8B6B-4E420D6BAB40}" type="datetimeFigureOut">
              <a:rPr lang="bg-BG" smtClean="0"/>
              <a:pPr>
                <a:defRPr/>
              </a:pPr>
              <a:t>6.5.2025 г.</a:t>
            </a:fld>
            <a:endParaRPr lang="bg-BG" dirty="0"/>
          </a:p>
        </p:txBody>
      </p:sp>
      <p:sp>
        <p:nvSpPr>
          <p:cNvPr id="8" name="Footer Placeholder 4"/>
          <p:cNvSpPr>
            <a:spLocks noGrp="1"/>
          </p:cNvSpPr>
          <p:nvPr>
            <p:ph type="ftr" sz="quarter" idx="11"/>
          </p:nvPr>
        </p:nvSpPr>
        <p:spPr/>
        <p:txBody>
          <a:bodyPr/>
          <a:lstStyle>
            <a:lvl1pPr>
              <a:defRPr/>
            </a:lvl1pPr>
          </a:lstStyle>
          <a:p>
            <a:pPr>
              <a:defRPr/>
            </a:pPr>
            <a:endParaRPr lang="bg-BG" dirty="0"/>
          </a:p>
        </p:txBody>
      </p:sp>
      <p:sp>
        <p:nvSpPr>
          <p:cNvPr id="9" name="Slide Number Placeholder 5"/>
          <p:cNvSpPr>
            <a:spLocks noGrp="1"/>
          </p:cNvSpPr>
          <p:nvPr>
            <p:ph type="sldNum" sz="quarter" idx="12"/>
          </p:nvPr>
        </p:nvSpPr>
        <p:spPr/>
        <p:txBody>
          <a:bodyPr/>
          <a:lstStyle>
            <a:lvl1pPr>
              <a:defRPr/>
            </a:lvl1pPr>
          </a:lstStyle>
          <a:p>
            <a:pPr>
              <a:defRPr/>
            </a:pPr>
            <a:fld id="{79BFF375-DB5D-41B7-8D26-99B65E284B4B}" type="slidenum">
              <a:rPr lang="bg-BG" smtClean="0"/>
              <a:pPr>
                <a:defRPr/>
              </a:pPr>
              <a:t>‹#›</a:t>
            </a:fld>
            <a:endParaRPr lang="bg-BG" dirty="0"/>
          </a:p>
        </p:txBody>
      </p:sp>
    </p:spTree>
    <p:extLst>
      <p:ext uri="{BB962C8B-B14F-4D97-AF65-F5344CB8AC3E}">
        <p14:creationId xmlns:p14="http://schemas.microsoft.com/office/powerpoint/2010/main" val="2814250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endParaRPr lang="bg-BG" dirty="0"/>
          </a:p>
        </p:txBody>
      </p:sp>
      <p:sp>
        <p:nvSpPr>
          <p:cNvPr id="3" name="Date Placeholder 3"/>
          <p:cNvSpPr>
            <a:spLocks noGrp="1"/>
          </p:cNvSpPr>
          <p:nvPr>
            <p:ph type="dt" sz="half" idx="10"/>
          </p:nvPr>
        </p:nvSpPr>
        <p:spPr/>
        <p:txBody>
          <a:bodyPr/>
          <a:lstStyle>
            <a:lvl1pPr>
              <a:defRPr/>
            </a:lvl1pPr>
          </a:lstStyle>
          <a:p>
            <a:pPr>
              <a:defRPr/>
            </a:pPr>
            <a:fld id="{A96ACE36-7DDC-4B7E-83C8-00544D946378}" type="datetimeFigureOut">
              <a:rPr lang="bg-BG" smtClean="0"/>
              <a:pPr>
                <a:defRPr/>
              </a:pPr>
              <a:t>6.5.2025 г.</a:t>
            </a:fld>
            <a:endParaRPr lang="bg-BG" dirty="0"/>
          </a:p>
        </p:txBody>
      </p:sp>
      <p:sp>
        <p:nvSpPr>
          <p:cNvPr id="4" name="Footer Placeholder 4"/>
          <p:cNvSpPr>
            <a:spLocks noGrp="1"/>
          </p:cNvSpPr>
          <p:nvPr>
            <p:ph type="ftr" sz="quarter" idx="11"/>
          </p:nvPr>
        </p:nvSpPr>
        <p:spPr/>
        <p:txBody>
          <a:bodyPr/>
          <a:lstStyle>
            <a:lvl1pPr>
              <a:defRPr/>
            </a:lvl1pPr>
          </a:lstStyle>
          <a:p>
            <a:pPr>
              <a:defRPr/>
            </a:pPr>
            <a:endParaRPr lang="bg-BG" dirty="0"/>
          </a:p>
        </p:txBody>
      </p:sp>
      <p:sp>
        <p:nvSpPr>
          <p:cNvPr id="5" name="Slide Number Placeholder 5"/>
          <p:cNvSpPr>
            <a:spLocks noGrp="1"/>
          </p:cNvSpPr>
          <p:nvPr>
            <p:ph type="sldNum" sz="quarter" idx="12"/>
          </p:nvPr>
        </p:nvSpPr>
        <p:spPr/>
        <p:txBody>
          <a:bodyPr/>
          <a:lstStyle>
            <a:lvl1pPr>
              <a:defRPr/>
            </a:lvl1pPr>
          </a:lstStyle>
          <a:p>
            <a:pPr>
              <a:defRPr/>
            </a:pPr>
            <a:fld id="{0B3E80F9-A926-46E2-804A-7E100B43D37B}" type="slidenum">
              <a:rPr lang="bg-BG" smtClean="0"/>
              <a:pPr>
                <a:defRPr/>
              </a:pPr>
              <a:t>‹#›</a:t>
            </a:fld>
            <a:endParaRPr lang="bg-BG" dirty="0"/>
          </a:p>
        </p:txBody>
      </p:sp>
    </p:spTree>
    <p:extLst>
      <p:ext uri="{BB962C8B-B14F-4D97-AF65-F5344CB8AC3E}">
        <p14:creationId xmlns:p14="http://schemas.microsoft.com/office/powerpoint/2010/main" val="415689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14A6B6D-0B69-4E6C-B0EE-732308356799}" type="datetimeFigureOut">
              <a:rPr lang="bg-BG" smtClean="0"/>
              <a:pPr>
                <a:defRPr/>
              </a:pPr>
              <a:t>6.5.2025 г.</a:t>
            </a:fld>
            <a:endParaRPr lang="bg-BG" dirty="0"/>
          </a:p>
        </p:txBody>
      </p:sp>
      <p:sp>
        <p:nvSpPr>
          <p:cNvPr id="3" name="Footer Placeholder 4"/>
          <p:cNvSpPr>
            <a:spLocks noGrp="1"/>
          </p:cNvSpPr>
          <p:nvPr>
            <p:ph type="ftr" sz="quarter" idx="11"/>
          </p:nvPr>
        </p:nvSpPr>
        <p:spPr/>
        <p:txBody>
          <a:bodyPr/>
          <a:lstStyle>
            <a:lvl1pPr>
              <a:defRPr/>
            </a:lvl1pPr>
          </a:lstStyle>
          <a:p>
            <a:pPr>
              <a:defRPr/>
            </a:pPr>
            <a:endParaRPr lang="bg-BG" dirty="0"/>
          </a:p>
        </p:txBody>
      </p:sp>
      <p:sp>
        <p:nvSpPr>
          <p:cNvPr id="4" name="Slide Number Placeholder 5"/>
          <p:cNvSpPr>
            <a:spLocks noGrp="1"/>
          </p:cNvSpPr>
          <p:nvPr>
            <p:ph type="sldNum" sz="quarter" idx="12"/>
          </p:nvPr>
        </p:nvSpPr>
        <p:spPr/>
        <p:txBody>
          <a:bodyPr/>
          <a:lstStyle>
            <a:lvl1pPr>
              <a:defRPr/>
            </a:lvl1pPr>
          </a:lstStyle>
          <a:p>
            <a:pPr>
              <a:defRPr/>
            </a:pPr>
            <a:fld id="{84A42D28-6E23-48E8-8411-A7EB27459442}" type="slidenum">
              <a:rPr lang="bg-BG" smtClean="0"/>
              <a:pPr>
                <a:defRPr/>
              </a:pPr>
              <a:t>‹#›</a:t>
            </a:fld>
            <a:endParaRPr lang="bg-BG" dirty="0"/>
          </a:p>
        </p:txBody>
      </p:sp>
    </p:spTree>
    <p:extLst>
      <p:ext uri="{BB962C8B-B14F-4D97-AF65-F5344CB8AC3E}">
        <p14:creationId xmlns:p14="http://schemas.microsoft.com/office/powerpoint/2010/main" val="3653697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a:t>Click to edit Master title style</a:t>
            </a:r>
            <a:endParaRPr lang="bg-BG"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AF1C95A3-6C25-49E8-933B-B7AF0FA7187D}" type="datetimeFigureOut">
              <a:rPr lang="bg-BG" smtClean="0"/>
              <a:pPr>
                <a:defRPr/>
              </a:pPr>
              <a:t>6.5.2025 г.</a:t>
            </a:fld>
            <a:endParaRPr lang="bg-BG" dirty="0"/>
          </a:p>
        </p:txBody>
      </p:sp>
      <p:sp>
        <p:nvSpPr>
          <p:cNvPr id="6" name="Footer Placeholder 4"/>
          <p:cNvSpPr>
            <a:spLocks noGrp="1"/>
          </p:cNvSpPr>
          <p:nvPr>
            <p:ph type="ftr" sz="quarter" idx="11"/>
          </p:nvPr>
        </p:nvSpPr>
        <p:spPr/>
        <p:txBody>
          <a:bodyPr/>
          <a:lstStyle>
            <a:lvl1pPr>
              <a:defRPr/>
            </a:lvl1pPr>
          </a:lstStyle>
          <a:p>
            <a:pPr>
              <a:defRPr/>
            </a:pPr>
            <a:endParaRPr lang="bg-BG" dirty="0"/>
          </a:p>
        </p:txBody>
      </p:sp>
      <p:sp>
        <p:nvSpPr>
          <p:cNvPr id="7" name="Slide Number Placeholder 5"/>
          <p:cNvSpPr>
            <a:spLocks noGrp="1"/>
          </p:cNvSpPr>
          <p:nvPr>
            <p:ph type="sldNum" sz="quarter" idx="12"/>
          </p:nvPr>
        </p:nvSpPr>
        <p:spPr/>
        <p:txBody>
          <a:bodyPr/>
          <a:lstStyle>
            <a:lvl1pPr>
              <a:defRPr/>
            </a:lvl1pPr>
          </a:lstStyle>
          <a:p>
            <a:pPr>
              <a:defRPr/>
            </a:pPr>
            <a:fld id="{C5AEA7B7-D3BE-4970-B700-E81DEDE244FF}" type="slidenum">
              <a:rPr lang="bg-BG" smtClean="0"/>
              <a:pPr>
                <a:defRPr/>
              </a:pPr>
              <a:t>‹#›</a:t>
            </a:fld>
            <a:endParaRPr lang="bg-BG" dirty="0"/>
          </a:p>
        </p:txBody>
      </p:sp>
    </p:spTree>
    <p:extLst>
      <p:ext uri="{BB962C8B-B14F-4D97-AF65-F5344CB8AC3E}">
        <p14:creationId xmlns:p14="http://schemas.microsoft.com/office/powerpoint/2010/main" val="263092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endParaRPr lang="bg-BG"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C9C9D3EB-B0DF-4FD7-9E4A-530B7060F53B}" type="datetimeFigureOut">
              <a:rPr lang="bg-BG" smtClean="0"/>
              <a:pPr>
                <a:defRPr/>
              </a:pPr>
              <a:t>6.5.2025 г.</a:t>
            </a:fld>
            <a:endParaRPr lang="bg-BG" dirty="0"/>
          </a:p>
        </p:txBody>
      </p:sp>
      <p:sp>
        <p:nvSpPr>
          <p:cNvPr id="6" name="Footer Placeholder 4"/>
          <p:cNvSpPr>
            <a:spLocks noGrp="1"/>
          </p:cNvSpPr>
          <p:nvPr>
            <p:ph type="ftr" sz="quarter" idx="11"/>
          </p:nvPr>
        </p:nvSpPr>
        <p:spPr/>
        <p:txBody>
          <a:bodyPr/>
          <a:lstStyle>
            <a:lvl1pPr>
              <a:defRPr/>
            </a:lvl1pPr>
          </a:lstStyle>
          <a:p>
            <a:pPr>
              <a:defRPr/>
            </a:pPr>
            <a:endParaRPr lang="bg-BG" dirty="0"/>
          </a:p>
        </p:txBody>
      </p:sp>
      <p:sp>
        <p:nvSpPr>
          <p:cNvPr id="7" name="Slide Number Placeholder 5"/>
          <p:cNvSpPr>
            <a:spLocks noGrp="1"/>
          </p:cNvSpPr>
          <p:nvPr>
            <p:ph type="sldNum" sz="quarter" idx="12"/>
          </p:nvPr>
        </p:nvSpPr>
        <p:spPr/>
        <p:txBody>
          <a:bodyPr/>
          <a:lstStyle>
            <a:lvl1pPr>
              <a:defRPr/>
            </a:lvl1pPr>
          </a:lstStyle>
          <a:p>
            <a:pPr>
              <a:defRPr/>
            </a:pPr>
            <a:fld id="{D13A03C0-DDC1-430D-98E1-27B7CC926369}" type="slidenum">
              <a:rPr lang="bg-BG" smtClean="0"/>
              <a:pPr>
                <a:defRPr/>
              </a:pPr>
              <a:t>‹#›</a:t>
            </a:fld>
            <a:endParaRPr lang="bg-BG" dirty="0"/>
          </a:p>
        </p:txBody>
      </p:sp>
    </p:spTree>
    <p:extLst>
      <p:ext uri="{BB962C8B-B14F-4D97-AF65-F5344CB8AC3E}">
        <p14:creationId xmlns:p14="http://schemas.microsoft.com/office/powerpoint/2010/main" val="137567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endParaRPr lang="bg-BG" dirty="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bg-BG"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1D3E1D1-926C-4CDA-8A84-301132EAC6D6}" type="datetimeFigureOut">
              <a:rPr lang="bg-BG" smtClean="0"/>
              <a:pPr>
                <a:defRPr/>
              </a:pPr>
              <a:t>6.5.2025 г.</a:t>
            </a:fld>
            <a:endParaRPr lang="bg-BG"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bg-BG"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5D4A178-5E16-4075-BEB5-276E0D35FC2A}" type="slidenum">
              <a:rPr lang="bg-BG" smtClean="0"/>
              <a:pPr>
                <a:defRPr/>
              </a:pPr>
              <a:t>‹#›</a:t>
            </a:fld>
            <a:endParaRPr lang="bg-BG"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gms.ncrst.na/" TargetMode="Externa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A10E99F-D5C6-CB92-CFD2-E99C47E0A5C0}"/>
              </a:ext>
            </a:extLst>
          </p:cNvPr>
          <p:cNvSpPr>
            <a:spLocks noGrp="1"/>
          </p:cNvSpPr>
          <p:nvPr>
            <p:ph type="title"/>
          </p:nvPr>
        </p:nvSpPr>
        <p:spPr>
          <a:xfrm>
            <a:off x="4421221" y="1216870"/>
            <a:ext cx="4094129" cy="994172"/>
          </a:xfrm>
        </p:spPr>
        <p:txBody>
          <a:bodyPr>
            <a:normAutofit/>
          </a:bodyPr>
          <a:lstStyle/>
          <a:p>
            <a:r>
              <a:rPr lang="en-US" b="1" dirty="0"/>
              <a:t>Content</a:t>
            </a:r>
            <a:endParaRPr lang="en-NA" b="1" dirty="0"/>
          </a:p>
        </p:txBody>
      </p:sp>
      <p:pic>
        <p:nvPicPr>
          <p:cNvPr id="7" name="Picture 2" descr="F:\À_NRCST\A_Job Description\Consultants Profiles\Visions\NCRST_logo.jpg">
            <a:extLst>
              <a:ext uri="{FF2B5EF4-FFF2-40B4-BE49-F238E27FC236}">
                <a16:creationId xmlns:a16="http://schemas.microsoft.com/office/drawing/2014/main" id="{86492FCE-635C-EE78-DB3F-EB366B8D35B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2784" y="2211042"/>
            <a:ext cx="3583036" cy="2534999"/>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5CBA4022-9281-2613-E971-1EDF1FFD27CF}"/>
              </a:ext>
            </a:extLst>
          </p:cNvPr>
          <p:cNvSpPr>
            <a:spLocks noGrp="1"/>
          </p:cNvSpPr>
          <p:nvPr>
            <p:ph idx="1"/>
          </p:nvPr>
        </p:nvSpPr>
        <p:spPr>
          <a:xfrm>
            <a:off x="3889948" y="2097846"/>
            <a:ext cx="5182159" cy="3779426"/>
          </a:xfrm>
        </p:spPr>
        <p:txBody>
          <a:bodyPr>
            <a:normAutofit/>
          </a:bodyPr>
          <a:lstStyle/>
          <a:p>
            <a:pPr algn="just">
              <a:lnSpc>
                <a:spcPct val="150000"/>
              </a:lnSpc>
              <a:buFont typeface="Wingdings" panose="05000000000000000000" pitchFamily="2" charset="2"/>
              <a:buChar char="q"/>
            </a:pPr>
            <a:r>
              <a:rPr lang="en-US" sz="1500" dirty="0">
                <a:solidFill>
                  <a:srgbClr val="000000"/>
                </a:solidFill>
                <a:latin typeface="+mj-lt"/>
              </a:rPr>
              <a:t>Grant management process</a:t>
            </a:r>
          </a:p>
          <a:p>
            <a:pPr algn="just">
              <a:lnSpc>
                <a:spcPct val="150000"/>
              </a:lnSpc>
              <a:buFont typeface="Wingdings" panose="05000000000000000000" pitchFamily="2" charset="2"/>
              <a:buChar char="q"/>
            </a:pPr>
            <a:r>
              <a:rPr lang="en-US" sz="1500" dirty="0">
                <a:solidFill>
                  <a:srgbClr val="000000"/>
                </a:solidFill>
                <a:latin typeface="+mj-lt"/>
              </a:rPr>
              <a:t>Overview of the OGMS</a:t>
            </a:r>
          </a:p>
          <a:p>
            <a:pPr algn="just">
              <a:lnSpc>
                <a:spcPct val="150000"/>
              </a:lnSpc>
              <a:buFont typeface="Wingdings" panose="05000000000000000000" pitchFamily="2" charset="2"/>
              <a:buChar char="q"/>
            </a:pPr>
            <a:r>
              <a:rPr lang="en-US" sz="1500" dirty="0">
                <a:solidFill>
                  <a:srgbClr val="000000"/>
                </a:solidFill>
                <a:latin typeface="+mj-lt"/>
              </a:rPr>
              <a:t>Benefits of the OGMS </a:t>
            </a:r>
          </a:p>
          <a:p>
            <a:pPr algn="just">
              <a:lnSpc>
                <a:spcPct val="150000"/>
              </a:lnSpc>
              <a:buFont typeface="Wingdings" panose="05000000000000000000" pitchFamily="2" charset="2"/>
              <a:buChar char="q"/>
            </a:pPr>
            <a:r>
              <a:rPr lang="en-US" sz="1500" dirty="0">
                <a:solidFill>
                  <a:srgbClr val="000000"/>
                </a:solidFill>
                <a:latin typeface="+mj-lt"/>
              </a:rPr>
              <a:t>Customization thus far</a:t>
            </a:r>
          </a:p>
          <a:p>
            <a:pPr algn="just">
              <a:lnSpc>
                <a:spcPct val="150000"/>
              </a:lnSpc>
              <a:buFont typeface="Wingdings" panose="05000000000000000000" pitchFamily="2" charset="2"/>
              <a:buChar char="q"/>
            </a:pPr>
            <a:r>
              <a:rPr lang="en-US" sz="1500" dirty="0">
                <a:solidFill>
                  <a:srgbClr val="000000"/>
                </a:solidFill>
                <a:latin typeface="+mj-lt"/>
              </a:rPr>
              <a:t>Challenges faced and solutions implemented</a:t>
            </a:r>
          </a:p>
          <a:p>
            <a:pPr algn="just">
              <a:lnSpc>
                <a:spcPct val="150000"/>
              </a:lnSpc>
              <a:buFont typeface="Wingdings" panose="05000000000000000000" pitchFamily="2" charset="2"/>
              <a:buChar char="q"/>
            </a:pPr>
            <a:r>
              <a:rPr lang="en-US" sz="1500" dirty="0">
                <a:solidFill>
                  <a:srgbClr val="000000"/>
                </a:solidFill>
                <a:latin typeface="+mj-lt"/>
              </a:rPr>
              <a:t>Sustainability Plan of the OGMS</a:t>
            </a:r>
          </a:p>
          <a:p>
            <a:pPr algn="just">
              <a:lnSpc>
                <a:spcPct val="150000"/>
              </a:lnSpc>
              <a:buFont typeface="Wingdings" panose="05000000000000000000" pitchFamily="2" charset="2"/>
              <a:buChar char="q"/>
            </a:pPr>
            <a:r>
              <a:rPr lang="en-US" sz="1500" dirty="0">
                <a:solidFill>
                  <a:srgbClr val="000000"/>
                </a:solidFill>
                <a:latin typeface="+mj-lt"/>
              </a:rPr>
              <a:t>Additional modules or features recommendations for the OGMS</a:t>
            </a:r>
          </a:p>
          <a:p>
            <a:pPr algn="just" fontAlgn="auto">
              <a:lnSpc>
                <a:spcPct val="150000"/>
              </a:lnSpc>
              <a:spcAft>
                <a:spcPts val="0"/>
              </a:spcAft>
              <a:defRPr/>
            </a:pPr>
            <a:endParaRPr lang="en-US" sz="1500" dirty="0">
              <a:solidFill>
                <a:srgbClr val="000000"/>
              </a:solidFill>
              <a:latin typeface="Aptos" panose="020B0004020202020204" pitchFamily="34" charset="0"/>
            </a:endParaRPr>
          </a:p>
          <a:p>
            <a:pPr algn="just" fontAlgn="auto">
              <a:lnSpc>
                <a:spcPct val="150000"/>
              </a:lnSpc>
              <a:spcAft>
                <a:spcPts val="0"/>
              </a:spcAft>
              <a:defRPr/>
            </a:pPr>
            <a:endParaRPr lang="en-US" sz="1500" dirty="0">
              <a:solidFill>
                <a:srgbClr val="000000"/>
              </a:solidFill>
              <a:latin typeface="Aptos" panose="020B0004020202020204" pitchFamily="34" charset="0"/>
            </a:endParaRPr>
          </a:p>
        </p:txBody>
      </p:sp>
    </p:spTree>
    <p:extLst>
      <p:ext uri="{BB962C8B-B14F-4D97-AF65-F5344CB8AC3E}">
        <p14:creationId xmlns:p14="http://schemas.microsoft.com/office/powerpoint/2010/main" val="1327797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5145-BDCD-1AC7-06CE-AEA9D576A1A7}"/>
              </a:ext>
            </a:extLst>
          </p:cNvPr>
          <p:cNvSpPr>
            <a:spLocks noGrp="1"/>
          </p:cNvSpPr>
          <p:nvPr>
            <p:ph type="title"/>
          </p:nvPr>
        </p:nvSpPr>
        <p:spPr>
          <a:xfrm>
            <a:off x="457200" y="274638"/>
            <a:ext cx="8229600" cy="634082"/>
          </a:xfrm>
        </p:spPr>
        <p:txBody>
          <a:bodyPr/>
          <a:lstStyle/>
          <a:p>
            <a:pPr>
              <a:spcBef>
                <a:spcPts val="0"/>
              </a:spcBef>
              <a:spcAft>
                <a:spcPts val="800"/>
              </a:spcAft>
            </a:pPr>
            <a:r>
              <a:rPr lang="en-US" sz="1800" b="0" i="0" dirty="0">
                <a:solidFill>
                  <a:srgbClr val="ED5C57"/>
                </a:solidFill>
                <a:effectLst/>
                <a:latin typeface="Calibri" panose="020F0502020204030204" pitchFamily="34" charset="0"/>
              </a:rPr>
              <a:t> </a:t>
            </a:r>
            <a:br>
              <a:rPr lang="en-US" sz="1800" b="0" i="0" dirty="0">
                <a:solidFill>
                  <a:srgbClr val="ED5C57"/>
                </a:solidFill>
                <a:effectLst/>
                <a:latin typeface="Calibri" panose="020F0502020204030204" pitchFamily="34" charset="0"/>
              </a:rPr>
            </a:br>
            <a:br>
              <a:rPr lang="en-US" sz="1800" b="0" i="0" dirty="0">
                <a:solidFill>
                  <a:srgbClr val="ED5C57"/>
                </a:solidFill>
                <a:effectLst/>
                <a:latin typeface="Calibri" panose="020F0502020204030204" pitchFamily="34" charset="0"/>
              </a:rPr>
            </a:br>
            <a:br>
              <a:rPr lang="en-US" sz="1800" b="0" i="0" dirty="0">
                <a:solidFill>
                  <a:srgbClr val="ED5C57"/>
                </a:solidFill>
                <a:effectLst/>
                <a:latin typeface="Calibri" panose="020F0502020204030204" pitchFamily="34" charset="0"/>
              </a:rPr>
            </a:br>
            <a:r>
              <a:rPr lang="en-US" sz="1800" b="1" dirty="0"/>
              <a:t>A</a:t>
            </a:r>
            <a:r>
              <a:rPr lang="en-US" sz="1800" b="1" i="0" dirty="0">
                <a:effectLst/>
                <a:latin typeface="+mj-lt"/>
              </a:rPr>
              <a:t>dditional modules or features recommendations</a:t>
            </a:r>
            <a:br>
              <a:rPr lang="en-US" sz="1800" b="0" i="0" dirty="0">
                <a:solidFill>
                  <a:srgbClr val="FF0000"/>
                </a:solidFill>
                <a:effectLst/>
                <a:latin typeface="Calibri" panose="020F0502020204030204" pitchFamily="34" charset="0"/>
              </a:rPr>
            </a:br>
            <a:br>
              <a:rPr lang="en-US" sz="1800" b="0" i="0" dirty="0">
                <a:solidFill>
                  <a:srgbClr val="ED5C57"/>
                </a:solidFill>
                <a:effectLst/>
                <a:latin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E81D933E-D4D9-CC5A-B052-73127DD04E1A}"/>
              </a:ext>
            </a:extLst>
          </p:cNvPr>
          <p:cNvSpPr>
            <a:spLocks noGrp="1"/>
          </p:cNvSpPr>
          <p:nvPr>
            <p:ph idx="1"/>
          </p:nvPr>
        </p:nvSpPr>
        <p:spPr>
          <a:xfrm>
            <a:off x="457200" y="908720"/>
            <a:ext cx="8229600" cy="5674642"/>
          </a:xfrm>
        </p:spPr>
        <p:txBody>
          <a:bodyPr/>
          <a:lstStyle/>
          <a:p>
            <a:pPr algn="just">
              <a:lnSpc>
                <a:spcPct val="150000"/>
              </a:lnSpc>
              <a:buFont typeface="Wingdings" panose="05000000000000000000" pitchFamily="2" charset="2"/>
              <a:buChar char="q"/>
            </a:pPr>
            <a:r>
              <a:rPr lang="en-US" sz="1600" b="0" i="0" dirty="0">
                <a:effectLst/>
                <a:latin typeface="+mj-lt"/>
              </a:rPr>
              <a:t>Alerts to applicant on reporting (reminders)</a:t>
            </a:r>
          </a:p>
          <a:p>
            <a:pPr marL="685800" lvl="1" algn="just">
              <a:lnSpc>
                <a:spcPct val="150000"/>
              </a:lnSpc>
              <a:buFontTx/>
              <a:buChar char="-"/>
            </a:pPr>
            <a:r>
              <a:rPr lang="en-US" sz="1600" b="0" i="0" dirty="0">
                <a:effectLst/>
                <a:latin typeface="+mj-lt"/>
              </a:rPr>
              <a:t>Quarterly, annual and completeness reports </a:t>
            </a:r>
          </a:p>
          <a:p>
            <a:pPr marL="285750" algn="just">
              <a:lnSpc>
                <a:spcPct val="150000"/>
              </a:lnSpc>
              <a:buFont typeface="Wingdings" panose="05000000000000000000" pitchFamily="2" charset="2"/>
              <a:buChar char="q"/>
            </a:pPr>
            <a:r>
              <a:rPr lang="en-GB" sz="1600" b="0" i="0" dirty="0">
                <a:effectLst/>
              </a:rPr>
              <a:t>Incorporate a functionality for archiving past Calls (including those outside of the SGCI)</a:t>
            </a:r>
          </a:p>
          <a:p>
            <a:pPr marL="285750" algn="just">
              <a:lnSpc>
                <a:spcPct val="150000"/>
              </a:lnSpc>
              <a:buFont typeface="Wingdings" panose="05000000000000000000" pitchFamily="2" charset="2"/>
              <a:buChar char="q"/>
            </a:pPr>
            <a:r>
              <a:rPr lang="en-GB" sz="1600" dirty="0">
                <a:solidFill>
                  <a:srgbClr val="FF0000"/>
                </a:solidFill>
              </a:rPr>
              <a:t>Allow the system to download documents even after project proposals have been rejected</a:t>
            </a:r>
          </a:p>
          <a:p>
            <a:pPr marL="285750" algn="just">
              <a:lnSpc>
                <a:spcPct val="150000"/>
              </a:lnSpc>
              <a:buFont typeface="Wingdings" panose="05000000000000000000" pitchFamily="2" charset="2"/>
              <a:buChar char="q"/>
            </a:pPr>
            <a:r>
              <a:rPr lang="en-GB" sz="1600" dirty="0"/>
              <a:t>AI can also flag proposals that contain suspicious content or potential plagiarism by comparing them against existing documents. </a:t>
            </a:r>
            <a:r>
              <a:rPr lang="en-GB" sz="1600" dirty="0">
                <a:solidFill>
                  <a:srgbClr val="FF0000"/>
                </a:solidFill>
              </a:rPr>
              <a:t>Integration of </a:t>
            </a:r>
            <a:r>
              <a:rPr lang="en-GB" sz="1600" dirty="0" err="1">
                <a:solidFill>
                  <a:srgbClr val="FF0000"/>
                </a:solidFill>
              </a:rPr>
              <a:t>IThenticate</a:t>
            </a:r>
            <a:r>
              <a:rPr lang="en-GB" sz="1600" dirty="0">
                <a:solidFill>
                  <a:srgbClr val="FF0000"/>
                </a:solidFill>
              </a:rPr>
              <a:t> into the internal review process as a module on the system</a:t>
            </a:r>
            <a:endParaRPr lang="en-GB" sz="1600" dirty="0"/>
          </a:p>
          <a:p>
            <a:pPr marL="285750" algn="just">
              <a:lnSpc>
                <a:spcPct val="150000"/>
              </a:lnSpc>
              <a:buFont typeface="Wingdings" panose="05000000000000000000" pitchFamily="2" charset="2"/>
              <a:buChar char="q"/>
            </a:pPr>
            <a:r>
              <a:rPr lang="en-GB" sz="1600" dirty="0"/>
              <a:t>Use AI to automatically screen proposals for completeness (e.g., check if all required documents are uploaded, if the proposal adheres to word limits or budget constraints). </a:t>
            </a:r>
          </a:p>
          <a:p>
            <a:pPr marL="285750" algn="just">
              <a:lnSpc>
                <a:spcPct val="150000"/>
              </a:lnSpc>
              <a:buFont typeface="Wingdings" panose="05000000000000000000" pitchFamily="2" charset="2"/>
              <a:buChar char="q"/>
            </a:pPr>
            <a:r>
              <a:rPr lang="en-GB" sz="1600" dirty="0"/>
              <a:t>Introduce an AI-powered notification system that sends contextual reminders to applicants and reviewers about key deadlines, incomplete tasks, or follow-ups.</a:t>
            </a:r>
          </a:p>
          <a:p>
            <a:pPr marL="285750" algn="just">
              <a:lnSpc>
                <a:spcPct val="150000"/>
              </a:lnSpc>
              <a:buFont typeface="Wingdings" panose="05000000000000000000" pitchFamily="2" charset="2"/>
              <a:buChar char="q"/>
            </a:pPr>
            <a:r>
              <a:rPr lang="en-GB" sz="1600" dirty="0"/>
              <a:t>After reviewers submit their evaluations, the system could use AI to automatically generate feedback for applicants, based on scoring and comments. This would reduce the workload on reviewers and ensure timely responses.</a:t>
            </a:r>
          </a:p>
          <a:p>
            <a:pPr marL="285750" algn="just">
              <a:lnSpc>
                <a:spcPct val="150000"/>
              </a:lnSpc>
              <a:buFont typeface="Wingdings" panose="05000000000000000000" pitchFamily="2" charset="2"/>
              <a:buChar char="q"/>
            </a:pPr>
            <a:endParaRPr lang="en-GB" sz="1600" dirty="0"/>
          </a:p>
        </p:txBody>
      </p:sp>
    </p:spTree>
    <p:extLst>
      <p:ext uri="{BB962C8B-B14F-4D97-AF65-F5344CB8AC3E}">
        <p14:creationId xmlns:p14="http://schemas.microsoft.com/office/powerpoint/2010/main" val="1749559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EC1EF64-B23F-4500-8F96-96E45D7FC58C}"/>
              </a:ext>
            </a:extLst>
          </p:cNvPr>
          <p:cNvGrpSpPr/>
          <p:nvPr/>
        </p:nvGrpSpPr>
        <p:grpSpPr>
          <a:xfrm>
            <a:off x="867313" y="247719"/>
            <a:ext cx="7409374" cy="1276582"/>
            <a:chOff x="1890713" y="941388"/>
            <a:chExt cx="5365750" cy="1119187"/>
          </a:xfrm>
        </p:grpSpPr>
        <p:pic>
          <p:nvPicPr>
            <p:cNvPr id="3089" name="Picture 2" descr="D:\For You\shado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300" y="1698625"/>
              <a:ext cx="5364163"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2" descr="D:\For You\shado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0713" y="941388"/>
              <a:ext cx="53625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5" name="Picture 24">
            <a:extLst>
              <a:ext uri="{FF2B5EF4-FFF2-40B4-BE49-F238E27FC236}">
                <a16:creationId xmlns:a16="http://schemas.microsoft.com/office/drawing/2014/main" id="{1018E438-CD45-4135-B41F-39A5618607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6690" y="-13855"/>
            <a:ext cx="1805650" cy="1276582"/>
          </a:xfrm>
          <a:prstGeom prst="rect">
            <a:avLst/>
          </a:prstGeom>
        </p:spPr>
      </p:pic>
      <p:sp>
        <p:nvSpPr>
          <p:cNvPr id="3" name="Rectangle 2">
            <a:extLst>
              <a:ext uri="{FF2B5EF4-FFF2-40B4-BE49-F238E27FC236}">
                <a16:creationId xmlns:a16="http://schemas.microsoft.com/office/drawing/2014/main" id="{EC46FA07-4109-1868-18F1-FF5E2A057B53}"/>
              </a:ext>
            </a:extLst>
          </p:cNvPr>
          <p:cNvSpPr/>
          <p:nvPr/>
        </p:nvSpPr>
        <p:spPr>
          <a:xfrm>
            <a:off x="204100" y="1335250"/>
            <a:ext cx="8731416" cy="5275031"/>
          </a:xfrm>
          <a:prstGeom prst="rect">
            <a:avLst/>
          </a:prstGeom>
          <a:solidFill>
            <a:schemeClr val="bg1">
              <a:lumMod val="95000"/>
            </a:schemeClr>
          </a:solidFill>
          <a:ln w="38100">
            <a:solidFill>
              <a:srgbClr val="F6A5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None/>
            </a:pPr>
            <a:r>
              <a:rPr lang="en-US" sz="1600" i="0" dirty="0">
                <a:solidFill>
                  <a:srgbClr val="000000"/>
                </a:solidFill>
                <a:effectLst/>
              </a:rPr>
              <a:t>Thank you for listening</a:t>
            </a:r>
          </a:p>
          <a:p>
            <a:pPr marL="0" indent="0" algn="just">
              <a:buNone/>
            </a:pPr>
            <a:endParaRPr lang="en-US" sz="1600" b="1" dirty="0">
              <a:solidFill>
                <a:srgbClr val="000000"/>
              </a:solidFill>
            </a:endParaRPr>
          </a:p>
          <a:p>
            <a:pPr marL="0" indent="0" algn="just">
              <a:buNone/>
            </a:pPr>
            <a:endParaRPr lang="en-US" sz="1600" b="1" i="0" dirty="0">
              <a:solidFill>
                <a:srgbClr val="000000"/>
              </a:solidFill>
              <a:effectLst/>
            </a:endParaRPr>
          </a:p>
          <a:p>
            <a:pPr marL="0" indent="0" algn="just">
              <a:buNone/>
            </a:pPr>
            <a:endParaRPr lang="en-US" sz="1600" b="1" dirty="0">
              <a:solidFill>
                <a:srgbClr val="000000"/>
              </a:solidFill>
            </a:endParaRPr>
          </a:p>
          <a:p>
            <a:pPr algn="just"/>
            <a:r>
              <a:rPr lang="en-US" sz="1600" i="0" dirty="0">
                <a:solidFill>
                  <a:srgbClr val="000000"/>
                </a:solidFill>
                <a:effectLst/>
              </a:rPr>
              <a:t>Do not forget to visit </a:t>
            </a:r>
            <a:r>
              <a:rPr lang="en-US" sz="1600" dirty="0">
                <a:solidFill>
                  <a:srgbClr val="FF0000"/>
                </a:solidFill>
                <a:hlinkClick r:id="rId6"/>
              </a:rPr>
              <a:t>https://gms.ncrst.na</a:t>
            </a:r>
            <a:r>
              <a:rPr lang="en-US" sz="1600" dirty="0">
                <a:solidFill>
                  <a:srgbClr val="FF0000"/>
                </a:solidFill>
              </a:rPr>
              <a:t> </a:t>
            </a:r>
            <a:r>
              <a:rPr lang="en-US" sz="1600" dirty="0">
                <a:solidFill>
                  <a:schemeClr val="tx1"/>
                </a:solidFill>
              </a:rPr>
              <a:t>and start your research journey with us! </a:t>
            </a:r>
          </a:p>
          <a:p>
            <a:pPr marL="0" indent="0" algn="just">
              <a:buNone/>
            </a:pPr>
            <a:endParaRPr lang="en-US" sz="1600" b="1" i="0" dirty="0">
              <a:solidFill>
                <a:srgbClr val="000000"/>
              </a:solidFill>
              <a:effectLst/>
            </a:endParaRPr>
          </a:p>
          <a:p>
            <a:pPr marL="0" indent="0" algn="just">
              <a:buNone/>
            </a:pPr>
            <a:endParaRPr lang="en-US" sz="1600" b="1" dirty="0">
              <a:solidFill>
                <a:srgbClr val="000000"/>
              </a:solidFill>
            </a:endParaRPr>
          </a:p>
          <a:p>
            <a:pPr marL="0" indent="0" algn="just">
              <a:buNone/>
            </a:pPr>
            <a:endParaRPr lang="en-US" sz="1600" b="1" i="0" dirty="0">
              <a:solidFill>
                <a:srgbClr val="000000"/>
              </a:solidFill>
              <a:effectLst/>
            </a:endParaRPr>
          </a:p>
          <a:p>
            <a:pPr marL="0" indent="0" algn="just">
              <a:buNone/>
            </a:pPr>
            <a:endParaRPr lang="en-US" sz="1600" b="1" dirty="0">
              <a:solidFill>
                <a:srgbClr val="000000"/>
              </a:solidFill>
              <a:latin typeface="Book Antiqua" panose="02040602050305030304" pitchFamily="18" charset="0"/>
            </a:endParaRPr>
          </a:p>
          <a:p>
            <a:pPr marL="0" indent="0" algn="just">
              <a:buNone/>
            </a:pPr>
            <a:endParaRPr lang="en-US" sz="1600" b="1" dirty="0">
              <a:solidFill>
                <a:srgbClr val="000000"/>
              </a:solidFill>
              <a:latin typeface="Book Antiqua" panose="02040602050305030304" pitchFamily="18" charset="0"/>
            </a:endParaRPr>
          </a:p>
          <a:p>
            <a:pPr marL="0" indent="0" algn="just">
              <a:buNone/>
            </a:pPr>
            <a:r>
              <a:rPr lang="en-US" dirty="0">
                <a:solidFill>
                  <a:prstClr val="black"/>
                </a:solidFill>
                <a:latin typeface="Times New Roman" panose="02020603050405020304" pitchFamily="18" charset="0"/>
                <a:cs typeface="Times New Roman" panose="02020603050405020304" pitchFamily="18" charset="0"/>
              </a:rPr>
              <a:t>.</a:t>
            </a: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p>
        </p:txBody>
      </p:sp>
    </p:spTree>
    <p:extLst>
      <p:ext uri="{BB962C8B-B14F-4D97-AF65-F5344CB8AC3E}">
        <p14:creationId xmlns:p14="http://schemas.microsoft.com/office/powerpoint/2010/main" val="1348701723"/>
      </p:ext>
    </p:extLst>
  </p:cSld>
  <p:clrMapOvr>
    <a:masterClrMapping/>
  </p:clrMapOvr>
  <p:transition spd="slow">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EC1EF64-B23F-4500-8F96-96E45D7FC58C}"/>
              </a:ext>
            </a:extLst>
          </p:cNvPr>
          <p:cNvGrpSpPr/>
          <p:nvPr/>
        </p:nvGrpSpPr>
        <p:grpSpPr>
          <a:xfrm>
            <a:off x="1135441" y="111557"/>
            <a:ext cx="7409374" cy="1119187"/>
            <a:chOff x="1890713" y="941388"/>
            <a:chExt cx="5365750" cy="1119187"/>
          </a:xfrm>
        </p:grpSpPr>
        <p:sp>
          <p:nvSpPr>
            <p:cNvPr id="24" name="Rounded Rectangle 23"/>
            <p:cNvSpPr/>
            <p:nvPr/>
          </p:nvSpPr>
          <p:spPr>
            <a:xfrm>
              <a:off x="1890713" y="1122363"/>
              <a:ext cx="5362575" cy="588962"/>
            </a:xfrm>
            <a:prstGeom prst="roundRect">
              <a:avLst>
                <a:gd name="adj" fmla="val 652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3200" dirty="0">
                  <a:latin typeface="Tw Cen MT Condensed" panose="020B0606020104020203" pitchFamily="34" charset="0"/>
                </a:rPr>
                <a:t>Grant management process </a:t>
              </a:r>
            </a:p>
          </p:txBody>
        </p:sp>
        <p:pic>
          <p:nvPicPr>
            <p:cNvPr id="3089" name="Picture 2" descr="D:\For You\shado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300" y="1698625"/>
              <a:ext cx="5364163"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2" descr="D:\For You\shado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0713" y="941388"/>
              <a:ext cx="53625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5" name="Picture 24">
            <a:extLst>
              <a:ext uri="{FF2B5EF4-FFF2-40B4-BE49-F238E27FC236}">
                <a16:creationId xmlns:a16="http://schemas.microsoft.com/office/drawing/2014/main" id="{1018E438-CD45-4135-B41F-39A5618607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7705" y="0"/>
            <a:ext cx="1805650" cy="1276582"/>
          </a:xfrm>
          <a:prstGeom prst="rect">
            <a:avLst/>
          </a:prstGeom>
        </p:spPr>
      </p:pic>
      <p:sp>
        <p:nvSpPr>
          <p:cNvPr id="3" name="Rectangle 2">
            <a:extLst>
              <a:ext uri="{FF2B5EF4-FFF2-40B4-BE49-F238E27FC236}">
                <a16:creationId xmlns:a16="http://schemas.microsoft.com/office/drawing/2014/main" id="{EC46FA07-4109-1868-18F1-FF5E2A057B53}"/>
              </a:ext>
            </a:extLst>
          </p:cNvPr>
          <p:cNvSpPr/>
          <p:nvPr/>
        </p:nvSpPr>
        <p:spPr>
          <a:xfrm>
            <a:off x="206292" y="1276582"/>
            <a:ext cx="8731416" cy="5275031"/>
          </a:xfrm>
          <a:prstGeom prst="rect">
            <a:avLst/>
          </a:prstGeom>
          <a:solidFill>
            <a:schemeClr val="bg1">
              <a:lumMod val="95000"/>
            </a:schemeClr>
          </a:solidFill>
          <a:ln w="38100">
            <a:solidFill>
              <a:srgbClr val="F6A5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b="1" i="0" u="sng" strike="noStrike" kern="1200" cap="none" spc="0" normalizeH="0" baseline="0" noProof="0" dirty="0">
              <a:ln>
                <a:noFill/>
              </a:ln>
              <a:solidFill>
                <a:prstClr val="black"/>
              </a:solidFill>
              <a:effectLst/>
              <a:uLnTx/>
              <a:uFillTx/>
              <a:latin typeface="Book Antiqua" panose="02040602050305030304" pitchFamily="18" charset="0"/>
            </a:endParaRPr>
          </a:p>
          <a:p>
            <a:pPr marL="457200" marR="0" lvl="0" indent="-457200" algn="l" defTabSz="914400" rtl="0" eaLnBrk="1" fontAlgn="auto" latinLnBrk="0" hangingPunct="1">
              <a:lnSpc>
                <a:spcPct val="100000"/>
              </a:lnSpc>
              <a:spcBef>
                <a:spcPts val="700"/>
              </a:spcBef>
              <a:spcAft>
                <a:spcPts val="0"/>
              </a:spcAft>
              <a:buClr>
                <a:srgbClr val="F5C201"/>
              </a:buClr>
              <a:buSzPct val="60000"/>
              <a:buFont typeface="Wingdings"/>
              <a:buChar char=""/>
              <a:tabLst/>
              <a:defRPr/>
            </a:pPr>
            <a:endParaRPr kumimoji="0" lang="en-US" sz="1800" b="0" i="0" u="none" strike="noStrike" kern="1200" cap="none" spc="0" normalizeH="0" baseline="0" noProof="0" dirty="0">
              <a:ln>
                <a:noFill/>
              </a:ln>
              <a:solidFill>
                <a:srgbClr val="000000"/>
              </a:solidFill>
              <a:effectLst/>
              <a:uLnTx/>
              <a:uFillTx/>
              <a:latin typeface="Book Antiqua"/>
              <a:ea typeface="+mn-ea"/>
              <a:cs typeface="+mn-cs"/>
            </a:endParaRPr>
          </a:p>
          <a:p>
            <a:pPr marL="457200" marR="0" lvl="0" indent="-457200" algn="l" defTabSz="914400" rtl="0" eaLnBrk="1" fontAlgn="auto" latinLnBrk="0" hangingPunct="1">
              <a:lnSpc>
                <a:spcPct val="100000"/>
              </a:lnSpc>
              <a:spcBef>
                <a:spcPts val="700"/>
              </a:spcBef>
              <a:spcAft>
                <a:spcPts val="0"/>
              </a:spcAft>
              <a:buClr>
                <a:srgbClr val="F5C201"/>
              </a:buClr>
              <a:buSzPct val="60000"/>
              <a:buFont typeface="Wingdings"/>
              <a:buChar char=""/>
              <a:tabLst/>
              <a:defRPr/>
            </a:pPr>
            <a:endParaRPr lang="en-US" dirty="0">
              <a:solidFill>
                <a:srgbClr val="000000"/>
              </a:solidFill>
              <a:latin typeface="Book Antiqua"/>
            </a:endParaRPr>
          </a:p>
          <a:p>
            <a:pPr marL="457200" marR="0" lvl="0" indent="-457200" algn="l" defTabSz="914400" rtl="0" eaLnBrk="1" fontAlgn="auto" latinLnBrk="0" hangingPunct="1">
              <a:lnSpc>
                <a:spcPct val="100000"/>
              </a:lnSpc>
              <a:spcBef>
                <a:spcPts val="700"/>
              </a:spcBef>
              <a:spcAft>
                <a:spcPts val="0"/>
              </a:spcAft>
              <a:buClr>
                <a:srgbClr val="F5C201"/>
              </a:buClr>
              <a:buSzPct val="60000"/>
              <a:buFont typeface="Wingdings"/>
              <a:buChar char=""/>
              <a:tabLst/>
              <a:defRPr/>
            </a:pPr>
            <a:endParaRPr kumimoji="0" lang="en-US" sz="1800" b="0" i="0" u="none" strike="noStrike" kern="1200" cap="none" spc="0" normalizeH="0" baseline="0" noProof="0" dirty="0">
              <a:ln>
                <a:noFill/>
              </a:ln>
              <a:solidFill>
                <a:srgbClr val="000000"/>
              </a:solidFill>
              <a:effectLst/>
              <a:uLnTx/>
              <a:uFillTx/>
              <a:latin typeface="Book Antiqua"/>
              <a:ea typeface="+mn-ea"/>
              <a:cs typeface="+mn-cs"/>
            </a:endParaRPr>
          </a:p>
          <a:p>
            <a:pPr marL="457200" marR="0" lvl="0" indent="-457200" algn="l" defTabSz="914400" rtl="0" eaLnBrk="1" fontAlgn="auto" latinLnBrk="0" hangingPunct="1">
              <a:lnSpc>
                <a:spcPct val="100000"/>
              </a:lnSpc>
              <a:spcBef>
                <a:spcPts val="700"/>
              </a:spcBef>
              <a:spcAft>
                <a:spcPts val="0"/>
              </a:spcAft>
              <a:buClr>
                <a:srgbClr val="F5C201"/>
              </a:buClr>
              <a:buSzPct val="60000"/>
              <a:buFont typeface="Wingdings"/>
              <a:buChar char=""/>
              <a:tabLst/>
              <a:defRPr/>
            </a:pPr>
            <a:endParaRPr lang="en-US" dirty="0">
              <a:solidFill>
                <a:srgbClr val="000000"/>
              </a:solidFill>
              <a:latin typeface="Book Antiqua"/>
            </a:endParaRPr>
          </a:p>
          <a:p>
            <a:pPr marR="0" lvl="1" defTabSz="914400" rtl="0" eaLnBrk="1" fontAlgn="auto" latinLnBrk="0" hangingPunct="1">
              <a:lnSpc>
                <a:spcPct val="100000"/>
              </a:lnSpc>
              <a:spcBef>
                <a:spcPts val="0"/>
              </a:spcBef>
              <a:spcAft>
                <a:spcPts val="0"/>
              </a:spcAft>
              <a:buClrTx/>
              <a:buSzTx/>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R="0" lvl="1" defTabSz="914400" rtl="0" eaLnBrk="1" fontAlgn="auto" latinLnBrk="0" hangingPunct="1">
              <a:lnSpc>
                <a:spcPct val="100000"/>
              </a:lnSpc>
              <a:spcBef>
                <a:spcPts val="0"/>
              </a:spcBef>
              <a:spcAft>
                <a:spcPts val="0"/>
              </a:spcAft>
              <a:buClrTx/>
              <a:buSzTx/>
              <a:tabLst/>
              <a:defRPr/>
            </a:pPr>
            <a:endParaRPr lang="en-US" dirty="0"/>
          </a:p>
          <a:p>
            <a:pPr marR="0" lvl="1" defTabSz="914400" rtl="0" eaLnBrk="1" fontAlgn="auto" latinLnBrk="0" hangingPunct="1">
              <a:lnSpc>
                <a:spcPct val="100000"/>
              </a:lnSpc>
              <a:spcBef>
                <a:spcPts val="0"/>
              </a:spcBef>
              <a:spcAft>
                <a:spcPts val="0"/>
              </a:spcAft>
              <a:buClrTx/>
              <a:buSzTx/>
              <a:tabLst/>
              <a:defRPr/>
            </a:pPr>
            <a:endParaRPr lang="en-US" dirty="0"/>
          </a:p>
          <a:p>
            <a:pPr marR="0" lvl="1" defTabSz="914400" rtl="0" eaLnBrk="1" fontAlgn="auto" latinLnBrk="0" hangingPunct="1">
              <a:lnSpc>
                <a:spcPct val="100000"/>
              </a:lnSpc>
              <a:spcBef>
                <a:spcPts val="0"/>
              </a:spcBef>
              <a:spcAft>
                <a:spcPts val="0"/>
              </a:spcAft>
              <a:buClrTx/>
              <a:buSzTx/>
              <a:tabLst/>
              <a:defRPr/>
            </a:pPr>
            <a:endParaRPr lang="en-US" b="1" dirty="0">
              <a:solidFill>
                <a:schemeClr val="tx1"/>
              </a:solidFill>
            </a:endParaRPr>
          </a:p>
          <a:p>
            <a:pPr marL="742950" marR="0" lvl="1" indent="-285750"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600" dirty="0">
                <a:solidFill>
                  <a:schemeClr val="tx1"/>
                </a:solidFill>
              </a:rPr>
              <a:t>All above activities were done manually, hence the introduction of the online grant management system</a:t>
            </a:r>
          </a:p>
        </p:txBody>
      </p:sp>
      <p:pic>
        <p:nvPicPr>
          <p:cNvPr id="5" name="Picture 4">
            <a:extLst>
              <a:ext uri="{FF2B5EF4-FFF2-40B4-BE49-F238E27FC236}">
                <a16:creationId xmlns:a16="http://schemas.microsoft.com/office/drawing/2014/main" id="{46BC78C2-8025-8C21-D9F8-D92B9BF3AD0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bwMode="auto">
          <a:xfrm>
            <a:off x="336360" y="1477847"/>
            <a:ext cx="7836040" cy="4256045"/>
          </a:xfrm>
          <a:prstGeom prst="rect">
            <a:avLst/>
          </a:prstGeom>
          <a:noFill/>
          <a:ln>
            <a:noFill/>
          </a:ln>
        </p:spPr>
      </p:pic>
    </p:spTree>
    <p:extLst>
      <p:ext uri="{BB962C8B-B14F-4D97-AF65-F5344CB8AC3E}">
        <p14:creationId xmlns:p14="http://schemas.microsoft.com/office/powerpoint/2010/main" val="1400624149"/>
      </p:ext>
    </p:extLst>
  </p:cSld>
  <p:clrMapOvr>
    <a:masterClrMapping/>
  </p:clrMapOvr>
  <p:transition spd="slow">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EC1EF64-B23F-4500-8F96-96E45D7FC58C}"/>
              </a:ext>
            </a:extLst>
          </p:cNvPr>
          <p:cNvGrpSpPr/>
          <p:nvPr/>
        </p:nvGrpSpPr>
        <p:grpSpPr>
          <a:xfrm>
            <a:off x="1135441" y="125412"/>
            <a:ext cx="7409374" cy="1119187"/>
            <a:chOff x="1890713" y="941388"/>
            <a:chExt cx="5365750" cy="1119187"/>
          </a:xfrm>
        </p:grpSpPr>
        <p:sp>
          <p:nvSpPr>
            <p:cNvPr id="24" name="Rounded Rectangle 23"/>
            <p:cNvSpPr/>
            <p:nvPr/>
          </p:nvSpPr>
          <p:spPr>
            <a:xfrm>
              <a:off x="1890713" y="1122363"/>
              <a:ext cx="5362575" cy="588962"/>
            </a:xfrm>
            <a:prstGeom prst="roundRect">
              <a:avLst>
                <a:gd name="adj" fmla="val 652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sz="2400" dirty="0">
                  <a:latin typeface="Tw Cen MT Condensed" panose="020B0606020104020203" pitchFamily="34" charset="0"/>
                </a:rPr>
                <a:t>Overview and functionalities of the online grant management system</a:t>
              </a:r>
            </a:p>
          </p:txBody>
        </p:sp>
        <p:pic>
          <p:nvPicPr>
            <p:cNvPr id="3089" name="Picture 2" descr="D:\For You\shado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300" y="1698625"/>
              <a:ext cx="5364163"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2" descr="D:\For You\shado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0713" y="941388"/>
              <a:ext cx="53625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5" name="Picture 24">
            <a:extLst>
              <a:ext uri="{FF2B5EF4-FFF2-40B4-BE49-F238E27FC236}">
                <a16:creationId xmlns:a16="http://schemas.microsoft.com/office/drawing/2014/main" id="{1018E438-CD45-4135-B41F-39A5618607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7705" y="0"/>
            <a:ext cx="1805650" cy="1276582"/>
          </a:xfrm>
          <a:prstGeom prst="rect">
            <a:avLst/>
          </a:prstGeom>
        </p:spPr>
      </p:pic>
      <p:sp>
        <p:nvSpPr>
          <p:cNvPr id="3" name="Rectangle 2">
            <a:extLst>
              <a:ext uri="{FF2B5EF4-FFF2-40B4-BE49-F238E27FC236}">
                <a16:creationId xmlns:a16="http://schemas.microsoft.com/office/drawing/2014/main" id="{EC46FA07-4109-1868-18F1-FF5E2A057B53}"/>
              </a:ext>
            </a:extLst>
          </p:cNvPr>
          <p:cNvSpPr/>
          <p:nvPr/>
        </p:nvSpPr>
        <p:spPr>
          <a:xfrm>
            <a:off x="206292" y="1294985"/>
            <a:ext cx="8731416" cy="5275031"/>
          </a:xfrm>
          <a:prstGeom prst="rect">
            <a:avLst/>
          </a:prstGeom>
          <a:solidFill>
            <a:schemeClr val="bg1">
              <a:lumMod val="95000"/>
            </a:schemeClr>
          </a:solidFill>
          <a:ln w="38100">
            <a:solidFill>
              <a:srgbClr val="F6A5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endParaRPr kumimoji="0" lang="en-US" sz="1600" b="1" i="0" u="sng" strike="noStrike" kern="1200" cap="none" spc="0" normalizeH="0" baseline="0" noProof="0" dirty="0">
              <a:ln>
                <a:noFill/>
              </a:ln>
              <a:solidFill>
                <a:prstClr val="black"/>
              </a:solidFill>
              <a:effectLst/>
              <a:uLnTx/>
              <a:uFillTx/>
              <a:latin typeface="Book Antiqua" panose="02040602050305030304" pitchFamily="18" charset="0"/>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endParaRPr kumimoji="0" lang="en-US" sz="1600" b="0" i="0" u="none" strike="noStrike" kern="1200" cap="none" spc="0" normalizeH="0" baseline="0" noProof="0" dirty="0">
              <a:ln>
                <a:noFill/>
              </a:ln>
              <a:solidFill>
                <a:prstClr val="black"/>
              </a:solidFill>
              <a:effectLst/>
              <a:uLnTx/>
              <a:uFillTx/>
              <a:latin typeface="Book Antiqua" panose="02040602050305030304" pitchFamily="18" charset="0"/>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endParaRPr lang="en-US" sz="1600" dirty="0">
              <a:solidFill>
                <a:prstClr val="black"/>
              </a:solidFill>
              <a:latin typeface="Book Antiqua" panose="02040602050305030304" pitchFamily="18" charset="0"/>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endParaRPr kumimoji="0" lang="en-US" sz="1600" b="0" i="0" u="none" strike="noStrike" kern="1200" cap="none" spc="0" normalizeH="0" baseline="0" noProof="0" dirty="0">
              <a:ln>
                <a:noFill/>
              </a:ln>
              <a:solidFill>
                <a:prstClr val="black"/>
              </a:solidFill>
              <a:effectLst/>
              <a:uLnTx/>
              <a:uFillTx/>
              <a:latin typeface="Book Antiqua" panose="02040602050305030304" pitchFamily="18" charset="0"/>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endParaRPr lang="en-US" sz="1600" dirty="0">
              <a:solidFill>
                <a:prstClr val="black"/>
              </a:solidFill>
              <a:latin typeface="Book Antiqua" panose="02040602050305030304" pitchFamily="18" charset="0"/>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endParaRPr kumimoji="0" lang="en-US" sz="1600" b="0" i="0" u="none" strike="noStrike" kern="1200" cap="none" spc="0" normalizeH="0" baseline="0" noProof="0" dirty="0">
              <a:ln>
                <a:noFill/>
              </a:ln>
              <a:solidFill>
                <a:prstClr val="black"/>
              </a:solidFill>
              <a:effectLst/>
              <a:uLnTx/>
              <a:uFillTx/>
              <a:latin typeface="+mj-lt"/>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endParaRPr kumimoji="0" lang="en-US" sz="1600" b="0" i="0" u="none" strike="noStrike" kern="1200" cap="none" spc="0" normalizeH="0" baseline="0" noProof="0" dirty="0">
              <a:ln>
                <a:noFill/>
              </a:ln>
              <a:solidFill>
                <a:prstClr val="black"/>
              </a:solidFill>
              <a:effectLst/>
              <a:uLnTx/>
              <a:uFillTx/>
              <a:latin typeface="+mj-lt"/>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en-US" sz="1600" b="0" i="0" u="none" strike="noStrike" kern="1200" cap="none" spc="0" normalizeH="0" baseline="0" noProof="0" dirty="0">
                <a:ln>
                  <a:noFill/>
                </a:ln>
                <a:solidFill>
                  <a:prstClr val="black"/>
                </a:solidFill>
                <a:effectLst/>
                <a:uLnTx/>
                <a:uFillTx/>
                <a:latin typeface="+mj-lt"/>
              </a:rPr>
              <a:t>Customized and implemented internally since 2023</a:t>
            </a:r>
          </a:p>
          <a:p>
            <a:pPr marL="285750" indent="-285750" algn="just" fontAlgn="auto">
              <a:lnSpc>
                <a:spcPct val="90000"/>
              </a:lnSpc>
              <a:spcBef>
                <a:spcPts val="1000"/>
              </a:spcBef>
              <a:spcAft>
                <a:spcPts val="0"/>
              </a:spcAft>
              <a:buFont typeface="Wingdings" panose="05000000000000000000" pitchFamily="2" charset="2"/>
              <a:buChar char="q"/>
              <a:defRPr/>
            </a:pPr>
            <a:r>
              <a:rPr lang="en-GB" sz="1600" dirty="0">
                <a:solidFill>
                  <a:prstClr val="black"/>
                </a:solidFill>
                <a:latin typeface="+mj-lt"/>
              </a:rPr>
              <a:t>8 calls advertised; all have been awarded- under implementation</a:t>
            </a:r>
          </a:p>
          <a:p>
            <a:pPr marL="285750" indent="-285750" algn="just" fontAlgn="auto">
              <a:lnSpc>
                <a:spcPct val="90000"/>
              </a:lnSpc>
              <a:spcBef>
                <a:spcPts val="1000"/>
              </a:spcBef>
              <a:spcAft>
                <a:spcPts val="0"/>
              </a:spcAft>
              <a:buFont typeface="Wingdings" panose="05000000000000000000" pitchFamily="2" charset="2"/>
              <a:buChar char="q"/>
              <a:defRPr/>
            </a:pPr>
            <a:r>
              <a:rPr lang="en-GB" sz="1600" dirty="0">
                <a:solidFill>
                  <a:prstClr val="black"/>
                </a:solidFill>
                <a:latin typeface="+mj-lt"/>
              </a:rPr>
              <a:t>As of now, there are 457 users, and a total of 85 submissions have been received</a:t>
            </a:r>
          </a:p>
          <a:p>
            <a:pPr algn="just" fontAlgn="auto">
              <a:lnSpc>
                <a:spcPct val="90000"/>
              </a:lnSpc>
              <a:spcBef>
                <a:spcPts val="1000"/>
              </a:spcBef>
              <a:spcAft>
                <a:spcPts val="0"/>
              </a:spcAft>
              <a:defRPr/>
            </a:pPr>
            <a:endParaRPr lang="en-US" sz="1600" dirty="0">
              <a:solidFill>
                <a:prstClr val="black"/>
              </a:solidFill>
              <a:latin typeface="Book Antiqua" panose="02040602050305030304" pitchFamily="18" charset="0"/>
            </a:endParaRPr>
          </a:p>
          <a:p>
            <a:pPr marR="0" lvl="0" algn="just" defTabSz="914400" rtl="0" eaLnBrk="1" fontAlgn="auto" latinLnBrk="0" hangingPunct="1">
              <a:lnSpc>
                <a:spcPct val="90000"/>
              </a:lnSpc>
              <a:spcBef>
                <a:spcPts val="1000"/>
              </a:spcBef>
              <a:spcAft>
                <a:spcPts val="0"/>
              </a:spcAft>
              <a:buClrTx/>
              <a:buSzTx/>
              <a:tabLst/>
              <a:defRPr/>
            </a:pPr>
            <a:r>
              <a:rPr kumimoji="0" lang="en-US" sz="1600" b="1" i="0" u="none" strike="noStrike" kern="1200" cap="none" spc="0" normalizeH="0" baseline="0" noProof="0" dirty="0">
                <a:ln>
                  <a:noFill/>
                </a:ln>
                <a:solidFill>
                  <a:prstClr val="black"/>
                </a:solidFill>
                <a:effectLst/>
                <a:uLnTx/>
                <a:uFillTx/>
                <a:latin typeface="+mj-lt"/>
              </a:rPr>
              <a:t>Key Features</a:t>
            </a:r>
          </a:p>
          <a:p>
            <a:pPr marR="0" lvl="0" algn="just" defTabSz="914400" rtl="0" eaLnBrk="1" fontAlgn="auto" latinLnBrk="0" hangingPunct="1">
              <a:lnSpc>
                <a:spcPct val="90000"/>
              </a:lnSpc>
              <a:spcBef>
                <a:spcPts val="1000"/>
              </a:spcBef>
              <a:spcAft>
                <a:spcPts val="0"/>
              </a:spcAft>
              <a:buClrTx/>
              <a:buSzTx/>
              <a:tabLst/>
              <a:defRPr/>
            </a:pPr>
            <a:r>
              <a:rPr kumimoji="0" lang="en-US" sz="1600" b="0" i="0" u="none" strike="noStrike" kern="1200" cap="none" spc="0" normalizeH="0" baseline="0" noProof="0" dirty="0">
                <a:ln>
                  <a:noFill/>
                </a:ln>
                <a:solidFill>
                  <a:prstClr val="black"/>
                </a:solidFill>
                <a:effectLst/>
                <a:uLnTx/>
                <a:uFillTx/>
              </a:rPr>
              <a:t>The NCRST Online Grant Management System encompasses several essential functionalities:</a:t>
            </a: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en-US" sz="1600" b="1" i="0" u="none" strike="noStrike" kern="1200" cap="none" spc="0" normalizeH="0" baseline="0" noProof="0" dirty="0">
                <a:ln>
                  <a:noFill/>
                </a:ln>
                <a:solidFill>
                  <a:prstClr val="black"/>
                </a:solidFill>
                <a:effectLst/>
                <a:uLnTx/>
                <a:uFillTx/>
              </a:rPr>
              <a:t>Application Portal</a:t>
            </a:r>
            <a:r>
              <a:rPr kumimoji="0" lang="en-US" sz="1600" b="0" i="0" u="none" strike="noStrike" kern="1200" cap="none" spc="0" normalizeH="0" baseline="0" noProof="0" dirty="0">
                <a:ln>
                  <a:noFill/>
                </a:ln>
                <a:solidFill>
                  <a:prstClr val="black"/>
                </a:solidFill>
                <a:effectLst/>
                <a:uLnTx/>
                <a:uFillTx/>
              </a:rPr>
              <a:t>: Researchers can submit their grant applications online, ensuring a streamlined process.</a:t>
            </a: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en-US" sz="1600" b="1" i="0" u="none" strike="noStrike" kern="1200" cap="none" spc="0" normalizeH="0" baseline="0" noProof="0" dirty="0">
                <a:ln>
                  <a:noFill/>
                </a:ln>
                <a:solidFill>
                  <a:prstClr val="black"/>
                </a:solidFill>
                <a:effectLst/>
                <a:uLnTx/>
                <a:uFillTx/>
              </a:rPr>
              <a:t>Document Management</a:t>
            </a:r>
            <a:r>
              <a:rPr kumimoji="0" lang="en-US" sz="1600" b="0" i="0" u="none" strike="noStrike" kern="1200" cap="none" spc="0" normalizeH="0" baseline="0" noProof="0" dirty="0">
                <a:ln>
                  <a:noFill/>
                </a:ln>
                <a:solidFill>
                  <a:prstClr val="black"/>
                </a:solidFill>
                <a:effectLst/>
                <a:uLnTx/>
                <a:uFillTx/>
              </a:rPr>
              <a:t>: The system allows for the efficient handling of all related documentation, including applications, agreements, and reports.</a:t>
            </a: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lang="en-US" sz="1600" b="1" dirty="0">
                <a:solidFill>
                  <a:prstClr val="black"/>
                </a:solidFill>
              </a:rPr>
              <a:t>Reviewers Portal</a:t>
            </a:r>
            <a:r>
              <a:rPr lang="en-US" sz="1600" dirty="0">
                <a:solidFill>
                  <a:prstClr val="black"/>
                </a:solidFill>
              </a:rPr>
              <a:t>: Allows for evaluation of proposals to be done on the system by reviewers</a:t>
            </a:r>
            <a:endParaRPr kumimoji="0" lang="en-US" sz="1600" b="0" i="0" u="none" strike="noStrike" kern="1200" cap="none" spc="0" normalizeH="0" baseline="0" noProof="0" dirty="0">
              <a:ln>
                <a:noFill/>
              </a:ln>
              <a:solidFill>
                <a:prstClr val="black"/>
              </a:solidFill>
              <a:effectLst/>
              <a:uLnTx/>
              <a:uFillTx/>
            </a:endParaRP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en-US" sz="1600" b="1" i="0" u="none" strike="noStrike" kern="1200" cap="none" spc="0" normalizeH="0" baseline="0" noProof="0" dirty="0">
                <a:ln>
                  <a:noFill/>
                </a:ln>
                <a:solidFill>
                  <a:prstClr val="black"/>
                </a:solidFill>
                <a:effectLst/>
                <a:uLnTx/>
                <a:uFillTx/>
              </a:rPr>
              <a:t>Grants officer/ management Portal</a:t>
            </a:r>
            <a:r>
              <a:rPr kumimoji="0" lang="en-US" sz="1600" b="0" i="0" u="none" strike="noStrike" kern="1200" cap="none" spc="0" normalizeH="0" baseline="0" noProof="0" dirty="0">
                <a:ln>
                  <a:noFill/>
                </a:ln>
                <a:solidFill>
                  <a:prstClr val="black"/>
                </a:solidFill>
                <a:effectLst/>
                <a:uLnTx/>
                <a:uFillTx/>
              </a:rPr>
              <a:t>: Management of grant, reporting on grant outcomes, enhancing accountability.</a:t>
            </a: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lang="en-US" sz="1600" b="1" dirty="0">
                <a:solidFill>
                  <a:prstClr val="black"/>
                </a:solidFill>
              </a:rPr>
              <a:t>Super Admin Portal: IT office</a:t>
            </a:r>
          </a:p>
          <a:p>
            <a:pPr marL="285750" marR="0" lvl="0" indent="-285750" algn="just" defTabSz="914400" rtl="0" eaLnBrk="1" fontAlgn="auto" latinLnBrk="0" hangingPunct="1">
              <a:lnSpc>
                <a:spcPct val="90000"/>
              </a:lnSpc>
              <a:spcBef>
                <a:spcPts val="1000"/>
              </a:spcBef>
              <a:spcAft>
                <a:spcPts val="0"/>
              </a:spcAft>
              <a:buClrTx/>
              <a:buSzTx/>
              <a:buFont typeface="Wingdings" panose="05000000000000000000" pitchFamily="2" charset="2"/>
              <a:buChar char="q"/>
              <a:tabLst/>
              <a:defRPr/>
            </a:pPr>
            <a:r>
              <a:rPr kumimoji="0" lang="en-US" sz="1600" b="1" i="0" u="none" strike="noStrike" kern="1200" cap="none" spc="0" normalizeH="0" baseline="0" noProof="0" dirty="0">
                <a:ln>
                  <a:noFill/>
                </a:ln>
                <a:solidFill>
                  <a:prstClr val="black"/>
                </a:solidFill>
                <a:effectLst/>
                <a:uLnTx/>
                <a:uFillTx/>
              </a:rPr>
              <a:t>Communication Tools</a:t>
            </a:r>
            <a:r>
              <a:rPr kumimoji="0" lang="en-US" sz="1600" b="0" i="0" u="none" strike="noStrike" kern="1200" cap="none" spc="0" normalizeH="0" baseline="0" noProof="0" dirty="0">
                <a:ln>
                  <a:noFill/>
                </a:ln>
                <a:solidFill>
                  <a:prstClr val="black"/>
                </a:solidFill>
                <a:effectLst/>
                <a:uLnTx/>
                <a:uFillTx/>
              </a:rPr>
              <a:t>: The platform facilitates communication between applicants and NCRST officials for queries and support.</a:t>
            </a: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p>
        </p:txBody>
      </p:sp>
    </p:spTree>
    <p:extLst>
      <p:ext uri="{BB962C8B-B14F-4D97-AF65-F5344CB8AC3E}">
        <p14:creationId xmlns:p14="http://schemas.microsoft.com/office/powerpoint/2010/main" val="1090965175"/>
      </p:ext>
    </p:extLst>
  </p:cSld>
  <p:clrMapOvr>
    <a:masterClrMapping/>
  </p:clrMapOvr>
  <p:transition spd="slow">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1EC1EF64-B23F-4500-8F96-96E45D7FC58C}"/>
              </a:ext>
            </a:extLst>
          </p:cNvPr>
          <p:cNvGrpSpPr/>
          <p:nvPr/>
        </p:nvGrpSpPr>
        <p:grpSpPr>
          <a:xfrm>
            <a:off x="867313" y="261574"/>
            <a:ext cx="7612325" cy="719154"/>
            <a:chOff x="1890713" y="941388"/>
            <a:chExt cx="5512724" cy="1119187"/>
          </a:xfrm>
        </p:grpSpPr>
        <p:sp>
          <p:nvSpPr>
            <p:cNvPr id="24" name="Rounded Rectangle 23"/>
            <p:cNvSpPr/>
            <p:nvPr/>
          </p:nvSpPr>
          <p:spPr>
            <a:xfrm>
              <a:off x="1956769" y="1031875"/>
              <a:ext cx="5446668" cy="588962"/>
            </a:xfrm>
            <a:prstGeom prst="roundRect">
              <a:avLst>
                <a:gd name="adj" fmla="val 6527"/>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2400" dirty="0">
                <a:latin typeface="Tw Cen MT Condensed" panose="020B0606020104020203" pitchFamily="34" charset="0"/>
              </a:endParaRPr>
            </a:p>
            <a:p>
              <a:pPr algn="ctr" fontAlgn="auto">
                <a:spcBef>
                  <a:spcPts val="0"/>
                </a:spcBef>
                <a:spcAft>
                  <a:spcPts val="0"/>
                </a:spcAft>
                <a:defRPr/>
              </a:pPr>
              <a:r>
                <a:rPr lang="en-US" sz="3200" dirty="0">
                  <a:latin typeface="Tw Cen MT Condensed" panose="020B0606020104020203" pitchFamily="34" charset="0"/>
                </a:rPr>
                <a:t>Benefits of the OGMS (to Researchers and the NCRST</a:t>
              </a:r>
              <a:r>
                <a:rPr lang="en-US" sz="2400" dirty="0">
                  <a:latin typeface="Tw Cen MT Condensed" panose="020B0606020104020203" pitchFamily="34" charset="0"/>
                </a:rPr>
                <a:t>)</a:t>
              </a:r>
            </a:p>
            <a:p>
              <a:pPr algn="ctr" fontAlgn="auto">
                <a:spcBef>
                  <a:spcPts val="0"/>
                </a:spcBef>
                <a:spcAft>
                  <a:spcPts val="0"/>
                </a:spcAft>
                <a:defRPr/>
              </a:pPr>
              <a:endParaRPr lang="en-US" sz="2400" dirty="0">
                <a:latin typeface="Tw Cen MT Condensed" panose="020B0606020104020203" pitchFamily="34" charset="0"/>
              </a:endParaRPr>
            </a:p>
          </p:txBody>
        </p:sp>
        <p:pic>
          <p:nvPicPr>
            <p:cNvPr id="3089" name="Picture 2" descr="D:\For You\shado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300" y="1698625"/>
              <a:ext cx="5364163" cy="36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0" name="Picture 2" descr="D:\For You\shadow.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90713" y="941388"/>
              <a:ext cx="5362575" cy="18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5" name="Picture 24">
            <a:extLst>
              <a:ext uri="{FF2B5EF4-FFF2-40B4-BE49-F238E27FC236}">
                <a16:creationId xmlns:a16="http://schemas.microsoft.com/office/drawing/2014/main" id="{1018E438-CD45-4135-B41F-39A56186072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6690" y="-13855"/>
            <a:ext cx="1805650" cy="1276582"/>
          </a:xfrm>
          <a:prstGeom prst="rect">
            <a:avLst/>
          </a:prstGeom>
        </p:spPr>
      </p:pic>
      <p:sp>
        <p:nvSpPr>
          <p:cNvPr id="3" name="Rectangle 2">
            <a:extLst>
              <a:ext uri="{FF2B5EF4-FFF2-40B4-BE49-F238E27FC236}">
                <a16:creationId xmlns:a16="http://schemas.microsoft.com/office/drawing/2014/main" id="{EC46FA07-4109-1868-18F1-FF5E2A057B53}"/>
              </a:ext>
            </a:extLst>
          </p:cNvPr>
          <p:cNvSpPr/>
          <p:nvPr/>
        </p:nvSpPr>
        <p:spPr>
          <a:xfrm>
            <a:off x="204100" y="864439"/>
            <a:ext cx="8731416" cy="5910174"/>
          </a:xfrm>
          <a:prstGeom prst="rect">
            <a:avLst/>
          </a:prstGeom>
          <a:solidFill>
            <a:schemeClr val="bg1">
              <a:lumMod val="95000"/>
            </a:schemeClr>
          </a:solidFill>
          <a:ln w="38100">
            <a:solidFill>
              <a:srgbClr val="F6A50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just">
              <a:buNone/>
            </a:pPr>
            <a:endParaRPr lang="en-US" sz="1600" b="1" i="0" dirty="0">
              <a:solidFill>
                <a:srgbClr val="000000"/>
              </a:solidFill>
              <a:effectLst/>
              <a:latin typeface="Book Antiqua" panose="02040602050305030304" pitchFamily="18" charset="0"/>
            </a:endParaRPr>
          </a:p>
          <a:p>
            <a:pPr marL="0" indent="0" algn="just">
              <a:buNone/>
            </a:pPr>
            <a:endParaRPr lang="en-US" sz="1600" b="1" dirty="0">
              <a:solidFill>
                <a:srgbClr val="000000"/>
              </a:solidFill>
              <a:latin typeface="Book Antiqua" panose="02040602050305030304" pitchFamily="18" charset="0"/>
            </a:endParaRPr>
          </a:p>
          <a:p>
            <a:pPr marL="0" indent="0" algn="just">
              <a:buNone/>
            </a:pPr>
            <a:endParaRPr lang="en-US" sz="1600" b="1" i="0" dirty="0">
              <a:solidFill>
                <a:srgbClr val="000000"/>
              </a:solidFill>
              <a:effectLst/>
              <a:latin typeface="Book Antiqua" panose="02040602050305030304" pitchFamily="18" charset="0"/>
            </a:endParaRPr>
          </a:p>
          <a:p>
            <a:pPr marL="0" indent="0" algn="just">
              <a:buNone/>
            </a:pPr>
            <a:endParaRPr lang="en-US" sz="1600" b="1" dirty="0">
              <a:solidFill>
                <a:srgbClr val="000000"/>
              </a:solidFill>
              <a:latin typeface="Book Antiqua" panose="02040602050305030304" pitchFamily="18" charset="0"/>
            </a:endParaRPr>
          </a:p>
          <a:p>
            <a:pPr marL="285750" indent="-285750" algn="just">
              <a:buFont typeface="Wingdings" panose="05000000000000000000" pitchFamily="2" charset="2"/>
              <a:buChar char="q"/>
            </a:pPr>
            <a:endParaRPr lang="en-US" sz="1600" b="1" i="0" dirty="0">
              <a:solidFill>
                <a:srgbClr val="000000"/>
              </a:solidFill>
              <a:effectLst/>
              <a:latin typeface="+mj-lt"/>
            </a:endParaRPr>
          </a:p>
          <a:p>
            <a:pPr marL="285750" indent="-285750" algn="just">
              <a:buFont typeface="Wingdings" panose="05000000000000000000" pitchFamily="2" charset="2"/>
              <a:buChar char="q"/>
            </a:pPr>
            <a:endParaRPr lang="en-US" sz="1600" b="1" dirty="0">
              <a:solidFill>
                <a:srgbClr val="000000"/>
              </a:solidFill>
              <a:latin typeface="+mj-lt"/>
            </a:endParaRPr>
          </a:p>
          <a:p>
            <a:pPr marL="285750" indent="-285750" algn="just">
              <a:buFont typeface="Wingdings" panose="05000000000000000000" pitchFamily="2" charset="2"/>
              <a:buChar char="q"/>
            </a:pPr>
            <a:endParaRPr lang="en-US" sz="1600" b="1" i="0" dirty="0">
              <a:solidFill>
                <a:srgbClr val="000000"/>
              </a:solidFill>
              <a:effectLst/>
              <a:latin typeface="+mj-lt"/>
            </a:endParaRPr>
          </a:p>
          <a:p>
            <a:pPr marL="285750" indent="-285750" algn="just">
              <a:buFont typeface="Wingdings" panose="05000000000000000000" pitchFamily="2" charset="2"/>
              <a:buChar char="q"/>
            </a:pPr>
            <a:endParaRPr lang="en-US" sz="1600" b="1" i="0" dirty="0">
              <a:solidFill>
                <a:srgbClr val="000000"/>
              </a:solidFill>
              <a:effectLst/>
              <a:latin typeface="+mj-lt"/>
            </a:endParaRPr>
          </a:p>
          <a:p>
            <a:pPr marL="285750" indent="-285750" algn="just">
              <a:buFont typeface="Wingdings" panose="05000000000000000000" pitchFamily="2" charset="2"/>
              <a:buChar char="q"/>
            </a:pPr>
            <a:endParaRPr lang="en-US" sz="1600" b="1" dirty="0">
              <a:solidFill>
                <a:srgbClr val="000000"/>
              </a:solidFill>
              <a:latin typeface="+mj-lt"/>
            </a:endParaRPr>
          </a:p>
          <a:p>
            <a:pPr marL="285750" indent="-285750" algn="just">
              <a:lnSpc>
                <a:spcPct val="150000"/>
              </a:lnSpc>
              <a:buFont typeface="Wingdings" panose="05000000000000000000" pitchFamily="2" charset="2"/>
              <a:buChar char="q"/>
            </a:pPr>
            <a:r>
              <a:rPr lang="en-US" sz="1600" b="1" i="0" dirty="0">
                <a:solidFill>
                  <a:srgbClr val="000000"/>
                </a:solidFill>
                <a:effectLst/>
                <a:latin typeface="+mj-lt"/>
              </a:rPr>
              <a:t>Automated Grant Management:</a:t>
            </a:r>
          </a:p>
          <a:p>
            <a:pPr marL="285750" indent="-285750" algn="just">
              <a:lnSpc>
                <a:spcPct val="150000"/>
              </a:lnSpc>
              <a:buFontTx/>
              <a:buChar char="-"/>
            </a:pPr>
            <a:r>
              <a:rPr lang="en-US" sz="1600" i="0" dirty="0">
                <a:solidFill>
                  <a:srgbClr val="000000"/>
                </a:solidFill>
                <a:effectLst/>
                <a:latin typeface="+mj-lt"/>
              </a:rPr>
              <a:t>Reduced manual work, saving time and resources.</a:t>
            </a:r>
          </a:p>
          <a:p>
            <a:pPr marL="285750" indent="-285750" algn="just">
              <a:lnSpc>
                <a:spcPct val="150000"/>
              </a:lnSpc>
              <a:buFontTx/>
              <a:buChar char="-"/>
            </a:pPr>
            <a:r>
              <a:rPr lang="en-US" sz="1600" dirty="0">
                <a:solidFill>
                  <a:srgbClr val="000000"/>
                </a:solidFill>
                <a:latin typeface="+mj-lt"/>
              </a:rPr>
              <a:t>Faster application processing and evaluation.</a:t>
            </a:r>
            <a:endParaRPr lang="en-US" sz="1600" i="0" dirty="0">
              <a:solidFill>
                <a:srgbClr val="FF0000"/>
              </a:solidFill>
              <a:effectLst/>
              <a:latin typeface="+mj-lt"/>
            </a:endParaRPr>
          </a:p>
          <a:p>
            <a:pPr marL="285750" indent="-285750" algn="just">
              <a:lnSpc>
                <a:spcPct val="150000"/>
              </a:lnSpc>
              <a:buFontTx/>
              <a:buChar char="-"/>
            </a:pPr>
            <a:r>
              <a:rPr lang="en-US" sz="1600" i="0" dirty="0">
                <a:solidFill>
                  <a:srgbClr val="FF0000"/>
                </a:solidFill>
                <a:effectLst/>
                <a:latin typeface="+mj-lt"/>
              </a:rPr>
              <a:t>Streamlined grant processes through automation (Reporting reminders)</a:t>
            </a:r>
            <a:r>
              <a:rPr lang="en-US" sz="1600" i="0" dirty="0">
                <a:solidFill>
                  <a:srgbClr val="000000"/>
                </a:solidFill>
                <a:effectLst/>
                <a:latin typeface="+mj-lt"/>
              </a:rPr>
              <a:t>.</a:t>
            </a:r>
          </a:p>
          <a:p>
            <a:pPr marL="285750" indent="-285750" algn="just">
              <a:lnSpc>
                <a:spcPct val="150000"/>
              </a:lnSpc>
              <a:buFontTx/>
              <a:buChar char="-"/>
            </a:pPr>
            <a:r>
              <a:rPr lang="en-US" sz="1600" dirty="0">
                <a:solidFill>
                  <a:srgbClr val="FF0000"/>
                </a:solidFill>
                <a:latin typeface="+mj-lt"/>
              </a:rPr>
              <a:t>Enhance monitoring and evaluation of funded projects </a:t>
            </a:r>
          </a:p>
          <a:p>
            <a:pPr marL="0" indent="0" algn="just">
              <a:buNone/>
            </a:pPr>
            <a:endParaRPr lang="en-US" sz="1600" b="1" i="0" dirty="0">
              <a:solidFill>
                <a:srgbClr val="000000"/>
              </a:solidFill>
              <a:effectLst/>
              <a:latin typeface="+mj-lt"/>
            </a:endParaRPr>
          </a:p>
          <a:p>
            <a:pPr marL="285750" indent="-285750" algn="just">
              <a:buFont typeface="Wingdings" panose="05000000000000000000" pitchFamily="2" charset="2"/>
              <a:buChar char="q"/>
            </a:pPr>
            <a:r>
              <a:rPr lang="en-US" sz="1600" b="1" i="0" dirty="0">
                <a:solidFill>
                  <a:srgbClr val="000000"/>
                </a:solidFill>
                <a:effectLst/>
                <a:latin typeface="+mj-lt"/>
              </a:rPr>
              <a:t>Increased Confidence of Potential Donors </a:t>
            </a:r>
            <a:r>
              <a:rPr lang="en-US" sz="1600" b="1" dirty="0">
                <a:solidFill>
                  <a:srgbClr val="000000"/>
                </a:solidFill>
                <a:latin typeface="+mj-lt"/>
              </a:rPr>
              <a:t>	</a:t>
            </a:r>
            <a:r>
              <a:rPr lang="en-US" sz="1600" b="1" i="0" dirty="0">
                <a:solidFill>
                  <a:srgbClr val="000000"/>
                </a:solidFill>
                <a:effectLst/>
                <a:latin typeface="+mj-lt"/>
              </a:rPr>
              <a:t>Resource </a:t>
            </a:r>
            <a:r>
              <a:rPr lang="en-US" sz="1600" b="1" i="0" dirty="0" err="1">
                <a:solidFill>
                  <a:srgbClr val="000000"/>
                </a:solidFill>
                <a:effectLst/>
                <a:latin typeface="+mj-lt"/>
              </a:rPr>
              <a:t>Mobilisation</a:t>
            </a:r>
            <a:r>
              <a:rPr lang="en-US" sz="1600" b="1" i="0" dirty="0">
                <a:solidFill>
                  <a:srgbClr val="000000"/>
                </a:solidFill>
                <a:effectLst/>
                <a:latin typeface="+mj-lt"/>
              </a:rPr>
              <a:t> Tool:</a:t>
            </a:r>
          </a:p>
          <a:p>
            <a:pPr marL="285750" indent="-285750" algn="just">
              <a:lnSpc>
                <a:spcPct val="150000"/>
              </a:lnSpc>
              <a:buFontTx/>
              <a:buChar char="-"/>
            </a:pPr>
            <a:r>
              <a:rPr lang="en-US" sz="1600" dirty="0">
                <a:solidFill>
                  <a:srgbClr val="000000"/>
                </a:solidFill>
                <a:latin typeface="+mj-lt"/>
              </a:rPr>
              <a:t>Transparent and efficient grant management system.</a:t>
            </a:r>
          </a:p>
          <a:p>
            <a:pPr marL="285750" indent="-285750" algn="just">
              <a:lnSpc>
                <a:spcPct val="150000"/>
              </a:lnSpc>
              <a:buFontTx/>
              <a:buChar char="-"/>
            </a:pPr>
            <a:r>
              <a:rPr lang="en-US" sz="1600" dirty="0">
                <a:solidFill>
                  <a:srgbClr val="000000"/>
                </a:solidFill>
                <a:latin typeface="+mj-lt"/>
              </a:rPr>
              <a:t>Clear documentation of projects and their progress.</a:t>
            </a:r>
          </a:p>
          <a:p>
            <a:pPr marL="285750" indent="-285750" algn="just">
              <a:lnSpc>
                <a:spcPct val="150000"/>
              </a:lnSpc>
              <a:buFontTx/>
              <a:buChar char="-"/>
            </a:pPr>
            <a:r>
              <a:rPr lang="en-US" sz="1600" dirty="0">
                <a:solidFill>
                  <a:srgbClr val="000000"/>
                </a:solidFill>
                <a:latin typeface="+mj-lt"/>
              </a:rPr>
              <a:t>Gain trust and confidence of potential donors.</a:t>
            </a:r>
          </a:p>
          <a:p>
            <a:pPr algn="just">
              <a:lnSpc>
                <a:spcPct val="150000"/>
              </a:lnSpc>
            </a:pPr>
            <a:endParaRPr lang="en-US" sz="1600" dirty="0">
              <a:solidFill>
                <a:srgbClr val="000000"/>
              </a:solidFill>
              <a:latin typeface="+mj-lt"/>
            </a:endParaRPr>
          </a:p>
          <a:p>
            <a:pPr marL="285750" indent="-285750" algn="just">
              <a:buFont typeface="Wingdings" panose="05000000000000000000" pitchFamily="2" charset="2"/>
              <a:buChar char="q"/>
            </a:pPr>
            <a:r>
              <a:rPr lang="en-US" sz="1600" b="1" i="0" dirty="0">
                <a:solidFill>
                  <a:srgbClr val="000000"/>
                </a:solidFill>
                <a:effectLst/>
                <a:latin typeface="+mj-lt"/>
              </a:rPr>
              <a:t>Real-Time Data and Reporting:</a:t>
            </a:r>
          </a:p>
          <a:p>
            <a:pPr marL="285750" indent="-285750" algn="just">
              <a:lnSpc>
                <a:spcPct val="150000"/>
              </a:lnSpc>
              <a:buFontTx/>
              <a:buChar char="-"/>
            </a:pPr>
            <a:r>
              <a:rPr lang="en-US" sz="1600" dirty="0">
                <a:solidFill>
                  <a:srgbClr val="000000"/>
                </a:solidFill>
                <a:latin typeface="+mj-lt"/>
              </a:rPr>
              <a:t>Easy access to real-time data for informed decision-making.</a:t>
            </a:r>
          </a:p>
          <a:p>
            <a:pPr marL="285750" indent="-285750" algn="just">
              <a:lnSpc>
                <a:spcPct val="150000"/>
              </a:lnSpc>
              <a:buFontTx/>
              <a:buChar char="-"/>
            </a:pPr>
            <a:r>
              <a:rPr lang="en-US" sz="1600" dirty="0">
                <a:solidFill>
                  <a:srgbClr val="000000"/>
                </a:solidFill>
                <a:latin typeface="+mj-lt"/>
              </a:rPr>
              <a:t>Efficient tracking of grant utilization and impact.</a:t>
            </a:r>
          </a:p>
          <a:p>
            <a:pPr marL="285750" indent="-285750" algn="just">
              <a:lnSpc>
                <a:spcPct val="150000"/>
              </a:lnSpc>
              <a:buFontTx/>
              <a:buChar char="-"/>
            </a:pPr>
            <a:r>
              <a:rPr lang="en-US" sz="1600" dirty="0">
                <a:solidFill>
                  <a:srgbClr val="000000"/>
                </a:solidFill>
                <a:latin typeface="+mj-lt"/>
              </a:rPr>
              <a:t>Enhanced reporting to stakeholders.</a:t>
            </a:r>
          </a:p>
          <a:p>
            <a:pPr marL="285750" indent="-285750" algn="just">
              <a:lnSpc>
                <a:spcPct val="150000"/>
              </a:lnSpc>
              <a:buFontTx/>
              <a:buChar char="-"/>
            </a:pPr>
            <a:r>
              <a:rPr lang="en-US" sz="1600" dirty="0">
                <a:solidFill>
                  <a:srgbClr val="FF0000"/>
                </a:solidFill>
                <a:latin typeface="+mj-lt"/>
              </a:rPr>
              <a:t>Improve transparency and accessibility for researchers, reviewers and institutions.</a:t>
            </a:r>
          </a:p>
          <a:p>
            <a:pPr algn="just">
              <a:lnSpc>
                <a:spcPct val="150000"/>
              </a:lnSpc>
            </a:pPr>
            <a:endParaRPr lang="en-US" sz="1600" dirty="0">
              <a:solidFill>
                <a:srgbClr val="000000"/>
              </a:solidFill>
              <a:latin typeface="+mj-lt"/>
            </a:endParaRPr>
          </a:p>
          <a:p>
            <a:pPr marL="0" indent="0" algn="just">
              <a:buNone/>
            </a:pPr>
            <a:endParaRPr lang="en-US" sz="1600" b="1" dirty="0">
              <a:solidFill>
                <a:srgbClr val="000000"/>
              </a:solidFill>
              <a:latin typeface="Book Antiqua" panose="02040602050305030304" pitchFamily="18" charset="0"/>
            </a:endParaRPr>
          </a:p>
          <a:p>
            <a:pPr marL="0" indent="0" algn="just">
              <a:buNone/>
            </a:pPr>
            <a:endParaRPr lang="en-US" sz="1600" b="1" dirty="0">
              <a:solidFill>
                <a:srgbClr val="000000"/>
              </a:solidFill>
              <a:latin typeface="Book Antiqua" panose="02040602050305030304" pitchFamily="18" charset="0"/>
              <a:cs typeface="Times New Roman" panose="02020603050405020304" pitchFamily="18" charset="0"/>
            </a:endParaRPr>
          </a:p>
          <a:p>
            <a:pPr marL="0" indent="0" algn="just">
              <a:buNone/>
            </a:pPr>
            <a:endParaRPr lang="en-US" sz="1600" b="1" dirty="0">
              <a:solidFill>
                <a:srgbClr val="000000"/>
              </a:solidFill>
              <a:latin typeface="Book Antiqua" panose="02040602050305030304" pitchFamily="18" charset="0"/>
              <a:cs typeface="Times New Roman" panose="02020603050405020304" pitchFamily="18" charset="0"/>
            </a:endParaRPr>
          </a:p>
          <a:p>
            <a:pPr marL="0" indent="0" algn="just">
              <a:buNone/>
            </a:pPr>
            <a:endParaRPr lang="en-US" sz="1600" b="1" dirty="0">
              <a:solidFill>
                <a:srgbClr val="000000"/>
              </a:solidFill>
              <a:latin typeface="Book Antiqua" panose="02040602050305030304" pitchFamily="18" charset="0"/>
              <a:cs typeface="Times New Roman" panose="02020603050405020304" pitchFamily="18" charset="0"/>
            </a:endParaRPr>
          </a:p>
          <a:p>
            <a:pPr marL="0" indent="0" algn="just">
              <a:buNone/>
            </a:pPr>
            <a:endParaRPr lang="en-US" sz="1600" b="1" dirty="0">
              <a:solidFill>
                <a:srgbClr val="000000"/>
              </a:solidFill>
              <a:latin typeface="Book Antiqua" panose="02040602050305030304" pitchFamily="18" charset="0"/>
              <a:cs typeface="Times New Roman" panose="02020603050405020304" pitchFamily="18" charset="0"/>
            </a:endParaRPr>
          </a:p>
          <a:p>
            <a:pPr marL="0" indent="0" algn="just">
              <a:buNone/>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solidFill>
                <a:prstClr val="black"/>
              </a:solidFill>
              <a:latin typeface="Times New Roman" panose="02020603050405020304" pitchFamily="18" charset="0"/>
              <a:cs typeface="Times New Roman" panose="02020603050405020304" pitchFamily="18" charset="0"/>
            </a:endParaRPr>
          </a:p>
          <a:p>
            <a:pPr marL="742950" marR="0" lvl="1" indent="-285750"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endParaRPr lang="en-US" dirty="0"/>
          </a:p>
        </p:txBody>
      </p:sp>
      <p:cxnSp>
        <p:nvCxnSpPr>
          <p:cNvPr id="5" name="Straight Arrow Connector 4">
            <a:extLst>
              <a:ext uri="{FF2B5EF4-FFF2-40B4-BE49-F238E27FC236}">
                <a16:creationId xmlns:a16="http://schemas.microsoft.com/office/drawing/2014/main" id="{7DC400EB-39C6-AF4D-5AE9-EDCB370DCFDA}"/>
              </a:ext>
            </a:extLst>
          </p:cNvPr>
          <p:cNvCxnSpPr/>
          <p:nvPr/>
        </p:nvCxnSpPr>
        <p:spPr>
          <a:xfrm>
            <a:off x="2483768" y="2348880"/>
            <a:ext cx="0" cy="216024"/>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EF751EBB-B2F7-A771-1EA3-8D12320ACCC1}"/>
              </a:ext>
            </a:extLst>
          </p:cNvPr>
          <p:cNvCxnSpPr/>
          <p:nvPr/>
        </p:nvCxnSpPr>
        <p:spPr>
          <a:xfrm>
            <a:off x="4281776" y="3212976"/>
            <a:ext cx="288032" cy="0"/>
          </a:xfrm>
          <a:prstGeom prst="straightConnector1">
            <a:avLst/>
          </a:prstGeom>
          <a:ln w="1270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557752213"/>
      </p:ext>
    </p:extLst>
  </p:cSld>
  <p:clrMapOvr>
    <a:masterClrMapping/>
  </p:clrMapOvr>
  <p:transition spd="slow">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5145-BDCD-1AC7-06CE-AEA9D576A1A7}"/>
              </a:ext>
            </a:extLst>
          </p:cNvPr>
          <p:cNvSpPr>
            <a:spLocks noGrp="1"/>
          </p:cNvSpPr>
          <p:nvPr>
            <p:ph type="title"/>
          </p:nvPr>
        </p:nvSpPr>
        <p:spPr>
          <a:xfrm>
            <a:off x="457200" y="274638"/>
            <a:ext cx="8229600" cy="634082"/>
          </a:xfrm>
        </p:spPr>
        <p:txBody>
          <a:bodyPr/>
          <a:lstStyle/>
          <a:p>
            <a:pPr marL="0" marR="0" rtl="0">
              <a:spcBef>
                <a:spcPts val="0"/>
              </a:spcBef>
              <a:spcAft>
                <a:spcPts val="800"/>
              </a:spcAft>
            </a:pPr>
            <a:r>
              <a:rPr lang="en-US" sz="1800" b="0" i="0" dirty="0">
                <a:solidFill>
                  <a:srgbClr val="ED5C57"/>
                </a:solidFill>
                <a:effectLst/>
                <a:latin typeface="Calibri" panose="020F0502020204030204" pitchFamily="34" charset="0"/>
              </a:rPr>
              <a:t> </a:t>
            </a:r>
            <a:br>
              <a:rPr lang="en-US" sz="1800" b="0" i="0" dirty="0">
                <a:solidFill>
                  <a:srgbClr val="ED5C57"/>
                </a:solidFill>
                <a:effectLst/>
                <a:latin typeface="Calibri" panose="020F0502020204030204" pitchFamily="34" charset="0"/>
              </a:rPr>
            </a:br>
            <a:br>
              <a:rPr lang="en-US" sz="1800" b="0" i="0" dirty="0">
                <a:solidFill>
                  <a:srgbClr val="ED5C57"/>
                </a:solidFill>
                <a:effectLst/>
                <a:latin typeface="Calibri" panose="020F0502020204030204" pitchFamily="34" charset="0"/>
              </a:rPr>
            </a:br>
            <a:br>
              <a:rPr lang="en-US" sz="1800" b="0" i="0" dirty="0">
                <a:solidFill>
                  <a:srgbClr val="ED5C57"/>
                </a:solidFill>
                <a:effectLst/>
                <a:latin typeface="Calibri" panose="020F0502020204030204" pitchFamily="34" charset="0"/>
              </a:rPr>
            </a:br>
            <a:r>
              <a:rPr lang="en-US" sz="1800" b="1" dirty="0">
                <a:latin typeface="Calibri" panose="020F0502020204030204" pitchFamily="34" charset="0"/>
              </a:rPr>
              <a:t>M</a:t>
            </a:r>
            <a:r>
              <a:rPr lang="en-US" sz="1800" b="1" i="0" dirty="0">
                <a:effectLst/>
                <a:latin typeface="Calibri" panose="020F0502020204030204" pitchFamily="34" charset="0"/>
              </a:rPr>
              <a:t>odifications/ changes to the system? </a:t>
            </a:r>
            <a:br>
              <a:rPr lang="en-US" sz="1800" b="0" i="0" dirty="0">
                <a:solidFill>
                  <a:srgbClr val="FF0000"/>
                </a:solidFill>
                <a:effectLst/>
                <a:latin typeface="Calibri" panose="020F0502020204030204" pitchFamily="34" charset="0"/>
              </a:rPr>
            </a:br>
            <a:br>
              <a:rPr lang="en-US" sz="1800" b="0" i="0" dirty="0">
                <a:solidFill>
                  <a:srgbClr val="ED5C57"/>
                </a:solidFill>
                <a:effectLst/>
                <a:latin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E81D933E-D4D9-CC5A-B052-73127DD04E1A}"/>
              </a:ext>
            </a:extLst>
          </p:cNvPr>
          <p:cNvSpPr>
            <a:spLocks noGrp="1"/>
          </p:cNvSpPr>
          <p:nvPr>
            <p:ph idx="1"/>
          </p:nvPr>
        </p:nvSpPr>
        <p:spPr>
          <a:xfrm>
            <a:off x="457200" y="908720"/>
            <a:ext cx="8229600" cy="5832648"/>
          </a:xfrm>
        </p:spPr>
        <p:txBody>
          <a:bodyPr/>
          <a:lstStyle/>
          <a:p>
            <a:pPr marL="0" indent="0" algn="just">
              <a:lnSpc>
                <a:spcPct val="150000"/>
              </a:lnSpc>
              <a:buNone/>
            </a:pPr>
            <a:r>
              <a:rPr lang="en-US" sz="1600" b="1" i="0" dirty="0">
                <a:effectLst/>
                <a:latin typeface="+mj-lt"/>
              </a:rPr>
              <a:t>Applicants Portal</a:t>
            </a:r>
          </a:p>
          <a:p>
            <a:pPr algn="just">
              <a:lnSpc>
                <a:spcPct val="150000"/>
              </a:lnSpc>
              <a:buFont typeface="Wingdings" panose="05000000000000000000" pitchFamily="2" charset="2"/>
              <a:buChar char="q"/>
            </a:pPr>
            <a:r>
              <a:rPr lang="en-US" sz="1600" dirty="0">
                <a:latin typeface="+mj-lt"/>
              </a:rPr>
              <a:t>Captcha verification implemented for enhanced security</a:t>
            </a:r>
          </a:p>
          <a:p>
            <a:pPr algn="just">
              <a:lnSpc>
                <a:spcPct val="150000"/>
              </a:lnSpc>
              <a:buFont typeface="Wingdings" panose="05000000000000000000" pitchFamily="2" charset="2"/>
              <a:buChar char="q"/>
            </a:pPr>
            <a:r>
              <a:rPr lang="en-US" sz="1600" dirty="0">
                <a:latin typeface="+mj-lt"/>
              </a:rPr>
              <a:t>Award amounts and currencies display on the applicant’s budget</a:t>
            </a:r>
          </a:p>
          <a:p>
            <a:pPr algn="just">
              <a:lnSpc>
                <a:spcPct val="150000"/>
              </a:lnSpc>
              <a:buFont typeface="Wingdings" panose="05000000000000000000" pitchFamily="2" charset="2"/>
              <a:buChar char="q"/>
            </a:pPr>
            <a:r>
              <a:rPr lang="en-GB" sz="1600" dirty="0">
                <a:latin typeface="+mj-lt"/>
              </a:rPr>
              <a:t>Added 'Submit' and 'Next' buttons </a:t>
            </a:r>
          </a:p>
          <a:p>
            <a:pPr algn="just">
              <a:lnSpc>
                <a:spcPct val="150000"/>
              </a:lnSpc>
              <a:buFont typeface="Wingdings" panose="05000000000000000000" pitchFamily="2" charset="2"/>
              <a:buChar char="q"/>
            </a:pPr>
            <a:r>
              <a:rPr lang="en-GB" sz="1600" dirty="0">
                <a:latin typeface="+mj-lt"/>
              </a:rPr>
              <a:t>Made research attachments mandatory.</a:t>
            </a:r>
          </a:p>
          <a:p>
            <a:pPr algn="just">
              <a:lnSpc>
                <a:spcPct val="150000"/>
              </a:lnSpc>
              <a:buFont typeface="Wingdings" panose="05000000000000000000" pitchFamily="2" charset="2"/>
              <a:buChar char="q"/>
            </a:pPr>
            <a:r>
              <a:rPr lang="en-US" sz="1600" dirty="0">
                <a:latin typeface="+mj-lt"/>
              </a:rPr>
              <a:t>Users’ downloadable submission</a:t>
            </a:r>
          </a:p>
          <a:p>
            <a:pPr marL="0" indent="0" algn="just">
              <a:lnSpc>
                <a:spcPct val="150000"/>
              </a:lnSpc>
              <a:buNone/>
            </a:pPr>
            <a:endParaRPr lang="en-US" sz="1600" dirty="0">
              <a:latin typeface="+mj-lt"/>
            </a:endParaRPr>
          </a:p>
          <a:p>
            <a:pPr marL="0" indent="0" algn="just">
              <a:lnSpc>
                <a:spcPct val="150000"/>
              </a:lnSpc>
              <a:buNone/>
            </a:pPr>
            <a:r>
              <a:rPr lang="en-US" sz="1600" b="1" dirty="0">
                <a:latin typeface="+mj-lt"/>
              </a:rPr>
              <a:t>Grants Office Portal</a:t>
            </a:r>
          </a:p>
          <a:p>
            <a:pPr algn="just">
              <a:lnSpc>
                <a:spcPct val="150000"/>
              </a:lnSpc>
              <a:buFont typeface="Wingdings" panose="05000000000000000000" pitchFamily="2" charset="2"/>
              <a:buChar char="q"/>
            </a:pPr>
            <a:r>
              <a:rPr lang="en-US" sz="1600" dirty="0">
                <a:latin typeface="+mj-lt"/>
              </a:rPr>
              <a:t>Rejection automated email </a:t>
            </a:r>
          </a:p>
          <a:p>
            <a:pPr algn="just">
              <a:lnSpc>
                <a:spcPct val="150000"/>
              </a:lnSpc>
              <a:buFont typeface="Wingdings" panose="05000000000000000000" pitchFamily="2" charset="2"/>
              <a:buChar char="q"/>
            </a:pPr>
            <a:r>
              <a:rPr lang="en-US" sz="1600" dirty="0">
                <a:latin typeface="+mj-lt"/>
              </a:rPr>
              <a:t>Award decision modification</a:t>
            </a:r>
          </a:p>
          <a:p>
            <a:pPr algn="just">
              <a:lnSpc>
                <a:spcPct val="150000"/>
              </a:lnSpc>
              <a:buFont typeface="Wingdings" panose="05000000000000000000" pitchFamily="2" charset="2"/>
              <a:buChar char="q"/>
            </a:pPr>
            <a:r>
              <a:rPr lang="en-US" sz="1600" dirty="0">
                <a:latin typeface="+mj-lt"/>
              </a:rPr>
              <a:t>“Reject with comments” changed to “Accept with comments”</a:t>
            </a:r>
          </a:p>
          <a:p>
            <a:pPr marL="0" indent="0" algn="just">
              <a:lnSpc>
                <a:spcPct val="150000"/>
              </a:lnSpc>
              <a:buNone/>
            </a:pPr>
            <a:endParaRPr lang="en-US" sz="1600" dirty="0">
              <a:latin typeface="+mj-lt"/>
            </a:endParaRPr>
          </a:p>
          <a:p>
            <a:pPr algn="just">
              <a:lnSpc>
                <a:spcPct val="150000"/>
              </a:lnSpc>
              <a:buFont typeface="Wingdings" panose="05000000000000000000" pitchFamily="2" charset="2"/>
              <a:buChar char="q"/>
            </a:pPr>
            <a:endParaRPr lang="en-US" sz="1600" dirty="0">
              <a:latin typeface="+mj-lt"/>
            </a:endParaRPr>
          </a:p>
          <a:p>
            <a:pPr algn="just">
              <a:lnSpc>
                <a:spcPct val="150000"/>
              </a:lnSpc>
              <a:buFont typeface="Wingdings" panose="05000000000000000000" pitchFamily="2" charset="2"/>
              <a:buChar char="q"/>
            </a:pPr>
            <a:endParaRPr lang="en-US" sz="1800" dirty="0">
              <a:solidFill>
                <a:srgbClr val="FF0000"/>
              </a:solidFill>
              <a:latin typeface="+mj-lt"/>
            </a:endParaRPr>
          </a:p>
          <a:p>
            <a:pPr algn="just">
              <a:lnSpc>
                <a:spcPct val="150000"/>
              </a:lnSpc>
              <a:buFont typeface="Wingdings" panose="05000000000000000000" pitchFamily="2" charset="2"/>
              <a:buChar char="q"/>
            </a:pPr>
            <a:endParaRPr lang="en-US" sz="1800" b="0" i="0" dirty="0">
              <a:solidFill>
                <a:srgbClr val="FF0000"/>
              </a:solidFill>
              <a:effectLst/>
              <a:latin typeface="+mj-lt"/>
            </a:endParaRPr>
          </a:p>
        </p:txBody>
      </p:sp>
    </p:spTree>
    <p:extLst>
      <p:ext uri="{BB962C8B-B14F-4D97-AF65-F5344CB8AC3E}">
        <p14:creationId xmlns:p14="http://schemas.microsoft.com/office/powerpoint/2010/main" val="72124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05145-BDCD-1AC7-06CE-AEA9D576A1A7}"/>
              </a:ext>
            </a:extLst>
          </p:cNvPr>
          <p:cNvSpPr>
            <a:spLocks noGrp="1"/>
          </p:cNvSpPr>
          <p:nvPr>
            <p:ph type="title"/>
          </p:nvPr>
        </p:nvSpPr>
        <p:spPr>
          <a:xfrm>
            <a:off x="457200" y="274638"/>
            <a:ext cx="8229600" cy="634082"/>
          </a:xfrm>
        </p:spPr>
        <p:txBody>
          <a:bodyPr/>
          <a:lstStyle/>
          <a:p>
            <a:pPr marL="0" marR="0" rtl="0">
              <a:spcBef>
                <a:spcPts val="0"/>
              </a:spcBef>
              <a:spcAft>
                <a:spcPts val="800"/>
              </a:spcAft>
            </a:pPr>
            <a:r>
              <a:rPr lang="en-US" sz="1800" b="0" i="0" dirty="0">
                <a:solidFill>
                  <a:srgbClr val="ED5C57"/>
                </a:solidFill>
                <a:effectLst/>
                <a:latin typeface="Calibri" panose="020F0502020204030204" pitchFamily="34" charset="0"/>
              </a:rPr>
              <a:t> </a:t>
            </a:r>
            <a:br>
              <a:rPr lang="en-US" sz="1800" b="0" i="0" dirty="0">
                <a:solidFill>
                  <a:srgbClr val="ED5C57"/>
                </a:solidFill>
                <a:effectLst/>
                <a:latin typeface="Calibri" panose="020F0502020204030204" pitchFamily="34" charset="0"/>
              </a:rPr>
            </a:br>
            <a:br>
              <a:rPr lang="en-US" sz="1800" b="0" i="0" dirty="0">
                <a:solidFill>
                  <a:srgbClr val="ED5C57"/>
                </a:solidFill>
                <a:effectLst/>
                <a:latin typeface="Calibri" panose="020F0502020204030204" pitchFamily="34" charset="0"/>
              </a:rPr>
            </a:br>
            <a:br>
              <a:rPr lang="en-US" sz="1800" b="0" i="0" dirty="0">
                <a:solidFill>
                  <a:srgbClr val="ED5C57"/>
                </a:solidFill>
                <a:effectLst/>
                <a:latin typeface="Calibri" panose="020F0502020204030204" pitchFamily="34" charset="0"/>
              </a:rPr>
            </a:br>
            <a:r>
              <a:rPr lang="en-US" sz="1800" b="1" dirty="0">
                <a:latin typeface="Calibri" panose="020F0502020204030204" pitchFamily="34" charset="0"/>
              </a:rPr>
              <a:t>M</a:t>
            </a:r>
            <a:r>
              <a:rPr lang="en-US" sz="1800" b="1" i="0" dirty="0">
                <a:effectLst/>
                <a:latin typeface="Calibri" panose="020F0502020204030204" pitchFamily="34" charset="0"/>
              </a:rPr>
              <a:t>odifications/ changes to the system? </a:t>
            </a:r>
            <a:br>
              <a:rPr lang="en-US" sz="1800" b="0" i="0" dirty="0">
                <a:solidFill>
                  <a:srgbClr val="FF0000"/>
                </a:solidFill>
                <a:effectLst/>
                <a:latin typeface="Calibri" panose="020F0502020204030204" pitchFamily="34" charset="0"/>
              </a:rPr>
            </a:br>
            <a:br>
              <a:rPr lang="en-US" sz="1800" b="0" i="0" dirty="0">
                <a:solidFill>
                  <a:srgbClr val="ED5C57"/>
                </a:solidFill>
                <a:effectLst/>
                <a:latin typeface="Calibri" panose="020F0502020204030204" pitchFamily="34" charset="0"/>
              </a:rPr>
            </a:br>
            <a:endParaRPr lang="en-GB" dirty="0"/>
          </a:p>
        </p:txBody>
      </p:sp>
      <p:sp>
        <p:nvSpPr>
          <p:cNvPr id="3" name="Content Placeholder 2">
            <a:extLst>
              <a:ext uri="{FF2B5EF4-FFF2-40B4-BE49-F238E27FC236}">
                <a16:creationId xmlns:a16="http://schemas.microsoft.com/office/drawing/2014/main" id="{E81D933E-D4D9-CC5A-B052-73127DD04E1A}"/>
              </a:ext>
            </a:extLst>
          </p:cNvPr>
          <p:cNvSpPr>
            <a:spLocks noGrp="1"/>
          </p:cNvSpPr>
          <p:nvPr>
            <p:ph idx="1"/>
          </p:nvPr>
        </p:nvSpPr>
        <p:spPr>
          <a:xfrm>
            <a:off x="457200" y="908721"/>
            <a:ext cx="8229600" cy="4608512"/>
          </a:xfrm>
        </p:spPr>
        <p:txBody>
          <a:bodyPr/>
          <a:lstStyle/>
          <a:p>
            <a:pPr marL="0" indent="0" algn="just">
              <a:lnSpc>
                <a:spcPct val="150000"/>
              </a:lnSpc>
              <a:buNone/>
            </a:pPr>
            <a:r>
              <a:rPr lang="en-US" sz="1600" b="1" dirty="0">
                <a:latin typeface="+mj-lt"/>
              </a:rPr>
              <a:t>Grants Office Portal</a:t>
            </a:r>
          </a:p>
          <a:p>
            <a:pPr algn="just">
              <a:lnSpc>
                <a:spcPct val="150000"/>
              </a:lnSpc>
              <a:buFont typeface="Wingdings" panose="05000000000000000000" pitchFamily="2" charset="2"/>
              <a:buChar char="q"/>
            </a:pPr>
            <a:r>
              <a:rPr lang="en-US" sz="1600" dirty="0">
                <a:latin typeface="+mj-lt"/>
              </a:rPr>
              <a:t>Dropdown on Review Progress Report </a:t>
            </a:r>
          </a:p>
          <a:p>
            <a:pPr algn="just">
              <a:lnSpc>
                <a:spcPct val="150000"/>
              </a:lnSpc>
              <a:buFont typeface="Wingdings" panose="05000000000000000000" pitchFamily="2" charset="2"/>
              <a:buChar char="q"/>
            </a:pPr>
            <a:r>
              <a:rPr lang="en-US" sz="1600" dirty="0">
                <a:latin typeface="+mj-lt"/>
              </a:rPr>
              <a:t>Technical Report heading from financial report</a:t>
            </a:r>
          </a:p>
          <a:p>
            <a:pPr algn="just">
              <a:lnSpc>
                <a:spcPct val="150000"/>
              </a:lnSpc>
              <a:buFont typeface="Wingdings" panose="05000000000000000000" pitchFamily="2" charset="2"/>
              <a:buChar char="q"/>
            </a:pPr>
            <a:r>
              <a:rPr lang="en-GB" sz="1600" dirty="0">
                <a:latin typeface="+mj-lt"/>
              </a:rPr>
              <a:t>Corrected scoring errors and display issues on proposal review pages</a:t>
            </a:r>
            <a:endParaRPr lang="en-US" sz="1600" dirty="0">
              <a:latin typeface="+mj-lt"/>
            </a:endParaRPr>
          </a:p>
          <a:p>
            <a:pPr marL="0" indent="0" algn="just">
              <a:lnSpc>
                <a:spcPct val="150000"/>
              </a:lnSpc>
              <a:buNone/>
            </a:pPr>
            <a:endParaRPr lang="en-GB" sz="1800" b="1"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just">
              <a:lnSpc>
                <a:spcPct val="150000"/>
              </a:lnSpc>
              <a:buNone/>
            </a:pPr>
            <a:r>
              <a:rPr lang="en-GB" sz="1600" b="1" dirty="0">
                <a:latin typeface="+mj-lt"/>
              </a:rPr>
              <a:t>Reviewers Portal</a:t>
            </a:r>
          </a:p>
          <a:p>
            <a:pPr lvl="0" algn="just">
              <a:lnSpc>
                <a:spcPct val="150000"/>
              </a:lnSpc>
              <a:buSzPts val="1000"/>
              <a:buFont typeface="Wingdings" panose="05000000000000000000" pitchFamily="2" charset="2"/>
              <a:buChar char="q"/>
              <a:tabLst>
                <a:tab pos="457200" algn="l"/>
              </a:tabLst>
            </a:pPr>
            <a:r>
              <a:rPr lang="en-GB" sz="1600" dirty="0">
                <a:latin typeface="+mj-lt"/>
              </a:rPr>
              <a:t>Resolved issues with email notifications for reviewers.</a:t>
            </a:r>
          </a:p>
          <a:p>
            <a:pPr lvl="0" algn="just">
              <a:lnSpc>
                <a:spcPct val="150000"/>
              </a:lnSpc>
              <a:buSzPts val="1000"/>
              <a:buFont typeface="Wingdings" panose="05000000000000000000" pitchFamily="2" charset="2"/>
              <a:buChar char="q"/>
              <a:tabLst>
                <a:tab pos="457200" algn="l"/>
              </a:tabLst>
            </a:pPr>
            <a:r>
              <a:rPr lang="en-GB" sz="1600" dirty="0">
                <a:latin typeface="+mj-lt"/>
              </a:rPr>
              <a:t>Enabled re-assignment of reviewers.</a:t>
            </a:r>
          </a:p>
          <a:p>
            <a:pPr marL="0" indent="0" algn="just">
              <a:lnSpc>
                <a:spcPct val="150000"/>
              </a:lnSpc>
              <a:buNone/>
            </a:pPr>
            <a:endParaRPr lang="en-US" sz="1800" b="0" i="0" dirty="0">
              <a:solidFill>
                <a:srgbClr val="FF0000"/>
              </a:solidFill>
              <a:effectLst/>
              <a:latin typeface="+mj-lt"/>
            </a:endParaRPr>
          </a:p>
        </p:txBody>
      </p:sp>
    </p:spTree>
    <p:extLst>
      <p:ext uri="{BB962C8B-B14F-4D97-AF65-F5344CB8AC3E}">
        <p14:creationId xmlns:p14="http://schemas.microsoft.com/office/powerpoint/2010/main" val="16489488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87C40-B539-58A7-79A0-52B0C0A3E5C4}"/>
              </a:ext>
            </a:extLst>
          </p:cNvPr>
          <p:cNvSpPr>
            <a:spLocks noGrp="1"/>
          </p:cNvSpPr>
          <p:nvPr>
            <p:ph type="title"/>
          </p:nvPr>
        </p:nvSpPr>
        <p:spPr>
          <a:xfrm>
            <a:off x="457200" y="260784"/>
            <a:ext cx="8229600" cy="634082"/>
          </a:xfrm>
        </p:spPr>
        <p:txBody>
          <a:bodyPr/>
          <a:lstStyle/>
          <a:p>
            <a:r>
              <a:rPr lang="en-US" sz="2400" b="1" dirty="0"/>
              <a:t>Challenges and solutions</a:t>
            </a:r>
            <a:endParaRPr lang="en-GB" sz="2400" b="1" dirty="0"/>
          </a:p>
        </p:txBody>
      </p:sp>
      <p:sp>
        <p:nvSpPr>
          <p:cNvPr id="3" name="Content Placeholder 2">
            <a:extLst>
              <a:ext uri="{FF2B5EF4-FFF2-40B4-BE49-F238E27FC236}">
                <a16:creationId xmlns:a16="http://schemas.microsoft.com/office/drawing/2014/main" id="{44180608-A1B6-6FCE-7E26-E1D312687F26}"/>
              </a:ext>
            </a:extLst>
          </p:cNvPr>
          <p:cNvSpPr>
            <a:spLocks noGrp="1"/>
          </p:cNvSpPr>
          <p:nvPr>
            <p:ph idx="1"/>
          </p:nvPr>
        </p:nvSpPr>
        <p:spPr>
          <a:xfrm>
            <a:off x="107504" y="1052736"/>
            <a:ext cx="8579296" cy="5544480"/>
          </a:xfrm>
        </p:spPr>
        <p:txBody>
          <a:bodyPr/>
          <a:lstStyle/>
          <a:p>
            <a:pPr marL="0" indent="0">
              <a:lnSpc>
                <a:spcPct val="150000"/>
              </a:lnSpc>
              <a:buNone/>
            </a:pPr>
            <a:r>
              <a:rPr lang="en-US" sz="1600" b="1" dirty="0">
                <a:latin typeface="+mj-lt"/>
              </a:rPr>
              <a:t>1. Access and Login Issues</a:t>
            </a:r>
          </a:p>
          <a:p>
            <a:pPr marL="0" indent="0">
              <a:lnSpc>
                <a:spcPct val="150000"/>
              </a:lnSpc>
              <a:buNone/>
            </a:pPr>
            <a:r>
              <a:rPr lang="en-US" sz="1600" b="1" dirty="0">
                <a:latin typeface="+mj-lt"/>
              </a:rPr>
              <a:t>Challenge</a:t>
            </a:r>
            <a:r>
              <a:rPr lang="en-US" sz="1600" dirty="0">
                <a:latin typeface="+mj-lt"/>
              </a:rPr>
              <a:t>: Reviewers previously registered as applicants faced login difficulties.</a:t>
            </a:r>
          </a:p>
          <a:p>
            <a:pPr marL="0" indent="0">
              <a:lnSpc>
                <a:spcPct val="150000"/>
              </a:lnSpc>
              <a:buNone/>
            </a:pPr>
            <a:r>
              <a:rPr lang="en-US" sz="1600" b="1" dirty="0">
                <a:latin typeface="+mj-lt"/>
              </a:rPr>
              <a:t>Impact</a:t>
            </a:r>
            <a:r>
              <a:rPr lang="en-US" sz="1600" dirty="0">
                <a:latin typeface="+mj-lt"/>
              </a:rPr>
              <a:t>: Delays in review processes due to credential or system role conflicts.</a:t>
            </a:r>
          </a:p>
          <a:p>
            <a:pPr marL="0" indent="0">
              <a:lnSpc>
                <a:spcPct val="150000"/>
              </a:lnSpc>
              <a:buNone/>
            </a:pPr>
            <a:r>
              <a:rPr lang="en-US" sz="1600" b="1" dirty="0">
                <a:latin typeface="+mj-lt"/>
              </a:rPr>
              <a:t>Solution: </a:t>
            </a:r>
            <a:r>
              <a:rPr lang="en-US" sz="1600" dirty="0">
                <a:latin typeface="+mj-lt"/>
              </a:rPr>
              <a:t>Registered with different credentials for differentiation</a:t>
            </a:r>
          </a:p>
          <a:p>
            <a:pPr marL="0" indent="0">
              <a:lnSpc>
                <a:spcPct val="150000"/>
              </a:lnSpc>
              <a:buNone/>
            </a:pPr>
            <a:r>
              <a:rPr lang="en-US" sz="1600" b="1" dirty="0">
                <a:latin typeface="+mj-lt"/>
              </a:rPr>
              <a:t>Recommendation</a:t>
            </a:r>
            <a:r>
              <a:rPr lang="en-US" sz="1600" dirty="0">
                <a:latin typeface="+mj-lt"/>
              </a:rPr>
              <a:t>: Implement role-based access profiles and ensure seamless role-switching capabilities.</a:t>
            </a:r>
          </a:p>
          <a:p>
            <a:pPr marL="0" indent="0">
              <a:lnSpc>
                <a:spcPct val="150000"/>
              </a:lnSpc>
              <a:buNone/>
            </a:pPr>
            <a:r>
              <a:rPr lang="en-US" sz="1600" b="1" dirty="0">
                <a:latin typeface="+mj-lt"/>
              </a:rPr>
              <a:t>2. System Cache Interference</a:t>
            </a:r>
          </a:p>
          <a:p>
            <a:pPr marL="0" indent="0">
              <a:lnSpc>
                <a:spcPct val="150000"/>
              </a:lnSpc>
              <a:buNone/>
            </a:pPr>
            <a:r>
              <a:rPr lang="en-US" sz="1600" b="1" dirty="0">
                <a:latin typeface="+mj-lt"/>
              </a:rPr>
              <a:t>Challenge</a:t>
            </a:r>
            <a:r>
              <a:rPr lang="en-US" sz="1600" dirty="0">
                <a:latin typeface="+mj-lt"/>
              </a:rPr>
              <a:t>: Applicants are hindered by system cache issues that delayed the grant management process.</a:t>
            </a:r>
          </a:p>
          <a:p>
            <a:pPr marL="0" lvl="1" indent="0">
              <a:lnSpc>
                <a:spcPct val="150000"/>
              </a:lnSpc>
              <a:buNone/>
            </a:pPr>
            <a:r>
              <a:rPr lang="en-US" sz="1600" b="1" dirty="0">
                <a:latin typeface="+mj-lt"/>
              </a:rPr>
              <a:t>Impact: </a:t>
            </a:r>
            <a:r>
              <a:rPr lang="en-US" sz="1600" dirty="0">
                <a:latin typeface="+mj-lt"/>
              </a:rPr>
              <a:t>Time lost due to outdated data or session conflicts.</a:t>
            </a:r>
          </a:p>
          <a:p>
            <a:pPr marL="0" lvl="1" indent="0">
              <a:lnSpc>
                <a:spcPct val="150000"/>
              </a:lnSpc>
              <a:buNone/>
            </a:pPr>
            <a:r>
              <a:rPr lang="en-US" sz="1600" b="1" dirty="0">
                <a:latin typeface="+mj-lt"/>
              </a:rPr>
              <a:t>Solution: </a:t>
            </a:r>
            <a:r>
              <a:rPr lang="en-US" sz="1600" dirty="0">
                <a:latin typeface="+mj-lt"/>
              </a:rPr>
              <a:t>manual cache clearing</a:t>
            </a:r>
          </a:p>
          <a:p>
            <a:pPr marL="0" indent="0" algn="just">
              <a:lnSpc>
                <a:spcPct val="200000"/>
              </a:lnSpc>
              <a:buNone/>
            </a:pPr>
            <a:endParaRPr lang="en-GB" sz="1600" dirty="0"/>
          </a:p>
          <a:p>
            <a:pPr>
              <a:buFont typeface="Wingdings" panose="05000000000000000000" pitchFamily="2" charset="2"/>
              <a:buChar char="q"/>
            </a:pPr>
            <a:endParaRPr lang="en-GB" dirty="0"/>
          </a:p>
        </p:txBody>
      </p:sp>
    </p:spTree>
    <p:extLst>
      <p:ext uri="{BB962C8B-B14F-4D97-AF65-F5344CB8AC3E}">
        <p14:creationId xmlns:p14="http://schemas.microsoft.com/office/powerpoint/2010/main" val="2390838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87C40-B539-58A7-79A0-52B0C0A3E5C4}"/>
              </a:ext>
            </a:extLst>
          </p:cNvPr>
          <p:cNvSpPr>
            <a:spLocks noGrp="1"/>
          </p:cNvSpPr>
          <p:nvPr>
            <p:ph type="title"/>
          </p:nvPr>
        </p:nvSpPr>
        <p:spPr>
          <a:xfrm>
            <a:off x="457200" y="260784"/>
            <a:ext cx="8229600" cy="634082"/>
          </a:xfrm>
        </p:spPr>
        <p:txBody>
          <a:bodyPr/>
          <a:lstStyle/>
          <a:p>
            <a:r>
              <a:rPr lang="en-US" sz="2400" b="1" dirty="0"/>
              <a:t>Challenges faced thus far</a:t>
            </a:r>
            <a:endParaRPr lang="en-GB" sz="2400" b="1" dirty="0"/>
          </a:p>
        </p:txBody>
      </p:sp>
      <p:sp>
        <p:nvSpPr>
          <p:cNvPr id="3" name="Content Placeholder 2">
            <a:extLst>
              <a:ext uri="{FF2B5EF4-FFF2-40B4-BE49-F238E27FC236}">
                <a16:creationId xmlns:a16="http://schemas.microsoft.com/office/drawing/2014/main" id="{44180608-A1B6-6FCE-7E26-E1D312687F26}"/>
              </a:ext>
            </a:extLst>
          </p:cNvPr>
          <p:cNvSpPr>
            <a:spLocks noGrp="1"/>
          </p:cNvSpPr>
          <p:nvPr>
            <p:ph idx="1"/>
          </p:nvPr>
        </p:nvSpPr>
        <p:spPr>
          <a:xfrm>
            <a:off x="107504" y="1066591"/>
            <a:ext cx="9036496" cy="5805264"/>
          </a:xfrm>
        </p:spPr>
        <p:txBody>
          <a:bodyPr/>
          <a:lstStyle/>
          <a:p>
            <a:pPr marL="0" indent="0">
              <a:buNone/>
            </a:pPr>
            <a:r>
              <a:rPr lang="en-US" sz="1600" b="1" dirty="0">
                <a:latin typeface="+mj-lt"/>
              </a:rPr>
              <a:t>3. Upload and Submission Issues</a:t>
            </a:r>
          </a:p>
          <a:p>
            <a:pPr marL="0" indent="0">
              <a:lnSpc>
                <a:spcPct val="150000"/>
              </a:lnSpc>
              <a:buNone/>
            </a:pPr>
            <a:r>
              <a:rPr lang="en-US" sz="1600" b="1" dirty="0">
                <a:latin typeface="+mj-lt"/>
              </a:rPr>
              <a:t>Challenge</a:t>
            </a:r>
            <a:r>
              <a:rPr lang="en-US" sz="1600" dirty="0">
                <a:latin typeface="+mj-lt"/>
              </a:rPr>
              <a:t>: Reviewers experienced difficulty uploading review marks. </a:t>
            </a:r>
          </a:p>
          <a:p>
            <a:pPr marL="0" indent="0">
              <a:lnSpc>
                <a:spcPct val="150000"/>
              </a:lnSpc>
              <a:buNone/>
            </a:pPr>
            <a:r>
              <a:rPr lang="en-US" sz="1600" b="1" dirty="0">
                <a:latin typeface="+mj-lt"/>
              </a:rPr>
              <a:t>Challenge</a:t>
            </a:r>
            <a:r>
              <a:rPr lang="en-US" sz="1600" dirty="0">
                <a:latin typeface="+mj-lt"/>
              </a:rPr>
              <a:t>: Applicants could not upload required documents due to system glitches.</a:t>
            </a:r>
          </a:p>
          <a:p>
            <a:pPr marL="0" indent="0">
              <a:lnSpc>
                <a:spcPct val="150000"/>
              </a:lnSpc>
              <a:buNone/>
            </a:pPr>
            <a:r>
              <a:rPr lang="en-US" sz="1600" b="1" dirty="0">
                <a:latin typeface="+mj-lt"/>
              </a:rPr>
              <a:t>Impact: Incomplete submissions; potential loss of review data.</a:t>
            </a:r>
          </a:p>
          <a:p>
            <a:pPr marL="0" indent="0">
              <a:lnSpc>
                <a:spcPct val="150000"/>
              </a:lnSpc>
              <a:buNone/>
            </a:pPr>
            <a:r>
              <a:rPr lang="en-US" sz="1600" b="1" dirty="0">
                <a:latin typeface="+mj-lt"/>
              </a:rPr>
              <a:t>Recommendation: </a:t>
            </a:r>
            <a:r>
              <a:rPr lang="en-US" sz="1600" dirty="0">
                <a:latin typeface="+mj-lt"/>
              </a:rPr>
              <a:t>Improve file handling reliability and implement clearer user prompts or fail-safes (e.g., save drafts, upload confirmation messages)</a:t>
            </a:r>
          </a:p>
          <a:p>
            <a:pPr marL="0" indent="0">
              <a:buNone/>
            </a:pPr>
            <a:endParaRPr lang="en-US" sz="1600" b="1" dirty="0">
              <a:latin typeface="+mj-lt"/>
            </a:endParaRPr>
          </a:p>
          <a:p>
            <a:pPr marL="0" indent="0">
              <a:buNone/>
            </a:pPr>
            <a:r>
              <a:rPr lang="en-US" sz="1600" b="1" dirty="0">
                <a:latin typeface="+mj-lt"/>
              </a:rPr>
              <a:t>4. Incomplete Rejection Workflow</a:t>
            </a:r>
          </a:p>
          <a:p>
            <a:pPr marL="0" indent="0">
              <a:lnSpc>
                <a:spcPct val="150000"/>
              </a:lnSpc>
              <a:buNone/>
            </a:pPr>
            <a:r>
              <a:rPr lang="en-US" sz="1600" b="1" dirty="0">
                <a:latin typeface="+mj-lt"/>
              </a:rPr>
              <a:t>Challenge</a:t>
            </a:r>
            <a:r>
              <a:rPr lang="en-US" sz="1600" dirty="0">
                <a:latin typeface="+mj-lt"/>
              </a:rPr>
              <a:t>: Rejected project proposals do not appear under the “Rejected Proposals” tab after completion checks.</a:t>
            </a:r>
          </a:p>
          <a:p>
            <a:pPr marL="0" indent="0">
              <a:lnSpc>
                <a:spcPct val="150000"/>
              </a:lnSpc>
              <a:buNone/>
            </a:pPr>
            <a:r>
              <a:rPr lang="en-US" sz="1600" b="1" dirty="0">
                <a:latin typeface="+mj-lt"/>
              </a:rPr>
              <a:t>Challenge</a:t>
            </a:r>
            <a:r>
              <a:rPr lang="en-US" sz="1600" dirty="0">
                <a:latin typeface="+mj-lt"/>
              </a:rPr>
              <a:t>: Once applications are rejected post-completion check, grant officers cannot download them.</a:t>
            </a:r>
          </a:p>
          <a:p>
            <a:pPr marL="0" indent="0">
              <a:lnSpc>
                <a:spcPct val="150000"/>
              </a:lnSpc>
              <a:buNone/>
            </a:pPr>
            <a:r>
              <a:rPr lang="en-US" sz="1600" b="1" dirty="0">
                <a:latin typeface="+mj-lt"/>
              </a:rPr>
              <a:t>Impact</a:t>
            </a:r>
            <a:r>
              <a:rPr lang="en-US" sz="1600" dirty="0">
                <a:latin typeface="+mj-lt"/>
              </a:rPr>
              <a:t>: Loss of transparency and inability to audit or reprocess rejected submissions.</a:t>
            </a:r>
          </a:p>
          <a:p>
            <a:pPr marL="0" indent="0">
              <a:lnSpc>
                <a:spcPct val="150000"/>
              </a:lnSpc>
              <a:buNone/>
            </a:pPr>
            <a:r>
              <a:rPr lang="en-US" sz="1600" b="1" dirty="0">
                <a:latin typeface="+mj-lt"/>
              </a:rPr>
              <a:t>Solution/ Recommendation</a:t>
            </a:r>
            <a:r>
              <a:rPr lang="en-US" sz="1600" dirty="0">
                <a:latin typeface="+mj-lt"/>
              </a:rPr>
              <a:t>: Revise system logic to log and archive all proposal states and enable continued access for administrative users (√)</a:t>
            </a:r>
          </a:p>
          <a:p>
            <a:pPr marL="0" indent="0">
              <a:lnSpc>
                <a:spcPct val="150000"/>
              </a:lnSpc>
              <a:buNone/>
            </a:pPr>
            <a:r>
              <a:rPr lang="en-US" sz="1600" b="1" dirty="0">
                <a:latin typeface="+mj-lt"/>
              </a:rPr>
              <a:t>5</a:t>
            </a:r>
            <a:r>
              <a:rPr lang="en-US" sz="1600" b="1" dirty="0">
                <a:solidFill>
                  <a:srgbClr val="FF0000"/>
                </a:solidFill>
                <a:latin typeface="+mj-lt"/>
              </a:rPr>
              <a:t>. </a:t>
            </a:r>
            <a:r>
              <a:rPr lang="en-GB" sz="1600" b="1" dirty="0">
                <a:solidFill>
                  <a:srgbClr val="FF0000"/>
                </a:solidFill>
                <a:latin typeface="+mj-lt"/>
              </a:rPr>
              <a:t>Internal Software Developer on study leave</a:t>
            </a:r>
          </a:p>
          <a:p>
            <a:pPr marL="0" indent="0">
              <a:lnSpc>
                <a:spcPct val="150000"/>
              </a:lnSpc>
              <a:buNone/>
            </a:pPr>
            <a:endParaRPr lang="en-US" dirty="0"/>
          </a:p>
          <a:p>
            <a:pPr marL="0" indent="0">
              <a:buNone/>
            </a:pPr>
            <a:endParaRPr lang="en-GB" sz="1600" dirty="0"/>
          </a:p>
          <a:p>
            <a:pPr>
              <a:buFont typeface="Wingdings" panose="05000000000000000000" pitchFamily="2" charset="2"/>
              <a:buChar char="q"/>
            </a:pPr>
            <a:endParaRPr lang="en-GB" dirty="0"/>
          </a:p>
        </p:txBody>
      </p:sp>
    </p:spTree>
    <p:extLst>
      <p:ext uri="{BB962C8B-B14F-4D97-AF65-F5344CB8AC3E}">
        <p14:creationId xmlns:p14="http://schemas.microsoft.com/office/powerpoint/2010/main" val="2950181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387C40-B539-58A7-79A0-52B0C0A3E5C4}"/>
              </a:ext>
            </a:extLst>
          </p:cNvPr>
          <p:cNvSpPr>
            <a:spLocks noGrp="1"/>
          </p:cNvSpPr>
          <p:nvPr>
            <p:ph type="title"/>
          </p:nvPr>
        </p:nvSpPr>
        <p:spPr>
          <a:xfrm>
            <a:off x="457200" y="260784"/>
            <a:ext cx="8229600" cy="634082"/>
          </a:xfrm>
        </p:spPr>
        <p:txBody>
          <a:bodyPr/>
          <a:lstStyle/>
          <a:p>
            <a:r>
              <a:rPr lang="en-US" sz="2400" b="1" dirty="0"/>
              <a:t>Sustainability Plan of the System</a:t>
            </a:r>
            <a:endParaRPr lang="en-GB" sz="2400" b="1" dirty="0"/>
          </a:p>
        </p:txBody>
      </p:sp>
      <p:sp>
        <p:nvSpPr>
          <p:cNvPr id="3" name="Content Placeholder 2">
            <a:extLst>
              <a:ext uri="{FF2B5EF4-FFF2-40B4-BE49-F238E27FC236}">
                <a16:creationId xmlns:a16="http://schemas.microsoft.com/office/drawing/2014/main" id="{44180608-A1B6-6FCE-7E26-E1D312687F26}"/>
              </a:ext>
            </a:extLst>
          </p:cNvPr>
          <p:cNvSpPr>
            <a:spLocks noGrp="1"/>
          </p:cNvSpPr>
          <p:nvPr>
            <p:ph idx="1"/>
          </p:nvPr>
        </p:nvSpPr>
        <p:spPr>
          <a:xfrm>
            <a:off x="457200" y="1052736"/>
            <a:ext cx="8229600" cy="2880319"/>
          </a:xfrm>
        </p:spPr>
        <p:txBody>
          <a:bodyPr/>
          <a:lstStyle/>
          <a:p>
            <a:pPr>
              <a:lnSpc>
                <a:spcPct val="150000"/>
              </a:lnSpc>
              <a:buFont typeface="Wingdings" panose="05000000000000000000" pitchFamily="2" charset="2"/>
              <a:buChar char="q"/>
            </a:pPr>
            <a:r>
              <a:rPr lang="en-GB" sz="1600" b="0" i="0" dirty="0">
                <a:effectLst/>
              </a:rPr>
              <a:t>Regularly develop and update the system to align with technological advancements.</a:t>
            </a:r>
          </a:p>
          <a:p>
            <a:pPr>
              <a:lnSpc>
                <a:spcPct val="150000"/>
              </a:lnSpc>
              <a:buFont typeface="Wingdings" panose="05000000000000000000" pitchFamily="2" charset="2"/>
              <a:buChar char="q"/>
            </a:pPr>
            <a:r>
              <a:rPr lang="en-GB" sz="1600" b="0" i="0" dirty="0">
                <a:effectLst/>
              </a:rPr>
              <a:t>Awareness on different platforms initiated</a:t>
            </a:r>
          </a:p>
          <a:p>
            <a:pPr>
              <a:lnSpc>
                <a:spcPct val="150000"/>
              </a:lnSpc>
              <a:buFont typeface="Wingdings" panose="05000000000000000000" pitchFamily="2" charset="2"/>
              <a:buChar char="q"/>
            </a:pPr>
            <a:r>
              <a:rPr lang="en-GB" sz="1600" dirty="0"/>
              <a:t>Internal Software developers to allow for customisation and fixes</a:t>
            </a:r>
            <a:endParaRPr lang="en-GB" sz="1600" b="0" i="0" dirty="0">
              <a:effectLst/>
            </a:endParaRPr>
          </a:p>
          <a:p>
            <a:pPr>
              <a:lnSpc>
                <a:spcPct val="150000"/>
              </a:lnSpc>
              <a:buFont typeface="Wingdings" panose="05000000000000000000" pitchFamily="2" charset="2"/>
              <a:buChar char="q"/>
            </a:pPr>
            <a:r>
              <a:rPr lang="en-GB" sz="1600" b="0" i="0" dirty="0">
                <a:effectLst/>
              </a:rPr>
              <a:t>Pamphlet on the GMS drafted</a:t>
            </a:r>
          </a:p>
          <a:p>
            <a:pPr>
              <a:lnSpc>
                <a:spcPct val="150000"/>
              </a:lnSpc>
              <a:buFont typeface="Wingdings" panose="05000000000000000000" pitchFamily="2" charset="2"/>
              <a:buChar char="q"/>
            </a:pPr>
            <a:r>
              <a:rPr lang="en-GB" sz="1600" b="0" i="0" dirty="0">
                <a:effectLst/>
              </a:rPr>
              <a:t>Instructional videos planned</a:t>
            </a:r>
          </a:p>
        </p:txBody>
      </p:sp>
    </p:spTree>
    <p:extLst>
      <p:ext uri="{BB962C8B-B14F-4D97-AF65-F5344CB8AC3E}">
        <p14:creationId xmlns:p14="http://schemas.microsoft.com/office/powerpoint/2010/main" val="30145828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AAF94714D60C241AF41B6EAC90E2E06" ma:contentTypeVersion="13" ma:contentTypeDescription="Create a new document." ma:contentTypeScope="" ma:versionID="c7c1f0b3540393fae6cecd4241971b1a">
  <xsd:schema xmlns:xsd="http://www.w3.org/2001/XMLSchema" xmlns:xs="http://www.w3.org/2001/XMLSchema" xmlns:p="http://schemas.microsoft.com/office/2006/metadata/properties" xmlns:ns3="fcc6bf0d-b98f-4b48-a54d-4189cd0fc24d" xmlns:ns4="76ee8c58-6681-4152-9c70-35e2d41b4b11" targetNamespace="http://schemas.microsoft.com/office/2006/metadata/properties" ma:root="true" ma:fieldsID="70eada22e74932fad15c7486cd87916b" ns3:_="" ns4:_="">
    <xsd:import namespace="fcc6bf0d-b98f-4b48-a54d-4189cd0fc24d"/>
    <xsd:import namespace="76ee8c58-6681-4152-9c70-35e2d41b4b1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cc6bf0d-b98f-4b48-a54d-4189cd0fc24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6ee8c58-6681-4152-9c70-35e2d41b4b1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75F2968-8B45-4DDF-8340-F424901A13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cc6bf0d-b98f-4b48-a54d-4189cd0fc24d"/>
    <ds:schemaRef ds:uri="76ee8c58-6681-4152-9c70-35e2d41b4b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879F32-1702-42A3-AB56-7C4244A31EF1}">
  <ds:schemaRefs>
    <ds:schemaRef ds:uri="fcc6bf0d-b98f-4b48-a54d-4189cd0fc24d"/>
    <ds:schemaRef ds:uri="http://purl.org/dc/elements/1.1/"/>
    <ds:schemaRef ds:uri="http://purl.org/dc/dcmitype/"/>
    <ds:schemaRef ds:uri="http://schemas.microsoft.com/office/2006/documentManagement/types"/>
    <ds:schemaRef ds:uri="http://purl.org/dc/terms/"/>
    <ds:schemaRef ds:uri="76ee8c58-6681-4152-9c70-35e2d41b4b11"/>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BD914C81-6FA3-4878-A787-902ED36B97B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5925</TotalTime>
  <Words>930</Words>
  <Application>Microsoft Office PowerPoint</Application>
  <PresentationFormat>On-screen Show (4:3)</PresentationFormat>
  <Paragraphs>163</Paragraphs>
  <Slides>11</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Aptos</vt:lpstr>
      <vt:lpstr>Arial</vt:lpstr>
      <vt:lpstr>Book Antiqua</vt:lpstr>
      <vt:lpstr>Calibri</vt:lpstr>
      <vt:lpstr>Courier New</vt:lpstr>
      <vt:lpstr>Times New Roman</vt:lpstr>
      <vt:lpstr>Tw Cen MT Condensed</vt:lpstr>
      <vt:lpstr>Wingdings</vt:lpstr>
      <vt:lpstr>Office Theme</vt:lpstr>
      <vt:lpstr>Content</vt:lpstr>
      <vt:lpstr>PowerPoint Presentation</vt:lpstr>
      <vt:lpstr>PowerPoint Presentation</vt:lpstr>
      <vt:lpstr>PowerPoint Presentation</vt:lpstr>
      <vt:lpstr>    Modifications/ changes to the system?   </vt:lpstr>
      <vt:lpstr>    Modifications/ changes to the system?   </vt:lpstr>
      <vt:lpstr>Challenges and solutions</vt:lpstr>
      <vt:lpstr>Challenges faced thus far</vt:lpstr>
      <vt:lpstr>Sustainability Plan of the System</vt:lpstr>
      <vt:lpstr>    Additional modules or features recommendations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Jokomoro</dc:creator>
  <cp:lastModifiedBy>Oswald Mughongora</cp:lastModifiedBy>
  <cp:revision>278</cp:revision>
  <dcterms:created xsi:type="dcterms:W3CDTF">2012-12-06T21:37:42Z</dcterms:created>
  <dcterms:modified xsi:type="dcterms:W3CDTF">2025-05-06T13:41:00Z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0x010100DAAF94714D60C241AF41B6EAC90E2E06</vt:lpwstr>
  </property>
</Properties>
</file>