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7" r:id="rId4"/>
    <p:sldId id="279" r:id="rId5"/>
    <p:sldId id="280" r:id="rId6"/>
    <p:sldId id="281" r:id="rId7"/>
    <p:sldId id="283" r:id="rId8"/>
    <p:sldId id="282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1B007B-B1ED-4940-90E7-55EE07A992E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751EAF0-7774-4CE5-A6B4-57B496820F10}">
      <dgm:prSet/>
      <dgm:spPr/>
      <dgm:t>
        <a:bodyPr/>
        <a:lstStyle/>
        <a:p>
          <a:r>
            <a:rPr lang="en-CA" b="1" dirty="0"/>
            <a:t>WP1</a:t>
          </a:r>
          <a:r>
            <a:rPr lang="en-CA" dirty="0"/>
            <a:t>– P</a:t>
          </a:r>
          <a:r>
            <a:rPr lang="en-US" dirty="0" err="1"/>
            <a:t>rovide</a:t>
          </a:r>
          <a:r>
            <a:rPr lang="en-US" dirty="0"/>
            <a:t> technical support for the design, development and deployment of digitized online grant management system;</a:t>
          </a:r>
        </a:p>
      </dgm:t>
    </dgm:pt>
    <dgm:pt modelId="{CE0E83BA-6969-45FE-BA85-972BDEA27487}" type="parTrans" cxnId="{C9CAF0D1-6E23-4D08-8D4B-4039CA2F6720}">
      <dgm:prSet/>
      <dgm:spPr/>
      <dgm:t>
        <a:bodyPr/>
        <a:lstStyle/>
        <a:p>
          <a:endParaRPr lang="en-US"/>
        </a:p>
      </dgm:t>
    </dgm:pt>
    <dgm:pt modelId="{EDF99B22-288C-4D3A-BC93-7AD39B7A221E}" type="sibTrans" cxnId="{C9CAF0D1-6E23-4D08-8D4B-4039CA2F6720}">
      <dgm:prSet/>
      <dgm:spPr/>
      <dgm:t>
        <a:bodyPr/>
        <a:lstStyle/>
        <a:p>
          <a:endParaRPr lang="en-US"/>
        </a:p>
      </dgm:t>
    </dgm:pt>
    <dgm:pt modelId="{EFD8682B-6735-4069-8FC2-C514184FFDC9}">
      <dgm:prSet/>
      <dgm:spPr/>
      <dgm:t>
        <a:bodyPr/>
        <a:lstStyle/>
        <a:p>
          <a:r>
            <a:rPr lang="en-CA" b="1" dirty="0"/>
            <a:t>WP 2</a:t>
          </a:r>
          <a:r>
            <a:rPr lang="en-CA" dirty="0"/>
            <a:t> – </a:t>
          </a:r>
          <a:r>
            <a:rPr lang="en-US" u="none" dirty="0">
              <a:uFillTx/>
            </a:rPr>
            <a:t>Provide training and technical support in Research Excellence, Ethics &amp; GFGP</a:t>
          </a:r>
          <a:endParaRPr lang="en-US" dirty="0"/>
        </a:p>
      </dgm:t>
    </dgm:pt>
    <dgm:pt modelId="{CBCC7C54-540A-40FC-8F93-C5B30F4274DC}" type="parTrans" cxnId="{0D0AD318-460A-4467-BF62-2A1DB69D67F2}">
      <dgm:prSet/>
      <dgm:spPr/>
      <dgm:t>
        <a:bodyPr/>
        <a:lstStyle/>
        <a:p>
          <a:endParaRPr lang="en-US"/>
        </a:p>
      </dgm:t>
    </dgm:pt>
    <dgm:pt modelId="{2916E026-FC46-4CAB-8DC0-B021298FD98A}" type="sibTrans" cxnId="{0D0AD318-460A-4467-BF62-2A1DB69D67F2}">
      <dgm:prSet/>
      <dgm:spPr/>
      <dgm:t>
        <a:bodyPr/>
        <a:lstStyle/>
        <a:p>
          <a:endParaRPr lang="en-US"/>
        </a:p>
      </dgm:t>
    </dgm:pt>
    <dgm:pt modelId="{F5BB6B68-9DF2-4A06-AA42-CC413C208602}">
      <dgm:prSet/>
      <dgm:spPr/>
      <dgm:t>
        <a:bodyPr/>
        <a:lstStyle/>
        <a:p>
          <a:r>
            <a:rPr lang="en-CA" b="1" dirty="0"/>
            <a:t>WP 3</a:t>
          </a:r>
          <a:r>
            <a:rPr lang="en-CA" dirty="0"/>
            <a:t> –</a:t>
          </a:r>
          <a:r>
            <a:rPr lang="en-GB" dirty="0"/>
            <a:t> </a:t>
          </a:r>
          <a:r>
            <a:rPr lang="en-US" u="none" dirty="0">
              <a:uFillTx/>
            </a:rPr>
            <a:t>Provide training and technical support in emerging scientific practices </a:t>
          </a:r>
          <a:endParaRPr lang="en-US" dirty="0"/>
        </a:p>
      </dgm:t>
    </dgm:pt>
    <dgm:pt modelId="{72373FCC-BF82-46D4-8CC8-C45D76AB383A}" type="parTrans" cxnId="{CE98C0C5-F816-4A31-ADF2-C26A67567316}">
      <dgm:prSet/>
      <dgm:spPr/>
      <dgm:t>
        <a:bodyPr/>
        <a:lstStyle/>
        <a:p>
          <a:endParaRPr lang="en-US"/>
        </a:p>
      </dgm:t>
    </dgm:pt>
    <dgm:pt modelId="{C6B8912D-9C42-4F2E-91A5-C213708DE3FC}" type="sibTrans" cxnId="{CE98C0C5-F816-4A31-ADF2-C26A67567316}">
      <dgm:prSet/>
      <dgm:spPr/>
      <dgm:t>
        <a:bodyPr/>
        <a:lstStyle/>
        <a:p>
          <a:endParaRPr lang="en-US"/>
        </a:p>
      </dgm:t>
    </dgm:pt>
    <dgm:pt modelId="{3088DB56-137B-4117-BBAB-412EC44F29AB}">
      <dgm:prSet/>
      <dgm:spPr/>
      <dgm:t>
        <a:bodyPr/>
        <a:lstStyle/>
        <a:p>
          <a:r>
            <a:rPr lang="en-CA" b="1" dirty="0"/>
            <a:t>WP4</a:t>
          </a:r>
          <a:r>
            <a:rPr lang="en-CA" dirty="0"/>
            <a:t> – </a:t>
          </a:r>
          <a:r>
            <a:rPr lang="en-US" u="none" dirty="0">
              <a:uFillTx/>
            </a:rPr>
            <a:t>Support the integration of gender equality and inclusivity in grants Mgt</a:t>
          </a:r>
          <a:endParaRPr lang="en-US" dirty="0"/>
        </a:p>
      </dgm:t>
    </dgm:pt>
    <dgm:pt modelId="{FFB02250-2C4A-4991-AB23-F792081ED5AD}" type="parTrans" cxnId="{10A062D3-DAD2-4FC8-820D-9B6808823F6F}">
      <dgm:prSet/>
      <dgm:spPr/>
      <dgm:t>
        <a:bodyPr/>
        <a:lstStyle/>
        <a:p>
          <a:endParaRPr lang="en-US"/>
        </a:p>
      </dgm:t>
    </dgm:pt>
    <dgm:pt modelId="{180B506A-7788-4CBF-84AC-4365C9666E51}" type="sibTrans" cxnId="{10A062D3-DAD2-4FC8-820D-9B6808823F6F}">
      <dgm:prSet/>
      <dgm:spPr/>
      <dgm:t>
        <a:bodyPr/>
        <a:lstStyle/>
        <a:p>
          <a:endParaRPr lang="en-US"/>
        </a:p>
      </dgm:t>
    </dgm:pt>
    <dgm:pt modelId="{C0143655-BFE0-48CD-92A6-063460016843}" type="pres">
      <dgm:prSet presAssocID="{DD1B007B-B1ED-4940-90E7-55EE07A992E0}" presName="diagram" presStyleCnt="0">
        <dgm:presLayoutVars>
          <dgm:dir/>
          <dgm:resizeHandles val="exact"/>
        </dgm:presLayoutVars>
      </dgm:prSet>
      <dgm:spPr/>
    </dgm:pt>
    <dgm:pt modelId="{A863D612-A5F7-40EF-9381-B0F990994E29}" type="pres">
      <dgm:prSet presAssocID="{4751EAF0-7774-4CE5-A6B4-57B496820F10}" presName="node" presStyleLbl="node1" presStyleIdx="0" presStyleCnt="4">
        <dgm:presLayoutVars>
          <dgm:bulletEnabled val="1"/>
        </dgm:presLayoutVars>
      </dgm:prSet>
      <dgm:spPr/>
    </dgm:pt>
    <dgm:pt modelId="{0FEE5A9B-F5E6-492C-89A8-7758CB824FD4}" type="pres">
      <dgm:prSet presAssocID="{EDF99B22-288C-4D3A-BC93-7AD39B7A221E}" presName="sibTrans" presStyleCnt="0"/>
      <dgm:spPr/>
    </dgm:pt>
    <dgm:pt modelId="{6DEE59B3-EB7F-4D1C-9F8A-238997FD72E3}" type="pres">
      <dgm:prSet presAssocID="{EFD8682B-6735-4069-8FC2-C514184FFDC9}" presName="node" presStyleLbl="node1" presStyleIdx="1" presStyleCnt="4">
        <dgm:presLayoutVars>
          <dgm:bulletEnabled val="1"/>
        </dgm:presLayoutVars>
      </dgm:prSet>
      <dgm:spPr/>
    </dgm:pt>
    <dgm:pt modelId="{B8251863-AD05-47AA-BC4E-F56EBCD28ADF}" type="pres">
      <dgm:prSet presAssocID="{2916E026-FC46-4CAB-8DC0-B021298FD98A}" presName="sibTrans" presStyleCnt="0"/>
      <dgm:spPr/>
    </dgm:pt>
    <dgm:pt modelId="{BC511F6C-2CBD-401A-9775-EE00B00B3D2F}" type="pres">
      <dgm:prSet presAssocID="{F5BB6B68-9DF2-4A06-AA42-CC413C208602}" presName="node" presStyleLbl="node1" presStyleIdx="2" presStyleCnt="4">
        <dgm:presLayoutVars>
          <dgm:bulletEnabled val="1"/>
        </dgm:presLayoutVars>
      </dgm:prSet>
      <dgm:spPr/>
    </dgm:pt>
    <dgm:pt modelId="{D93C5E64-B94F-4787-896A-7DF0EB7EA17D}" type="pres">
      <dgm:prSet presAssocID="{C6B8912D-9C42-4F2E-91A5-C213708DE3FC}" presName="sibTrans" presStyleCnt="0"/>
      <dgm:spPr/>
    </dgm:pt>
    <dgm:pt modelId="{AF2EEE77-13FB-46C9-B55B-2E4AB6544B88}" type="pres">
      <dgm:prSet presAssocID="{3088DB56-137B-4117-BBAB-412EC44F29AB}" presName="node" presStyleLbl="node1" presStyleIdx="3" presStyleCnt="4">
        <dgm:presLayoutVars>
          <dgm:bulletEnabled val="1"/>
        </dgm:presLayoutVars>
      </dgm:prSet>
      <dgm:spPr/>
    </dgm:pt>
  </dgm:ptLst>
  <dgm:cxnLst>
    <dgm:cxn modelId="{FE70920A-B4BC-4C56-96AA-6A9B7066D119}" type="presOf" srcId="{F5BB6B68-9DF2-4A06-AA42-CC413C208602}" destId="{BC511F6C-2CBD-401A-9775-EE00B00B3D2F}" srcOrd="0" destOrd="0" presId="urn:microsoft.com/office/officeart/2005/8/layout/default"/>
    <dgm:cxn modelId="{0D0AD318-460A-4467-BF62-2A1DB69D67F2}" srcId="{DD1B007B-B1ED-4940-90E7-55EE07A992E0}" destId="{EFD8682B-6735-4069-8FC2-C514184FFDC9}" srcOrd="1" destOrd="0" parTransId="{CBCC7C54-540A-40FC-8F93-C5B30F4274DC}" sibTransId="{2916E026-FC46-4CAB-8DC0-B021298FD98A}"/>
    <dgm:cxn modelId="{36D8B15E-B0BD-4550-8F15-8CC34C5D5B3D}" type="presOf" srcId="{DD1B007B-B1ED-4940-90E7-55EE07A992E0}" destId="{C0143655-BFE0-48CD-92A6-063460016843}" srcOrd="0" destOrd="0" presId="urn:microsoft.com/office/officeart/2005/8/layout/default"/>
    <dgm:cxn modelId="{B0979464-578C-49E0-A15C-EB83C8EE7618}" type="presOf" srcId="{4751EAF0-7774-4CE5-A6B4-57B496820F10}" destId="{A863D612-A5F7-40EF-9381-B0F990994E29}" srcOrd="0" destOrd="0" presId="urn:microsoft.com/office/officeart/2005/8/layout/default"/>
    <dgm:cxn modelId="{5D1E3CB0-18D0-43A9-B5E5-225A3301147B}" type="presOf" srcId="{EFD8682B-6735-4069-8FC2-C514184FFDC9}" destId="{6DEE59B3-EB7F-4D1C-9F8A-238997FD72E3}" srcOrd="0" destOrd="0" presId="urn:microsoft.com/office/officeart/2005/8/layout/default"/>
    <dgm:cxn modelId="{CE98C0C5-F816-4A31-ADF2-C26A67567316}" srcId="{DD1B007B-B1ED-4940-90E7-55EE07A992E0}" destId="{F5BB6B68-9DF2-4A06-AA42-CC413C208602}" srcOrd="2" destOrd="0" parTransId="{72373FCC-BF82-46D4-8CC8-C45D76AB383A}" sibTransId="{C6B8912D-9C42-4F2E-91A5-C213708DE3FC}"/>
    <dgm:cxn modelId="{C9CAF0D1-6E23-4D08-8D4B-4039CA2F6720}" srcId="{DD1B007B-B1ED-4940-90E7-55EE07A992E0}" destId="{4751EAF0-7774-4CE5-A6B4-57B496820F10}" srcOrd="0" destOrd="0" parTransId="{CE0E83BA-6969-45FE-BA85-972BDEA27487}" sibTransId="{EDF99B22-288C-4D3A-BC93-7AD39B7A221E}"/>
    <dgm:cxn modelId="{10A062D3-DAD2-4FC8-820D-9B6808823F6F}" srcId="{DD1B007B-B1ED-4940-90E7-55EE07A992E0}" destId="{3088DB56-137B-4117-BBAB-412EC44F29AB}" srcOrd="3" destOrd="0" parTransId="{FFB02250-2C4A-4991-AB23-F792081ED5AD}" sibTransId="{180B506A-7788-4CBF-84AC-4365C9666E51}"/>
    <dgm:cxn modelId="{B1B0D3DE-B2A8-4421-90E3-66F16B8C4E6A}" type="presOf" srcId="{3088DB56-137B-4117-BBAB-412EC44F29AB}" destId="{AF2EEE77-13FB-46C9-B55B-2E4AB6544B88}" srcOrd="0" destOrd="0" presId="urn:microsoft.com/office/officeart/2005/8/layout/default"/>
    <dgm:cxn modelId="{C5AB4CE7-F792-4AFB-9870-F8E9752F532E}" type="presParOf" srcId="{C0143655-BFE0-48CD-92A6-063460016843}" destId="{A863D612-A5F7-40EF-9381-B0F990994E29}" srcOrd="0" destOrd="0" presId="urn:microsoft.com/office/officeart/2005/8/layout/default"/>
    <dgm:cxn modelId="{3E7643ED-C6BB-473B-A4A5-98740846B546}" type="presParOf" srcId="{C0143655-BFE0-48CD-92A6-063460016843}" destId="{0FEE5A9B-F5E6-492C-89A8-7758CB824FD4}" srcOrd="1" destOrd="0" presId="urn:microsoft.com/office/officeart/2005/8/layout/default"/>
    <dgm:cxn modelId="{56555C28-2D8F-4692-9835-E40F1CED2BEC}" type="presParOf" srcId="{C0143655-BFE0-48CD-92A6-063460016843}" destId="{6DEE59B3-EB7F-4D1C-9F8A-238997FD72E3}" srcOrd="2" destOrd="0" presId="urn:microsoft.com/office/officeart/2005/8/layout/default"/>
    <dgm:cxn modelId="{8119E191-0809-4FB3-9ADB-A7079747D252}" type="presParOf" srcId="{C0143655-BFE0-48CD-92A6-063460016843}" destId="{B8251863-AD05-47AA-BC4E-F56EBCD28ADF}" srcOrd="3" destOrd="0" presId="urn:microsoft.com/office/officeart/2005/8/layout/default"/>
    <dgm:cxn modelId="{0D722AA4-D564-4CB3-8BEA-7730DC52C475}" type="presParOf" srcId="{C0143655-BFE0-48CD-92A6-063460016843}" destId="{BC511F6C-2CBD-401A-9775-EE00B00B3D2F}" srcOrd="4" destOrd="0" presId="urn:microsoft.com/office/officeart/2005/8/layout/default"/>
    <dgm:cxn modelId="{C05698D6-B31A-4B6E-85C0-0312C92CA050}" type="presParOf" srcId="{C0143655-BFE0-48CD-92A6-063460016843}" destId="{D93C5E64-B94F-4787-896A-7DF0EB7EA17D}" srcOrd="5" destOrd="0" presId="urn:microsoft.com/office/officeart/2005/8/layout/default"/>
    <dgm:cxn modelId="{09102F9A-588B-4F5A-86E2-3C8E9C70758E}" type="presParOf" srcId="{C0143655-BFE0-48CD-92A6-063460016843}" destId="{AF2EEE77-13FB-46C9-B55B-2E4AB6544B8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3D612-A5F7-40EF-9381-B0F990994E29}">
      <dsp:nvSpPr>
        <dsp:cNvPr id="0" name=""/>
        <dsp:cNvSpPr/>
      </dsp:nvSpPr>
      <dsp:spPr>
        <a:xfrm>
          <a:off x="384201" y="2411"/>
          <a:ext cx="3342039" cy="20052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b="1" kern="1200" dirty="0"/>
            <a:t>WP1</a:t>
          </a:r>
          <a:r>
            <a:rPr lang="en-CA" sz="2100" kern="1200" dirty="0"/>
            <a:t>– P</a:t>
          </a:r>
          <a:r>
            <a:rPr lang="en-US" sz="2100" kern="1200" dirty="0" err="1"/>
            <a:t>rovide</a:t>
          </a:r>
          <a:r>
            <a:rPr lang="en-US" sz="2100" kern="1200" dirty="0"/>
            <a:t> technical support for the design, development and deployment of digitized online grant management system;</a:t>
          </a:r>
        </a:p>
      </dsp:txBody>
      <dsp:txXfrm>
        <a:off x="384201" y="2411"/>
        <a:ext cx="3342039" cy="2005223"/>
      </dsp:txXfrm>
    </dsp:sp>
    <dsp:sp modelId="{6DEE59B3-EB7F-4D1C-9F8A-238997FD72E3}">
      <dsp:nvSpPr>
        <dsp:cNvPr id="0" name=""/>
        <dsp:cNvSpPr/>
      </dsp:nvSpPr>
      <dsp:spPr>
        <a:xfrm>
          <a:off x="4060445" y="2411"/>
          <a:ext cx="3342039" cy="2005223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b="1" kern="1200" dirty="0"/>
            <a:t>WP 2</a:t>
          </a:r>
          <a:r>
            <a:rPr lang="en-CA" sz="2100" kern="1200" dirty="0"/>
            <a:t> – </a:t>
          </a:r>
          <a:r>
            <a:rPr lang="en-US" sz="2100" u="none" kern="1200" dirty="0">
              <a:uFillTx/>
            </a:rPr>
            <a:t>Provide training and technical support in Research Excellence, Ethics &amp; GFGP</a:t>
          </a:r>
          <a:endParaRPr lang="en-US" sz="2100" kern="1200" dirty="0"/>
        </a:p>
      </dsp:txBody>
      <dsp:txXfrm>
        <a:off x="4060445" y="2411"/>
        <a:ext cx="3342039" cy="2005223"/>
      </dsp:txXfrm>
    </dsp:sp>
    <dsp:sp modelId="{BC511F6C-2CBD-401A-9775-EE00B00B3D2F}">
      <dsp:nvSpPr>
        <dsp:cNvPr id="0" name=""/>
        <dsp:cNvSpPr/>
      </dsp:nvSpPr>
      <dsp:spPr>
        <a:xfrm>
          <a:off x="384201" y="2341838"/>
          <a:ext cx="3342039" cy="2005223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b="1" kern="1200" dirty="0"/>
            <a:t>WP 3</a:t>
          </a:r>
          <a:r>
            <a:rPr lang="en-CA" sz="2100" kern="1200" dirty="0"/>
            <a:t> –</a:t>
          </a:r>
          <a:r>
            <a:rPr lang="en-GB" sz="2100" kern="1200" dirty="0"/>
            <a:t> </a:t>
          </a:r>
          <a:r>
            <a:rPr lang="en-US" sz="2100" u="none" kern="1200" dirty="0">
              <a:uFillTx/>
            </a:rPr>
            <a:t>Provide training and technical support in emerging scientific practices </a:t>
          </a:r>
          <a:endParaRPr lang="en-US" sz="2100" kern="1200" dirty="0"/>
        </a:p>
      </dsp:txBody>
      <dsp:txXfrm>
        <a:off x="384201" y="2341838"/>
        <a:ext cx="3342039" cy="2005223"/>
      </dsp:txXfrm>
    </dsp:sp>
    <dsp:sp modelId="{AF2EEE77-13FB-46C9-B55B-2E4AB6544B88}">
      <dsp:nvSpPr>
        <dsp:cNvPr id="0" name=""/>
        <dsp:cNvSpPr/>
      </dsp:nvSpPr>
      <dsp:spPr>
        <a:xfrm>
          <a:off x="4060445" y="2341838"/>
          <a:ext cx="3342039" cy="200522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b="1" kern="1200" dirty="0"/>
            <a:t>WP4</a:t>
          </a:r>
          <a:r>
            <a:rPr lang="en-CA" sz="2100" kern="1200" dirty="0"/>
            <a:t> – </a:t>
          </a:r>
          <a:r>
            <a:rPr lang="en-US" sz="2100" u="none" kern="1200" dirty="0">
              <a:uFillTx/>
            </a:rPr>
            <a:t>Support the integration of gender equality and inclusivity in grants Mgt</a:t>
          </a:r>
          <a:endParaRPr lang="en-US" sz="2100" kern="1200" dirty="0"/>
        </a:p>
      </dsp:txBody>
      <dsp:txXfrm>
        <a:off x="4060445" y="2341838"/>
        <a:ext cx="3342039" cy="2005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56052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7353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0370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4388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068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314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21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371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9300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804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5103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8C9EE-8DDC-46B8-A5C2-5743A39B4B9B}" type="datetimeFigureOut">
              <a:rPr lang="en-ZA" smtClean="0"/>
              <a:t>2025/05/07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37668-0883-498B-A4E9-4AC18C9E95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898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85" y="926973"/>
            <a:ext cx="10946921" cy="3236133"/>
          </a:xfrm>
        </p:spPr>
        <p:txBody>
          <a:bodyPr>
            <a:normAutofit fontScale="90000"/>
          </a:bodyPr>
          <a:lstStyle/>
          <a:p>
            <a:br>
              <a:rPr lang="en-ZA" sz="5400" dirty="0"/>
            </a:br>
            <a:br>
              <a:rPr lang="en-ZA" sz="5400" dirty="0"/>
            </a:br>
            <a:br>
              <a:rPr lang="en-ZA" sz="5400" dirty="0"/>
            </a:br>
            <a:br>
              <a:rPr lang="en-ZA" sz="5400" dirty="0"/>
            </a:br>
            <a:br>
              <a:rPr lang="en-ZA" sz="5400" dirty="0"/>
            </a:br>
            <a:r>
              <a:rPr lang="en-ZA" sz="4000" b="1" dirty="0">
                <a:latin typeface="Times New Roman" panose="02020603050405020304" pitchFamily="18" charset="0"/>
                <a:ea typeface="+mn-ea"/>
                <a:cs typeface="+mn-cs"/>
              </a:rPr>
              <a:t>2025 SGCI Peer-to-Peer Learning Meeting </a:t>
            </a:r>
            <a:br>
              <a:rPr lang="en-ZA" sz="4400" b="1" dirty="0"/>
            </a:br>
            <a:br>
              <a:rPr lang="en-ZA" dirty="0"/>
            </a:br>
            <a:r>
              <a:rPr lang="en-US" sz="27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Theme 1: Strengthening the capacity of Africa’s Science Granting </a:t>
            </a:r>
            <a:r>
              <a:rPr lang="en-US" sz="2700" b="1" u="none" strike="noStrike" kern="100" dirty="0">
                <a:solidFill>
                  <a:srgbClr val="0070C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Councils in Research and Grants Management</a:t>
            </a:r>
            <a:br>
              <a:rPr lang="en-US" sz="2700" u="sng" kern="100" dirty="0">
                <a:solidFill>
                  <a:srgbClr val="0563C1"/>
                </a:solidFill>
                <a:effectLst/>
                <a:uFill>
                  <a:solidFill>
                    <a:srgbClr val="0563C1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7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ZA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0463" y="4275265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en-ZA" sz="2000" dirty="0"/>
          </a:p>
          <a:p>
            <a:pPr algn="r"/>
            <a:r>
              <a:rPr lang="en-ZA" sz="2000" dirty="0"/>
              <a:t>Wednesday, 07 May  2025</a:t>
            </a:r>
          </a:p>
          <a:p>
            <a:pPr algn="r"/>
            <a:r>
              <a:rPr lang="en-ZA" sz="2000" dirty="0"/>
              <a:t>Association of African Universities</a:t>
            </a:r>
            <a:endParaRPr lang="en-ZA" dirty="0"/>
          </a:p>
          <a:p>
            <a:pPr algn="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8025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3EFB185-04A3-B8BB-0B37-AF3D3393C1E0}"/>
              </a:ext>
            </a:extLst>
          </p:cNvPr>
          <p:cNvSpPr txBox="1"/>
          <p:nvPr/>
        </p:nvSpPr>
        <p:spPr>
          <a:xfrm>
            <a:off x="171449" y="105190"/>
            <a:ext cx="8468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Theme 1: Research &amp; Grants Mgt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116F63-433D-F11E-7403-347C7B2560E6}"/>
              </a:ext>
            </a:extLst>
          </p:cNvPr>
          <p:cNvSpPr txBox="1"/>
          <p:nvPr/>
        </p:nvSpPr>
        <p:spPr>
          <a:xfrm>
            <a:off x="8540353" y="1349927"/>
            <a:ext cx="323730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b="0" i="0" dirty="0">
              <a:solidFill>
                <a:srgbClr val="495057"/>
              </a:solidFill>
              <a:effectLst/>
            </a:endParaRPr>
          </a:p>
          <a:p>
            <a:pPr algn="l"/>
            <a:r>
              <a:rPr lang="en-US" b="1" dirty="0">
                <a:solidFill>
                  <a:srgbClr val="31708F"/>
                </a:solidFill>
              </a:rPr>
              <a:t>Who can AAU support?</a:t>
            </a:r>
            <a:r>
              <a:rPr lang="en-US" b="1" i="0" dirty="0">
                <a:solidFill>
                  <a:srgbClr val="31708F"/>
                </a:solidFill>
                <a:effectLst/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WP1: 8 SGCs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WP2: 17 SGCs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0000"/>
                </a:solidFill>
                <a:effectLst/>
              </a:rPr>
              <a:t>WP3: 17 </a:t>
            </a:r>
            <a:r>
              <a:rPr lang="en-US" dirty="0">
                <a:solidFill>
                  <a:srgbClr val="FF0000"/>
                </a:solidFill>
              </a:rPr>
              <a:t>SGCS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0000"/>
                </a:solidFill>
                <a:effectLst/>
              </a:rPr>
              <a:t>WP4: </a:t>
            </a:r>
            <a:r>
              <a:rPr lang="en-US" dirty="0">
                <a:solidFill>
                  <a:srgbClr val="FF0000"/>
                </a:solidFill>
              </a:rPr>
              <a:t>17 SGCS</a:t>
            </a:r>
          </a:p>
        </p:txBody>
      </p:sp>
      <p:graphicFrame>
        <p:nvGraphicFramePr>
          <p:cNvPr id="2" name="Text Box 16">
            <a:extLst>
              <a:ext uri="{FF2B5EF4-FFF2-40B4-BE49-F238E27FC236}">
                <a16:creationId xmlns:a16="http://schemas.microsoft.com/office/drawing/2014/main" id="{971C80D3-0428-D055-6A17-95BD0102B2A7}"/>
              </a:ext>
            </a:extLst>
          </p:cNvPr>
          <p:cNvGraphicFramePr/>
          <p:nvPr/>
        </p:nvGraphicFramePr>
        <p:xfrm>
          <a:off x="414338" y="1356001"/>
          <a:ext cx="7786687" cy="4349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723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8A03D1-D269-4233-964C-ADDB2235521C}"/>
              </a:ext>
            </a:extLst>
          </p:cNvPr>
          <p:cNvSpPr txBox="1"/>
          <p:nvPr/>
        </p:nvSpPr>
        <p:spPr>
          <a:xfrm>
            <a:off x="0" y="-7930"/>
            <a:ext cx="8878994" cy="866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C00000"/>
                </a:solidFill>
                <a:ea typeface="+mj-ea"/>
                <a:cs typeface="+mj-cs"/>
              </a:rPr>
              <a:t>2025 P-2-P Learning Meeting -Objectives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2E5D7C-B726-46AC-A45E-FE876E16AB2A}"/>
              </a:ext>
            </a:extLst>
          </p:cNvPr>
          <p:cNvSpPr txBox="1"/>
          <p:nvPr/>
        </p:nvSpPr>
        <p:spPr>
          <a:xfrm>
            <a:off x="157574" y="859056"/>
            <a:ext cx="10651323" cy="49219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dirty="0">
              <a:effectLst/>
            </a:endParaRP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Provide a platform for Science Granting Councils to share lessons , best Practices and Opportunities</a:t>
            </a: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Address Technical issues and challenges identified in the earlier phases of the Project</a:t>
            </a:r>
          </a:p>
          <a:p>
            <a:pPr marL="228600" lvl="0">
              <a:lnSpc>
                <a:spcPct val="90000"/>
              </a:lnSpc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Provide Technical training to respond to issues related to the Online Grants Management system</a:t>
            </a:r>
          </a:p>
          <a:p>
            <a:pPr marL="228600">
              <a:lnSpc>
                <a:spcPct val="90000"/>
              </a:lnSpc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Enable Open dialogue, honest reflection, and ownership of the process</a:t>
            </a: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Promote knowledge-sharing among councils</a:t>
            </a: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18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18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18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18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200" dirty="0"/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4D2005-D613-4B06-9B84-8DE77A96D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A7A7-0EE9-4468-B1C7-0945271EF0B7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146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93168-B3CD-D8C2-B15C-223D2F1B2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6D1E19-661B-3D6A-055C-565AB4B9C4DA}"/>
              </a:ext>
            </a:extLst>
          </p:cNvPr>
          <p:cNvSpPr txBox="1"/>
          <p:nvPr/>
        </p:nvSpPr>
        <p:spPr>
          <a:xfrm>
            <a:off x="0" y="-7930"/>
            <a:ext cx="8878994" cy="866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C00000"/>
                </a:solidFill>
                <a:ea typeface="+mj-ea"/>
                <a:cs typeface="+mj-cs"/>
              </a:rPr>
              <a:t>Expected Outcomes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6B3CB-0C10-F5E0-28FC-B044E0430FC9}"/>
              </a:ext>
            </a:extLst>
          </p:cNvPr>
          <p:cNvSpPr txBox="1"/>
          <p:nvPr/>
        </p:nvSpPr>
        <p:spPr>
          <a:xfrm>
            <a:off x="157575" y="859056"/>
            <a:ext cx="10090606" cy="4921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28600" lvl="0">
              <a:lnSpc>
                <a:spcPct val="90000"/>
              </a:lnSpc>
              <a:spcAft>
                <a:spcPts val="600"/>
              </a:spcAft>
            </a:pPr>
            <a:endParaRPr lang="en-US" dirty="0">
              <a:latin typeface="Times New Roman" panose="02020603050405020304" pitchFamily="18" charset="0"/>
            </a:endParaRP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Provided  an opportunity to address key factors essential for the long-term sustainability and effectiveness of the online grants management systems</a:t>
            </a:r>
          </a:p>
          <a:p>
            <a:pPr marL="228600" lvl="0">
              <a:lnSpc>
                <a:spcPct val="90000"/>
              </a:lnSpc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Increased Collaboration</a:t>
            </a: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Enhanced System Usability , Scalability &amp; Accessibility</a:t>
            </a: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M&amp;E Integration</a:t>
            </a:r>
          </a:p>
          <a:p>
            <a:pPr marL="228600" lvl="0">
              <a:lnSpc>
                <a:spcPct val="90000"/>
              </a:lnSpc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Prioritize Data Security &amp; Privacy</a:t>
            </a: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18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228600" lvl="0">
              <a:lnSpc>
                <a:spcPct val="90000"/>
              </a:lnSpc>
              <a:spcAft>
                <a:spcPts val="600"/>
              </a:spcAft>
            </a:pPr>
            <a:endParaRPr lang="en-US" sz="2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B5061D-543E-54A2-43C5-4DB44B659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A7A7-0EE9-4468-B1C7-0945271EF0B7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382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045A2-AE44-93F5-5779-1C3771731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94692990-6FDD-4CF8-0618-8644BA8B2152}"/>
              </a:ext>
            </a:extLst>
          </p:cNvPr>
          <p:cNvSpPr txBox="1"/>
          <p:nvPr/>
        </p:nvSpPr>
        <p:spPr>
          <a:xfrm>
            <a:off x="0" y="104776"/>
            <a:ext cx="9286240" cy="586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>
                <a:effectLst/>
                <a:ea typeface="+mj-ea"/>
                <a:cs typeface="+mj-cs"/>
              </a:rPr>
              <a:t>2025 Program Outline </a:t>
            </a:r>
            <a:endParaRPr lang="en-US" sz="4000" b="1" dirty="0"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09BE5B-B988-6648-5FB1-FB44675D5F71}"/>
              </a:ext>
            </a:extLst>
          </p:cNvPr>
          <p:cNvSpPr txBox="1"/>
          <p:nvPr/>
        </p:nvSpPr>
        <p:spPr>
          <a:xfrm>
            <a:off x="148750" y="1139766"/>
            <a:ext cx="11890849" cy="5026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lvl="1">
              <a:lnSpc>
                <a:spcPct val="90000"/>
              </a:lnSpc>
              <a:spcAft>
                <a:spcPts val="600"/>
              </a:spcAft>
            </a:pPr>
            <a:endParaRPr lang="en-US" sz="2200" dirty="0">
              <a:effectLst/>
            </a:endParaRPr>
          </a:p>
          <a:p>
            <a:pPr marL="1257300"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Previous Meetings </a:t>
            </a:r>
            <a:r>
              <a:rPr lang="en-US" sz="2400" dirty="0">
                <a:latin typeface="Times New Roman" panose="02020603050405020304" pitchFamily="18" charset="0"/>
              </a:rPr>
              <a:t>– Lessons learning , sharing of Best Practices and Highlighting of Challenges </a:t>
            </a:r>
          </a:p>
          <a:p>
            <a:pPr marL="1028700" lvl="2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</a:rPr>
              <a:t>                                             </a:t>
            </a:r>
            <a:r>
              <a:rPr lang="en-US" sz="3600" b="1" dirty="0">
                <a:latin typeface="Times New Roman" panose="02020603050405020304" pitchFamily="18" charset="0"/>
              </a:rPr>
              <a:t>2025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Day 1 : - </a:t>
            </a:r>
            <a:r>
              <a:rPr lang="en-US" sz="2400" dirty="0">
                <a:latin typeface="Times New Roman" panose="02020603050405020304" pitchFamily="18" charset="0"/>
              </a:rPr>
              <a:t>Progress , Challenges and Recommendations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                                            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</a:rPr>
              <a:t>                                               Break Out Sessions 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            -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Basic IT Training session for Grants Officers on how to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ptos" panose="020B0004020202020204" pitchFamily="34" charset="0"/>
              </a:rPr>
              <a:t>address some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minor   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ptos" panose="020B0004020202020204" pitchFamily="34" charset="0"/>
              </a:rPr>
              <a:t>               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technical issues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ptos" panose="020B0004020202020204" pitchFamily="34" charset="0"/>
              </a:rPr>
              <a:t>             -  Session for IT officers to address challenges as well as consolidate the 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ptos" panose="020B0004020202020204" pitchFamily="34" charset="0"/>
              </a:rPr>
              <a:t>                  modifications made across the various councils</a:t>
            </a:r>
            <a:endParaRPr lang="en-US" sz="24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912AFE-D724-34B1-4C1C-CE36EF9D2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2750" y="6355080"/>
            <a:ext cx="1377493" cy="3876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63CA7A7-0EE9-4468-B1C7-0945271EF0B7}" type="slidenum">
              <a:rPr lang="en-US" smtClean="0">
                <a:solidFill>
                  <a:prstClr val="black">
                    <a:alpha val="80000"/>
                  </a:prst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prstClr val="black">
                  <a:alpha val="8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097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12E486-1186-E1D1-B801-B61B9D496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EDF9693E-DFED-F53E-65E0-ECED65EEDB60}"/>
              </a:ext>
            </a:extLst>
          </p:cNvPr>
          <p:cNvSpPr txBox="1"/>
          <p:nvPr/>
        </p:nvSpPr>
        <p:spPr>
          <a:xfrm>
            <a:off x="0" y="104776"/>
            <a:ext cx="9286240" cy="586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>
                <a:effectLst/>
                <a:ea typeface="+mj-ea"/>
                <a:cs typeface="+mj-cs"/>
              </a:rPr>
              <a:t>2025 Program Outline </a:t>
            </a:r>
            <a:endParaRPr lang="en-US" sz="4000" b="1" dirty="0"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BA5614-3258-E252-8CA3-5218BAAF43EA}"/>
              </a:ext>
            </a:extLst>
          </p:cNvPr>
          <p:cNvSpPr txBox="1"/>
          <p:nvPr/>
        </p:nvSpPr>
        <p:spPr>
          <a:xfrm>
            <a:off x="148750" y="1139766"/>
            <a:ext cx="11890849" cy="5026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lvl="1">
              <a:lnSpc>
                <a:spcPct val="90000"/>
              </a:lnSpc>
              <a:spcAft>
                <a:spcPts val="600"/>
              </a:spcAft>
            </a:pPr>
            <a:endParaRPr lang="en-US" sz="2200" dirty="0">
              <a:effectLst/>
            </a:endParaRP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Day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Aptos" panose="020B0004020202020204" pitchFamily="34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: -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IT team will pres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Aptos" panose="020B0004020202020204" pitchFamily="34" charset="0"/>
              </a:rPr>
              <a:t>ent modifications and changes on the System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             - Feedback Session from Grants Officers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             - Session on development of action plans for Grants officers and IT officers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             -  Session with Francophone SGCs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                         Tanzania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                         Senegal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                         Botswana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Day 3 :       Presentation on a proposed Project (Systems Operations Centre)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4083A6-6588-563E-94D4-326CFB9B4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2750" y="6355080"/>
            <a:ext cx="1377493" cy="3876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63CA7A7-0EE9-4468-B1C7-0945271EF0B7}" type="slidenum">
              <a:rPr lang="en-US" smtClean="0">
                <a:solidFill>
                  <a:prstClr val="black">
                    <a:alpha val="80000"/>
                  </a:prst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prstClr val="black">
                  <a:alpha val="8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27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8656B1-1C11-A335-9359-5280546C7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1770BB4-44A3-10D0-4097-4683B8531DE8}"/>
              </a:ext>
            </a:extLst>
          </p:cNvPr>
          <p:cNvSpPr txBox="1"/>
          <p:nvPr/>
        </p:nvSpPr>
        <p:spPr>
          <a:xfrm>
            <a:off x="0" y="104776"/>
            <a:ext cx="9286240" cy="586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>
                <a:effectLst/>
                <a:ea typeface="+mj-ea"/>
                <a:cs typeface="+mj-cs"/>
              </a:rPr>
              <a:t>2025 Program Outline </a:t>
            </a:r>
            <a:endParaRPr lang="en-US" sz="4000" b="1" dirty="0"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C6C233-8698-08F9-0689-66007E909122}"/>
              </a:ext>
            </a:extLst>
          </p:cNvPr>
          <p:cNvSpPr txBox="1"/>
          <p:nvPr/>
        </p:nvSpPr>
        <p:spPr>
          <a:xfrm>
            <a:off x="148750" y="1139766"/>
            <a:ext cx="11890849" cy="5026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lvl="1">
              <a:lnSpc>
                <a:spcPct val="90000"/>
              </a:lnSpc>
              <a:spcAft>
                <a:spcPts val="600"/>
              </a:spcAft>
            </a:pPr>
            <a:endParaRPr lang="en-US" sz="2200" dirty="0">
              <a:effectLst/>
            </a:endParaRP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PPP Project – </a:t>
            </a:r>
            <a:r>
              <a:rPr lang="en-US" sz="2400" dirty="0">
                <a:latin typeface="Times New Roman" panose="02020603050405020304" pitchFamily="18" charset="0"/>
              </a:rPr>
              <a:t>Implemented by </a:t>
            </a:r>
            <a:r>
              <a:rPr lang="en-US" sz="2400" dirty="0" err="1">
                <a:latin typeface="Times New Roman" panose="02020603050405020304" pitchFamily="18" charset="0"/>
              </a:rPr>
              <a:t>Scinnovent</a:t>
            </a:r>
            <a:r>
              <a:rPr lang="en-US" sz="2400" dirty="0">
                <a:latin typeface="Times New Roman" panose="02020603050405020304" pitchFamily="18" charset="0"/>
              </a:rPr>
              <a:t> Centre and AAU</a:t>
            </a:r>
          </a:p>
          <a:p>
            <a:pPr marL="514350" lvl="1">
              <a:lnSpc>
                <a:spcPct val="90000"/>
              </a:lnSpc>
              <a:spcAft>
                <a:spcPts val="600"/>
              </a:spcAft>
            </a:pPr>
            <a:endParaRPr lang="en-US" sz="2200" dirty="0"/>
          </a:p>
          <a:p>
            <a:pPr marL="514350" lvl="1">
              <a:lnSpc>
                <a:spcPct val="90000"/>
              </a:lnSpc>
              <a:spcAft>
                <a:spcPts val="600"/>
              </a:spcAft>
            </a:pPr>
            <a:endParaRPr lang="en-US" sz="2200" dirty="0">
              <a:effectLst/>
            </a:endParaRPr>
          </a:p>
          <a:p>
            <a:pPr marL="857250" lvl="1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</a:rPr>
              <a:t>A session on Research Infrastructures featuring The </a:t>
            </a:r>
            <a:r>
              <a:rPr lang="en-US" sz="2400" dirty="0" err="1">
                <a:latin typeface="Times New Roman" panose="02020603050405020304" pitchFamily="18" charset="0"/>
              </a:rPr>
              <a:t>Technomart</a:t>
            </a:r>
            <a:r>
              <a:rPr lang="en-US" sz="2400" dirty="0">
                <a:latin typeface="Times New Roman" panose="02020603050405020304" pitchFamily="18" charset="0"/>
              </a:rPr>
              <a:t> Africa, an online database where researchers in every country can access information on research infrastructure and experts for their </a:t>
            </a:r>
            <a:r>
              <a:rPr lang="en-US" sz="2400">
                <a:latin typeface="Times New Roman" panose="02020603050405020304" pitchFamily="18" charset="0"/>
              </a:rPr>
              <a:t>research work</a:t>
            </a:r>
            <a:br>
              <a:rPr lang="en-US" sz="2400">
                <a:latin typeface="Times New Roman" panose="02020603050405020304" pitchFamily="18" charset="0"/>
              </a:rPr>
            </a:br>
            <a:r>
              <a:rPr lang="en-US" sz="2400">
                <a:latin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</a:endParaRPr>
          </a:p>
          <a:p>
            <a:pPr marL="857250" lvl="1" indent="-342900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</a:rPr>
              <a:t>Grants officers and IT officers will be engaged on data generation and upload of Research Infrastructures at the country level onto </a:t>
            </a:r>
            <a:r>
              <a:rPr lang="en-US" sz="2400" dirty="0" err="1">
                <a:latin typeface="Times New Roman" panose="02020603050405020304" pitchFamily="18" charset="0"/>
              </a:rPr>
              <a:t>Technomart</a:t>
            </a:r>
            <a:endParaRPr lang="en-US" sz="2400" dirty="0">
              <a:latin typeface="Times New Roman" panose="02020603050405020304" pitchFamily="18" charset="0"/>
            </a:endParaRP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CE3A3D-5F49-8296-C973-800E9266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2750" y="6355080"/>
            <a:ext cx="1377493" cy="3876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63CA7A7-0EE9-4468-B1C7-0945271EF0B7}" type="slidenum">
              <a:rPr lang="en-US" smtClean="0">
                <a:solidFill>
                  <a:prstClr val="black">
                    <a:alpha val="80000"/>
                  </a:prst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prstClr val="black">
                  <a:alpha val="8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04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F6714-AD8E-9D2A-2FC0-AFE0531D0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9FA5948B-DE29-3E14-51BA-B9416A495A16}"/>
              </a:ext>
            </a:extLst>
          </p:cNvPr>
          <p:cNvSpPr txBox="1"/>
          <p:nvPr/>
        </p:nvSpPr>
        <p:spPr>
          <a:xfrm>
            <a:off x="0" y="104776"/>
            <a:ext cx="9286240" cy="586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effectLst/>
                <a:ea typeface="+mj-ea"/>
                <a:cs typeface="+mj-cs"/>
              </a:rPr>
              <a:t> </a:t>
            </a:r>
            <a:endParaRPr lang="en-US" sz="4000" b="1" dirty="0"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49AD46-1335-073A-A8A7-EA069FC07EBD}"/>
              </a:ext>
            </a:extLst>
          </p:cNvPr>
          <p:cNvSpPr txBox="1"/>
          <p:nvPr/>
        </p:nvSpPr>
        <p:spPr>
          <a:xfrm>
            <a:off x="148751" y="1139766"/>
            <a:ext cx="9685362" cy="5026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lvl="1">
              <a:lnSpc>
                <a:spcPct val="90000"/>
              </a:lnSpc>
              <a:spcAft>
                <a:spcPts val="600"/>
              </a:spcAft>
            </a:pPr>
            <a:endParaRPr lang="en-US" sz="2200" dirty="0">
              <a:effectLst/>
            </a:endParaRP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</a:rPr>
              <a:t>Engage leadership and advocate for the required resources to ensure sustainability beyond SGCI funding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</a:rPr>
              <a:t>Councils will harness the OGMS to secure funding for their Institutions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</a:rPr>
              <a:t>Shift from relying on external technical support to engaging Internal SGCI technical support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</a:rPr>
              <a:t>M</a:t>
            </a:r>
            <a:r>
              <a:rPr lang="en-US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ore efficient grants management and stronger institutional engagement.</a:t>
            </a: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ED8030-1A5D-70A5-7CC8-CF39C68D0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2750" y="6355080"/>
            <a:ext cx="1377493" cy="3876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63CA7A7-0EE9-4468-B1C7-0945271EF0B7}" type="slidenum">
              <a:rPr lang="en-US">
                <a:solidFill>
                  <a:prstClr val="black">
                    <a:alpha val="80000"/>
                  </a:prst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prstClr val="black">
                  <a:alpha val="8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37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94573"/>
          </a:xfrm>
        </p:spPr>
        <p:txBody>
          <a:bodyPr>
            <a:normAutofit/>
          </a:bodyPr>
          <a:lstStyle/>
          <a:p>
            <a:r>
              <a:rPr lang="en-ZA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0967" y="5001768"/>
            <a:ext cx="9144000" cy="938402"/>
          </a:xfrm>
        </p:spPr>
        <p:txBody>
          <a:bodyPr>
            <a:normAutofit/>
          </a:bodyPr>
          <a:lstStyle/>
          <a:p>
            <a:pPr algn="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45131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2661</TotalTime>
  <Words>488</Words>
  <Application>Microsoft Office PowerPoint</Application>
  <PresentationFormat>Widescreen</PresentationFormat>
  <Paragraphs>102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     2025 SGCI Peer-to-Peer Learning Meeting   Theme 1: Strengthening the capacity of Africa’s Science Granting Councils in Research and Grants Management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Puleng Tshitlho</dc:creator>
  <cp:lastModifiedBy>Ruth Issambo Nyarko</cp:lastModifiedBy>
  <cp:revision>44</cp:revision>
  <dcterms:created xsi:type="dcterms:W3CDTF">2020-08-12T10:30:25Z</dcterms:created>
  <dcterms:modified xsi:type="dcterms:W3CDTF">2025-05-07T06:27:25Z</dcterms:modified>
</cp:coreProperties>
</file>