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70" r:id="rId2"/>
    <p:sldId id="272" r:id="rId3"/>
    <p:sldId id="285" r:id="rId4"/>
    <p:sldId id="286" r:id="rId5"/>
    <p:sldId id="287" r:id="rId6"/>
    <p:sldId id="288" r:id="rId7"/>
    <p:sldId id="275"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tus Report" id="{82D86A99-4EFA-42A5-B86D-B6DD64534474}">
          <p14:sldIdLst>
            <p14:sldId id="270"/>
            <p14:sldId id="272"/>
            <p14:sldId id="285"/>
            <p14:sldId id="286"/>
            <p14:sldId id="287"/>
            <p14:sldId id="288"/>
            <p14:sldId id="275"/>
            <p14:sldId id="262"/>
          </p14:sldIdLst>
        </p14:section>
        <p14:section name="Way foward" id="{DE07D8E9-65F1-4D46-95C3-A306D4124B8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78AFB-DBCC-8509-27D0-26D0D4798F0E}" v="370" dt="2025-05-07T07:10:00.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88D22-6678-4CAF-B42F-974CF0EE5E1E}" type="datetimeFigureOut">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EB674-9541-4A7C-AAEC-A4086A8DACA9}" type="slidenum">
              <a:t>‹#›</a:t>
            </a:fld>
            <a:endParaRPr lang="en-US"/>
          </a:p>
        </p:txBody>
      </p:sp>
    </p:spTree>
    <p:extLst>
      <p:ext uri="{BB962C8B-B14F-4D97-AF65-F5344CB8AC3E}">
        <p14:creationId xmlns:p14="http://schemas.microsoft.com/office/powerpoint/2010/main" val="424439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distinguished participants. I’m Abena Corletey from the Association of African Universities, and I’m grateful for the opportunity to engage with you all today. Over the next few minutes, we’ll delve into what it truly means to </a:t>
            </a:r>
            <a:r>
              <a:rPr lang="en-US" i="1" dirty="0"/>
              <a:t>maintain a functional OGMS</a:t>
            </a:r>
            <a:r>
              <a:rPr lang="en-US" dirty="0"/>
              <a:t>, not just technically, but from a governance and ownership standpoint. While software developers build and fix, the real engine of system sustainability is the operational staff — particularly the Grants Officers. This session explores how your everyday actions shape the functionality, credibility, and trustworthiness of your digital grants system.</a:t>
            </a: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057837-F441-D84A-9477-C1F71228F1EB}" type="slidenum">
              <a:rPr lang="en-GH" smtClean="0"/>
              <a:t>1</a:t>
            </a:fld>
            <a:endParaRPr lang="en-GH"/>
          </a:p>
        </p:txBody>
      </p:sp>
    </p:spTree>
    <p:extLst>
      <p:ext uri="{BB962C8B-B14F-4D97-AF65-F5344CB8AC3E}">
        <p14:creationId xmlns:p14="http://schemas.microsoft.com/office/powerpoint/2010/main" val="290259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functional system is not just about programming. It's about accuracy, clarity, and trust. Grants Officers are often the first to notice if something on the site is outdated or broken. That insight is valuable and action must follow it. The system reflects your council's professionalism.</a:t>
            </a:r>
          </a:p>
          <a:p>
            <a:endParaRPr lang="en-US" dirty="0">
              <a:ea typeface="Calibri"/>
              <a:cs typeface="Calibri"/>
            </a:endParaRPr>
          </a:p>
          <a:p>
            <a:r>
              <a:rPr lang="en-US"/>
              <a:t>You are not only responsible for coordinating calls and reviews — you are system ambassadors. If a submission deadline is wrong, if outdated news sits on the front page, or if applicants send complaints that remain unresolved — that’s not just an IT issue. It reflects on your council's professionalism. Own the space. Ask yourself daily: Is our system reflecting the excellence we claim?</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3FEB674-9541-4A7C-AAEC-A4086A8DACA9}" type="slidenum">
              <a:rPr lang="en-US"/>
              <a:t>2</a:t>
            </a:fld>
            <a:endParaRPr lang="en-US"/>
          </a:p>
        </p:txBody>
      </p:sp>
    </p:spTree>
    <p:extLst>
      <p:ext uri="{BB962C8B-B14F-4D97-AF65-F5344CB8AC3E}">
        <p14:creationId xmlns:p14="http://schemas.microsoft.com/office/powerpoint/2010/main" val="14858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your homepage banners cropped or blurry? Do you know the size specs for uploading logos or hero images?</a:t>
            </a:r>
          </a:p>
          <a:p>
            <a:r>
              <a:rPr lang="en-US" dirty="0"/>
              <a:t> </a:t>
            </a:r>
            <a:endParaRPr lang="en-US" dirty="0">
              <a:ea typeface="Calibri"/>
              <a:cs typeface="Calibri"/>
            </a:endParaRPr>
          </a:p>
          <a:p>
            <a:r>
              <a:rPr lang="en-US"/>
              <a:t>What about social media links — do they direct users to the correct channels?</a:t>
            </a:r>
          </a:p>
          <a:p>
            <a:endParaRPr lang="en-US" dirty="0"/>
          </a:p>
          <a:p>
            <a:r>
              <a:rPr lang="en-US"/>
              <a:t>Visitors may judge your entire grants process by how your site looks and reads. If your homepage banner is stretched or blurry, or if you still have an old logo or deadline showing, it reflects poorly. These are simple fixes, but they must be actively monitored.</a:t>
            </a:r>
          </a:p>
          <a:p>
            <a:endParaRPr lang="en-US" dirty="0">
              <a:ea typeface="Calibri"/>
              <a:cs typeface="Calibri"/>
            </a:endParaRPr>
          </a:p>
          <a:p>
            <a:r>
              <a:rPr lang="en-US"/>
              <a:t>Our platforms are public-facing. The smallest inconsistency – like a stretched logo or an expired banner – damages credibility. Most councils don’t know the exact banner dimensions or how to crop logos. But you don’t have to know Photoshop. What matters is: can you recognize visual inconsistencies and raise the flag? This also includes content accuracy. Always check what’s been uploaded. Is it current? Is it branded? And does it reflect your message clearly?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3FEB674-9541-4A7C-AAEC-A4086A8DACA9}" type="slidenum">
              <a:rPr lang="en-US"/>
              <a:t>3</a:t>
            </a:fld>
            <a:endParaRPr lang="en-US"/>
          </a:p>
        </p:txBody>
      </p:sp>
    </p:spTree>
    <p:extLst>
      <p:ext uri="{BB962C8B-B14F-4D97-AF65-F5344CB8AC3E}">
        <p14:creationId xmlns:p14="http://schemas.microsoft.com/office/powerpoint/2010/main" val="129875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ADEB7-F4FB-911D-8A6C-343BBC02F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B315C-4B49-D9A3-ADBC-5674B8584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CA976-A5D6-1F95-CA3A-9BC7512D467B}"/>
              </a:ext>
            </a:extLst>
          </p:cNvPr>
          <p:cNvSpPr>
            <a:spLocks noGrp="1"/>
          </p:cNvSpPr>
          <p:nvPr>
            <p:ph type="body" idx="1"/>
          </p:nvPr>
        </p:nvSpPr>
        <p:spPr/>
        <p:txBody>
          <a:bodyPr/>
          <a:lstStyle/>
          <a:p>
            <a:r>
              <a:rPr lang="en-US" dirty="0"/>
              <a:t>A dormant chatbot displaying “We are online and ready to help” but receiving no response is worse than no chatbot at all. </a:t>
            </a:r>
          </a:p>
          <a:p>
            <a:endParaRPr lang="en-US" dirty="0"/>
          </a:p>
          <a:p>
            <a:r>
              <a:rPr lang="en-US" dirty="0"/>
              <a:t>Ideally, assign at least two team members to monitor the chat during working hours or review messages daily. It’s a small action with high impact.</a:t>
            </a:r>
          </a:p>
          <a:p>
            <a:endParaRPr lang="en-US" dirty="0">
              <a:ea typeface="Calibri" panose="020F0502020204030204"/>
              <a:cs typeface="Calibri" panose="020F0502020204030204"/>
            </a:endParaRPr>
          </a:p>
          <a:p>
            <a:r>
              <a:rPr lang="en-US"/>
              <a:t>It’s a powerful support mechanism — </a:t>
            </a:r>
            <a:r>
              <a:rPr lang="en-US" i="1"/>
              <a:t>if</a:t>
            </a:r>
            <a:r>
              <a:rPr lang="en-US"/>
              <a:t> used. But imagine an applicant reaching out via chat, seeing “We are online and ready to help,” and getting no reply for days. That undermines trust. Councils should designate at least one or two officers to handle or monitor incoming messages. If the chat is always offline, consider removing or hiding it. But if it’s visible, it must be managed — daily if possible.</a:t>
            </a:r>
          </a:p>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B7F80320-3B9A-173E-500C-92DC4DAEB1F4}"/>
              </a:ext>
            </a:extLst>
          </p:cNvPr>
          <p:cNvSpPr>
            <a:spLocks noGrp="1"/>
          </p:cNvSpPr>
          <p:nvPr>
            <p:ph type="sldNum" sz="quarter" idx="5"/>
          </p:nvPr>
        </p:nvSpPr>
        <p:spPr/>
        <p:txBody>
          <a:bodyPr/>
          <a:lstStyle/>
          <a:p>
            <a:fld id="{B3FEB674-9541-4A7C-AAEC-A4086A8DACA9}" type="slidenum">
              <a:rPr lang="en-US"/>
              <a:t>4</a:t>
            </a:fld>
            <a:endParaRPr lang="en-US"/>
          </a:p>
        </p:txBody>
      </p:sp>
    </p:spTree>
    <p:extLst>
      <p:ext uri="{BB962C8B-B14F-4D97-AF65-F5344CB8AC3E}">
        <p14:creationId xmlns:p14="http://schemas.microsoft.com/office/powerpoint/2010/main" val="403737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D6881-E8AE-1372-CE81-AB1182AF2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F5ADC-F807-C250-5B2A-FBFFB6CD1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DD8A3-AE99-91D7-2095-049828C44BBB}"/>
              </a:ext>
            </a:extLst>
          </p:cNvPr>
          <p:cNvSpPr>
            <a:spLocks noGrp="1"/>
          </p:cNvSpPr>
          <p:nvPr>
            <p:ph type="body" idx="1"/>
          </p:nvPr>
        </p:nvSpPr>
        <p:spPr/>
        <p:txBody>
          <a:bodyPr/>
          <a:lstStyle/>
          <a:p>
            <a:r>
              <a:rPr lang="en-US"/>
              <a:t>Many of the systems come with reporting capabilities — applicant counts, reviewer logs, evaluation stats. But are these ever exported? Do you generate quarterly reports showing how many calls ran, how many applicants applied, or how many proposals were approved? These are key indicators not just for internal review, but also for SGCI-wide learning. Grants Officers must make this a routine task — not an annual scramble.</a:t>
            </a:r>
          </a:p>
          <a:p>
            <a:endParaRPr lang="en-US" dirty="0">
              <a:ea typeface="Calibri"/>
              <a:cs typeface="Calibri"/>
            </a:endParaRPr>
          </a:p>
          <a:p>
            <a:r>
              <a:rPr lang="en-US"/>
              <a:t>Many councils underutilize the reporting features. These reports inform future improvements and validate system value. At least quarterly, generate and review key submissions and evaluations to understand where support or policy change is needed.</a:t>
            </a:r>
          </a:p>
        </p:txBody>
      </p:sp>
      <p:sp>
        <p:nvSpPr>
          <p:cNvPr id="4" name="Slide Number Placeholder 3">
            <a:extLst>
              <a:ext uri="{FF2B5EF4-FFF2-40B4-BE49-F238E27FC236}">
                <a16:creationId xmlns:a16="http://schemas.microsoft.com/office/drawing/2014/main" id="{D36C97B7-5600-7D42-4CDB-AB0BD37E964F}"/>
              </a:ext>
            </a:extLst>
          </p:cNvPr>
          <p:cNvSpPr>
            <a:spLocks noGrp="1"/>
          </p:cNvSpPr>
          <p:nvPr>
            <p:ph type="sldNum" sz="quarter" idx="5"/>
          </p:nvPr>
        </p:nvSpPr>
        <p:spPr/>
        <p:txBody>
          <a:bodyPr/>
          <a:lstStyle/>
          <a:p>
            <a:fld id="{B3FEB674-9541-4A7C-AAEC-A4086A8DACA9}" type="slidenum">
              <a:rPr lang="en-US"/>
              <a:t>5</a:t>
            </a:fld>
            <a:endParaRPr lang="en-US"/>
          </a:p>
        </p:txBody>
      </p:sp>
    </p:spTree>
    <p:extLst>
      <p:ext uri="{BB962C8B-B14F-4D97-AF65-F5344CB8AC3E}">
        <p14:creationId xmlns:p14="http://schemas.microsoft.com/office/powerpoint/2010/main" val="39997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FEE3B-4244-8465-A3ED-A34E7D3E8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7E306-DEE2-6DD6-46D2-6AD35DEED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6BD628-6380-9BF6-6747-D3BD11AFDC2F}"/>
              </a:ext>
            </a:extLst>
          </p:cNvPr>
          <p:cNvSpPr>
            <a:spLocks noGrp="1"/>
          </p:cNvSpPr>
          <p:nvPr>
            <p:ph type="body" idx="1"/>
          </p:nvPr>
        </p:nvSpPr>
        <p:spPr/>
        <p:txBody>
          <a:bodyPr/>
          <a:lstStyle/>
          <a:p>
            <a:r>
              <a:rPr lang="en-US"/>
              <a:t>Waiting for the developer to notice or prioritize your issues won’t help. Be proactive. Maintain a living log of user feedback and system faults. When something isn’t working, don’t just report it once — follow up. Keep a simple ticket list, even if it’s a Word document. It shows seriousness and helps prioritize fixes. You know the system more intimately than most. Your proactive voice shapes its evolution.</a:t>
            </a:r>
          </a:p>
          <a:p>
            <a:br>
              <a:rPr lang="en-US" dirty="0"/>
            </a:br>
            <a:r>
              <a:rPr lang="en-US"/>
              <a:t>You don’t need coding skills to contribute to system growth. Be the advocate who notices problems, logs them, and follows up. Sometimes the developer just needs your push. Documenting feedback from users also helps build the case for upgrades.</a:t>
            </a:r>
          </a:p>
        </p:txBody>
      </p:sp>
      <p:sp>
        <p:nvSpPr>
          <p:cNvPr id="4" name="Slide Number Placeholder 3">
            <a:extLst>
              <a:ext uri="{FF2B5EF4-FFF2-40B4-BE49-F238E27FC236}">
                <a16:creationId xmlns:a16="http://schemas.microsoft.com/office/drawing/2014/main" id="{A6F8FB20-619E-44FB-B40A-5302037D0A5E}"/>
              </a:ext>
            </a:extLst>
          </p:cNvPr>
          <p:cNvSpPr>
            <a:spLocks noGrp="1"/>
          </p:cNvSpPr>
          <p:nvPr>
            <p:ph type="sldNum" sz="quarter" idx="5"/>
          </p:nvPr>
        </p:nvSpPr>
        <p:spPr/>
        <p:txBody>
          <a:bodyPr/>
          <a:lstStyle/>
          <a:p>
            <a:fld id="{B3FEB674-9541-4A7C-AAEC-A4086A8DACA9}" type="slidenum">
              <a:rPr lang="en-US"/>
              <a:t>6</a:t>
            </a:fld>
            <a:endParaRPr lang="en-US"/>
          </a:p>
        </p:txBody>
      </p:sp>
    </p:spTree>
    <p:extLst>
      <p:ext uri="{BB962C8B-B14F-4D97-AF65-F5344CB8AC3E}">
        <p14:creationId xmlns:p14="http://schemas.microsoft.com/office/powerpoint/2010/main" val="284382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Customization is more than colors and fonts. It’s about relevance. Are your research areas updated? Do the modules reflect the local funding cycle? Does the application form speak your language? This is your system. Push for the changes that make it yours. For instance, some councils wanted a French interface, while others requested new drop-down filters — both are valid and achievable if advocated for. Be the bridge between user experience and technical implementation.</a:t>
            </a:r>
          </a:p>
          <a:p>
            <a:endParaRPr lang="en-US" dirty="0">
              <a:ea typeface="Calibri"/>
              <a:cs typeface="Calibri"/>
            </a:endParaRPr>
          </a:p>
          <a:p>
            <a:r>
              <a:rPr lang="en-US"/>
              <a:t>In closing, I want to encourage every participant, especially Grants Officers, to own your system. You are not just a user. You are a key stakeholder. A proactive role ensures that the OGMS continues to serve not just today’s needs, but also tomorrow’s expectations. Thank you.</a:t>
            </a:r>
          </a:p>
        </p:txBody>
      </p:sp>
      <p:sp>
        <p:nvSpPr>
          <p:cNvPr id="4" name="Slide Number Placeholder 3"/>
          <p:cNvSpPr>
            <a:spLocks noGrp="1"/>
          </p:cNvSpPr>
          <p:nvPr>
            <p:ph type="sldNum" sz="quarter" idx="5"/>
          </p:nvPr>
        </p:nvSpPr>
        <p:spPr/>
        <p:txBody>
          <a:bodyPr/>
          <a:lstStyle/>
          <a:p>
            <a:fld id="{B3FEB674-9541-4A7C-AAEC-A4086A8DACA9}" type="slidenum">
              <a:rPr lang="en-US"/>
              <a:t>7</a:t>
            </a:fld>
            <a:endParaRPr lang="en-US"/>
          </a:p>
        </p:txBody>
      </p:sp>
    </p:spTree>
    <p:extLst>
      <p:ext uri="{BB962C8B-B14F-4D97-AF65-F5344CB8AC3E}">
        <p14:creationId xmlns:p14="http://schemas.microsoft.com/office/powerpoint/2010/main" val="206765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apdcorletey@gmail.c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8B99-FF2F-AE48-BC79-60F7C3B91F82}"/>
              </a:ext>
            </a:extLst>
          </p:cNvPr>
          <p:cNvSpPr>
            <a:spLocks noGrp="1"/>
          </p:cNvSpPr>
          <p:nvPr>
            <p:ph type="ctrTitle"/>
          </p:nvPr>
        </p:nvSpPr>
        <p:spPr>
          <a:xfrm>
            <a:off x="2234553" y="2663348"/>
            <a:ext cx="8637373" cy="1186248"/>
          </a:xfrm>
        </p:spPr>
        <p:txBody>
          <a:bodyPr>
            <a:noAutofit/>
          </a:bodyPr>
          <a:lstStyle/>
          <a:p>
            <a:r>
              <a:rPr lang="en-US" sz="4000" dirty="0">
                <a:solidFill>
                  <a:schemeClr val="tx2"/>
                </a:solidFill>
                <a:ea typeface="+mj-lt"/>
                <a:cs typeface="+mj-lt"/>
              </a:rPr>
              <a:t>Maximizing Ownership: Maintaining a Functional OGMS</a:t>
            </a:r>
            <a:endParaRPr lang="en-US" dirty="0">
              <a:solidFill>
                <a:schemeClr val="tx2"/>
              </a:solidFill>
              <a:ea typeface="+mj-lt"/>
              <a:cs typeface="+mj-lt"/>
            </a:endParaRPr>
          </a:p>
        </p:txBody>
      </p:sp>
      <p:sp>
        <p:nvSpPr>
          <p:cNvPr id="3" name="Subtitle 2">
            <a:extLst>
              <a:ext uri="{FF2B5EF4-FFF2-40B4-BE49-F238E27FC236}">
                <a16:creationId xmlns:a16="http://schemas.microsoft.com/office/drawing/2014/main" id="{30E78B12-70D5-5A48-9911-027F71815605}"/>
              </a:ext>
            </a:extLst>
          </p:cNvPr>
          <p:cNvSpPr>
            <a:spLocks noGrp="1"/>
          </p:cNvSpPr>
          <p:nvPr>
            <p:ph type="subTitle" idx="1"/>
          </p:nvPr>
        </p:nvSpPr>
        <p:spPr>
          <a:xfrm>
            <a:off x="3491133" y="4254998"/>
            <a:ext cx="6474940" cy="1180808"/>
          </a:xfrm>
        </p:spPr>
        <p:txBody>
          <a:bodyPr vert="horz" lIns="91440" tIns="45720" rIns="91440" bIns="45720" rtlCol="0" anchor="t">
            <a:noAutofit/>
          </a:bodyPr>
          <a:lstStyle/>
          <a:p>
            <a:pPr>
              <a:lnSpc>
                <a:spcPct val="160000"/>
              </a:lnSpc>
            </a:pPr>
            <a:r>
              <a:rPr lang="en-US" sz="2000">
                <a:solidFill>
                  <a:schemeClr val="tx2"/>
                </a:solidFill>
              </a:rPr>
              <a:t>ABENA POKUAH DEDE CORLETEY</a:t>
            </a:r>
          </a:p>
          <a:p>
            <a:pPr>
              <a:lnSpc>
                <a:spcPct val="160000"/>
              </a:lnSpc>
            </a:pPr>
            <a:r>
              <a:rPr lang="en-US" sz="2000">
                <a:solidFill>
                  <a:schemeClr val="tx2"/>
                </a:solidFill>
              </a:rPr>
              <a:t>ASSITANT SOFTWARE DEVELOPER - SGCI</a:t>
            </a:r>
          </a:p>
        </p:txBody>
      </p:sp>
    </p:spTree>
    <p:extLst>
      <p:ext uri="{BB962C8B-B14F-4D97-AF65-F5344CB8AC3E}">
        <p14:creationId xmlns:p14="http://schemas.microsoft.com/office/powerpoint/2010/main" val="319336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6725-B4D2-AA44-993F-6CE4729D685D}"/>
              </a:ext>
            </a:extLst>
          </p:cNvPr>
          <p:cNvSpPr>
            <a:spLocks noGrp="1"/>
          </p:cNvSpPr>
          <p:nvPr>
            <p:ph type="title"/>
          </p:nvPr>
        </p:nvSpPr>
        <p:spPr>
          <a:xfrm>
            <a:off x="832954" y="840339"/>
            <a:ext cx="10527956" cy="1173899"/>
          </a:xfrm>
        </p:spPr>
        <p:txBody>
          <a:bodyPr>
            <a:normAutofit/>
          </a:bodyPr>
          <a:lstStyle/>
          <a:p>
            <a:pPr algn="ctr"/>
            <a:r>
              <a:rPr lang="en-US" sz="4000" dirty="0">
                <a:solidFill>
                  <a:schemeClr val="tx2"/>
                </a:solidFill>
                <a:ea typeface="+mj-lt"/>
                <a:cs typeface="+mj-lt"/>
              </a:rPr>
              <a:t>The Grants Officer’s Role Beyond Grants</a:t>
            </a:r>
            <a:endParaRPr lang="en-US" dirty="0">
              <a:solidFill>
                <a:schemeClr val="tx2"/>
              </a:solidFill>
            </a:endParaRPr>
          </a:p>
        </p:txBody>
      </p:sp>
      <p:sp>
        <p:nvSpPr>
          <p:cNvPr id="3" name="Content Placeholder 2">
            <a:extLst>
              <a:ext uri="{FF2B5EF4-FFF2-40B4-BE49-F238E27FC236}">
                <a16:creationId xmlns:a16="http://schemas.microsoft.com/office/drawing/2014/main" id="{463F9929-A831-7F43-868D-E682F2F1F9B3}"/>
              </a:ext>
            </a:extLst>
          </p:cNvPr>
          <p:cNvSpPr>
            <a:spLocks noGrp="1"/>
          </p:cNvSpPr>
          <p:nvPr>
            <p:ph idx="1"/>
          </p:nvPr>
        </p:nvSpPr>
        <p:spPr>
          <a:xfrm>
            <a:off x="819665" y="2017533"/>
            <a:ext cx="10534135" cy="4037278"/>
          </a:xfrm>
        </p:spPr>
        <p:txBody>
          <a:bodyPr vert="horz" lIns="91440" tIns="45720" rIns="91440" bIns="45720" rtlCol="0" anchor="ctr">
            <a:normAutofit/>
          </a:bodyPr>
          <a:lstStyle/>
          <a:p>
            <a:endParaRPr lang="en-GH"/>
          </a:p>
          <a:p>
            <a:r>
              <a:rPr lang="en-US" sz="2000" dirty="0">
                <a:solidFill>
                  <a:schemeClr val="tx2"/>
                </a:solidFill>
                <a:ea typeface="+mn-lt"/>
                <a:cs typeface="+mn-lt"/>
              </a:rPr>
              <a:t>The OGMS is more than a tech tool — it reflects your council’s identity and efficiency.</a:t>
            </a:r>
          </a:p>
          <a:p>
            <a:endParaRPr lang="en-US" sz="2000">
              <a:solidFill>
                <a:schemeClr val="tx2"/>
              </a:solidFill>
            </a:endParaRPr>
          </a:p>
          <a:p>
            <a:r>
              <a:rPr lang="en-US" sz="2000" dirty="0">
                <a:solidFill>
                  <a:schemeClr val="tx2"/>
                </a:solidFill>
                <a:ea typeface="+mn-lt"/>
                <a:cs typeface="+mn-lt"/>
              </a:rPr>
              <a:t>Grants Officers are the custodians of operational relevance; if it's broken or outdated, they are the first to know (and act)</a:t>
            </a:r>
          </a:p>
          <a:p>
            <a:endParaRPr lang="en-US" sz="2000">
              <a:solidFill>
                <a:schemeClr val="tx2"/>
              </a:solidFill>
            </a:endParaRPr>
          </a:p>
          <a:p>
            <a:r>
              <a:rPr lang="en-US" sz="2000" dirty="0">
                <a:solidFill>
                  <a:schemeClr val="tx2"/>
                </a:solidFill>
                <a:ea typeface="+mn-lt"/>
                <a:cs typeface="+mn-lt"/>
              </a:rPr>
              <a:t>Prompt detection of errors or outdated content</a:t>
            </a:r>
            <a:endParaRPr lang="en-US" dirty="0">
              <a:solidFill>
                <a:schemeClr val="tx2"/>
              </a:solidFill>
            </a:endParaRPr>
          </a:p>
          <a:p>
            <a:endParaRPr lang="en-GH"/>
          </a:p>
        </p:txBody>
      </p:sp>
    </p:spTree>
    <p:extLst>
      <p:ext uri="{BB962C8B-B14F-4D97-AF65-F5344CB8AC3E}">
        <p14:creationId xmlns:p14="http://schemas.microsoft.com/office/powerpoint/2010/main" val="365896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35B15DE-5E56-0B37-50E2-840FCF14E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C7D97-660C-483C-5E25-12D76EA7053C}"/>
              </a:ext>
            </a:extLst>
          </p:cNvPr>
          <p:cNvSpPr>
            <a:spLocks noGrp="1"/>
          </p:cNvSpPr>
          <p:nvPr>
            <p:ph type="title"/>
          </p:nvPr>
        </p:nvSpPr>
        <p:spPr>
          <a:xfrm>
            <a:off x="359278" y="902123"/>
            <a:ext cx="10991335" cy="1173899"/>
          </a:xfrm>
        </p:spPr>
        <p:txBody>
          <a:bodyPr>
            <a:normAutofit/>
          </a:bodyPr>
          <a:lstStyle/>
          <a:p>
            <a:pPr algn="ctr"/>
            <a:r>
              <a:rPr lang="en-US" sz="4000" dirty="0">
                <a:solidFill>
                  <a:schemeClr val="tx2"/>
                </a:solidFill>
              </a:rPr>
              <a:t>First</a:t>
            </a:r>
            <a:r>
              <a:rPr lang="en-US" sz="4000" dirty="0">
                <a:solidFill>
                  <a:schemeClr val="tx2"/>
                </a:solidFill>
                <a:ea typeface="+mj-lt"/>
                <a:cs typeface="+mj-lt"/>
              </a:rPr>
              <a:t> Impressions Matter</a:t>
            </a:r>
            <a:endParaRPr lang="en-US" sz="4000" dirty="0">
              <a:solidFill>
                <a:schemeClr val="tx2"/>
              </a:solidFill>
            </a:endParaRPr>
          </a:p>
        </p:txBody>
      </p:sp>
      <p:sp>
        <p:nvSpPr>
          <p:cNvPr id="3" name="Content Placeholder 2">
            <a:extLst>
              <a:ext uri="{FF2B5EF4-FFF2-40B4-BE49-F238E27FC236}">
                <a16:creationId xmlns:a16="http://schemas.microsoft.com/office/drawing/2014/main" id="{32D4244B-B0E9-8EA4-2422-C3CA3264CE26}"/>
              </a:ext>
            </a:extLst>
          </p:cNvPr>
          <p:cNvSpPr>
            <a:spLocks noGrp="1"/>
          </p:cNvSpPr>
          <p:nvPr>
            <p:ph idx="1"/>
          </p:nvPr>
        </p:nvSpPr>
        <p:spPr>
          <a:xfrm>
            <a:off x="5370682" y="2023169"/>
            <a:ext cx="6170024" cy="2680171"/>
          </a:xfrm>
        </p:spPr>
        <p:txBody>
          <a:bodyPr vert="horz" lIns="91440" tIns="45720" rIns="91440" bIns="45720" rtlCol="0" anchor="ctr">
            <a:normAutofit/>
          </a:bodyPr>
          <a:lstStyle/>
          <a:p>
            <a:r>
              <a:rPr lang="en-US" sz="2000" dirty="0">
                <a:solidFill>
                  <a:schemeClr val="tx2"/>
                </a:solidFill>
                <a:ea typeface="+mn-lt"/>
                <a:cs typeface="+mn-lt"/>
              </a:rPr>
              <a:t>Ensure banners, logos, and content are clear and </a:t>
            </a:r>
            <a:r>
              <a:rPr lang="en-US" sz="2000">
                <a:solidFill>
                  <a:schemeClr val="tx2"/>
                </a:solidFill>
                <a:ea typeface="+mn-lt"/>
                <a:cs typeface="+mn-lt"/>
              </a:rPr>
              <a:t>current.</a:t>
            </a:r>
            <a:endParaRPr lang="en-US" sz="2000" dirty="0">
              <a:solidFill>
                <a:schemeClr val="tx2"/>
              </a:solidFill>
            </a:endParaRPr>
          </a:p>
          <a:p>
            <a:r>
              <a:rPr lang="en-US" sz="2000" dirty="0">
                <a:solidFill>
                  <a:schemeClr val="tx2"/>
                </a:solidFill>
                <a:ea typeface="+mn-lt"/>
                <a:cs typeface="+mn-lt"/>
              </a:rPr>
              <a:t>Know the image dimensions or request them from </a:t>
            </a:r>
            <a:r>
              <a:rPr lang="en-US" sz="2000">
                <a:solidFill>
                  <a:schemeClr val="tx2"/>
                </a:solidFill>
                <a:ea typeface="+mn-lt"/>
                <a:cs typeface="+mn-lt"/>
              </a:rPr>
              <a:t>your developer.</a:t>
            </a:r>
            <a:endParaRPr lang="en-US" dirty="0">
              <a:solidFill>
                <a:schemeClr val="tx2"/>
              </a:solidFill>
              <a:ea typeface="+mn-lt"/>
              <a:cs typeface="+mn-lt"/>
            </a:endParaRPr>
          </a:p>
          <a:p>
            <a:r>
              <a:rPr lang="en-US" sz="2000" dirty="0">
                <a:solidFill>
                  <a:schemeClr val="tx2"/>
                </a:solidFill>
              </a:rPr>
              <a:t>Provide actionable recommendations for enhanced </a:t>
            </a:r>
            <a:r>
              <a:rPr lang="en-US" sz="2000">
                <a:solidFill>
                  <a:schemeClr val="tx2"/>
                </a:solidFill>
              </a:rPr>
              <a:t>functionality.</a:t>
            </a:r>
          </a:p>
          <a:p>
            <a:r>
              <a:rPr lang="en-US" sz="2000" dirty="0">
                <a:solidFill>
                  <a:schemeClr val="tx2"/>
                </a:solidFill>
              </a:rPr>
              <a:t>Foster collaboration for mutual growth.</a:t>
            </a:r>
          </a:p>
          <a:p>
            <a:endParaRPr lang="en-GH"/>
          </a:p>
        </p:txBody>
      </p:sp>
      <p:pic>
        <p:nvPicPr>
          <p:cNvPr id="4" name="Picture 3" descr="A blue screen with white text&#10;&#10;AI-generated content may be incorrect.">
            <a:extLst>
              <a:ext uri="{FF2B5EF4-FFF2-40B4-BE49-F238E27FC236}">
                <a16:creationId xmlns:a16="http://schemas.microsoft.com/office/drawing/2014/main" id="{95B654E1-79D3-0BBD-0E78-9E0F4C46A0F7}"/>
              </a:ext>
            </a:extLst>
          </p:cNvPr>
          <p:cNvPicPr>
            <a:picLocks noChangeAspect="1"/>
          </p:cNvPicPr>
          <p:nvPr/>
        </p:nvPicPr>
        <p:blipFill>
          <a:blip r:embed="rId4"/>
          <a:stretch>
            <a:fillRect/>
          </a:stretch>
        </p:blipFill>
        <p:spPr>
          <a:xfrm>
            <a:off x="356199" y="2026848"/>
            <a:ext cx="4449074" cy="1912908"/>
          </a:xfrm>
          <a:prstGeom prst="rect">
            <a:avLst/>
          </a:prstGeom>
        </p:spPr>
      </p:pic>
      <p:pic>
        <p:nvPicPr>
          <p:cNvPr id="5" name="Picture 4">
            <a:extLst>
              <a:ext uri="{FF2B5EF4-FFF2-40B4-BE49-F238E27FC236}">
                <a16:creationId xmlns:a16="http://schemas.microsoft.com/office/drawing/2014/main" id="{DF54738B-1E18-E890-13B9-237F91C25AFF}"/>
              </a:ext>
            </a:extLst>
          </p:cNvPr>
          <p:cNvPicPr>
            <a:picLocks noChangeAspect="1"/>
          </p:cNvPicPr>
          <p:nvPr/>
        </p:nvPicPr>
        <p:blipFill>
          <a:blip r:embed="rId5"/>
          <a:stretch>
            <a:fillRect/>
          </a:stretch>
        </p:blipFill>
        <p:spPr>
          <a:xfrm>
            <a:off x="348650" y="4423015"/>
            <a:ext cx="6203830" cy="2210160"/>
          </a:xfrm>
          <a:prstGeom prst="rect">
            <a:avLst/>
          </a:prstGeom>
        </p:spPr>
      </p:pic>
    </p:spTree>
    <p:extLst>
      <p:ext uri="{BB962C8B-B14F-4D97-AF65-F5344CB8AC3E}">
        <p14:creationId xmlns:p14="http://schemas.microsoft.com/office/powerpoint/2010/main" val="225405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B7F092C-DA9D-691E-F7DF-C33C13E5C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BE838-49ED-9C1A-CEA3-EC8D94D6C01C}"/>
              </a:ext>
            </a:extLst>
          </p:cNvPr>
          <p:cNvSpPr>
            <a:spLocks noGrp="1"/>
          </p:cNvSpPr>
          <p:nvPr>
            <p:ph type="title"/>
          </p:nvPr>
        </p:nvSpPr>
        <p:spPr>
          <a:xfrm>
            <a:off x="359278" y="902123"/>
            <a:ext cx="10991335" cy="1173899"/>
          </a:xfrm>
        </p:spPr>
        <p:txBody>
          <a:bodyPr>
            <a:normAutofit fontScale="90000"/>
          </a:bodyPr>
          <a:lstStyle/>
          <a:p>
            <a:pPr algn="ctr"/>
            <a:r>
              <a:rPr lang="en-US" sz="4000" dirty="0">
                <a:ea typeface="+mj-lt"/>
                <a:cs typeface="+mj-lt"/>
              </a:rPr>
              <a:t>Chat Support – Active or Idle?</a:t>
            </a:r>
            <a:br>
              <a:rPr lang="en-US" sz="4000" dirty="0">
                <a:solidFill>
                  <a:schemeClr val="tx2"/>
                </a:solidFill>
                <a:ea typeface="+mj-lt"/>
                <a:cs typeface="+mj-lt"/>
              </a:rPr>
            </a:br>
            <a:r>
              <a:rPr lang="en-US" sz="4000" dirty="0">
                <a:solidFill>
                  <a:schemeClr val="tx2"/>
                </a:solidFill>
                <a:ea typeface="+mj-lt"/>
                <a:cs typeface="+mj-lt"/>
              </a:rPr>
              <a:t>Who’s There to Help?</a:t>
            </a:r>
            <a:endParaRPr lang="en-US" dirty="0">
              <a:solidFill>
                <a:schemeClr val="tx2"/>
              </a:solidFill>
            </a:endParaRPr>
          </a:p>
        </p:txBody>
      </p:sp>
      <p:sp>
        <p:nvSpPr>
          <p:cNvPr id="3" name="Content Placeholder 2">
            <a:extLst>
              <a:ext uri="{FF2B5EF4-FFF2-40B4-BE49-F238E27FC236}">
                <a16:creationId xmlns:a16="http://schemas.microsoft.com/office/drawing/2014/main" id="{EBBA5755-98D9-1D7F-C617-7101B9A0326F}"/>
              </a:ext>
            </a:extLst>
          </p:cNvPr>
          <p:cNvSpPr>
            <a:spLocks noGrp="1"/>
          </p:cNvSpPr>
          <p:nvPr>
            <p:ph idx="1"/>
          </p:nvPr>
        </p:nvSpPr>
        <p:spPr>
          <a:xfrm>
            <a:off x="5226908" y="1821885"/>
            <a:ext cx="6126892" cy="4232926"/>
          </a:xfrm>
        </p:spPr>
        <p:txBody>
          <a:bodyPr vert="horz" lIns="91440" tIns="45720" rIns="91440" bIns="45720" rtlCol="0" anchor="ctr">
            <a:normAutofit/>
          </a:bodyPr>
          <a:lstStyle/>
          <a:p>
            <a:endParaRPr lang="en-GH"/>
          </a:p>
          <a:p>
            <a:r>
              <a:rPr lang="en-US" sz="2000" dirty="0">
                <a:solidFill>
                  <a:schemeClr val="tx2"/>
                </a:solidFill>
              </a:rPr>
              <a:t>Tawk</a:t>
            </a:r>
            <a:r>
              <a:rPr lang="en-US" sz="2000" dirty="0">
                <a:solidFill>
                  <a:schemeClr val="tx2"/>
                </a:solidFill>
                <a:ea typeface="+mn-lt"/>
                <a:cs typeface="+mn-lt"/>
              </a:rPr>
              <a:t>.to chatbot installed on every grants system.</a:t>
            </a:r>
            <a:endParaRPr lang="en-US" sz="2000" dirty="0">
              <a:solidFill>
                <a:schemeClr val="tx2"/>
              </a:solidFill>
            </a:endParaRPr>
          </a:p>
          <a:p>
            <a:endParaRPr lang="en-US"/>
          </a:p>
          <a:p>
            <a:r>
              <a:rPr lang="en-US" sz="2000" dirty="0">
                <a:solidFill>
                  <a:schemeClr val="tx2"/>
                </a:solidFill>
                <a:ea typeface="+mn-lt"/>
                <a:cs typeface="+mn-lt"/>
              </a:rPr>
              <a:t>If not monitored, it creates a false sense of support.</a:t>
            </a:r>
            <a:endParaRPr lang="en-US" dirty="0">
              <a:solidFill>
                <a:schemeClr val="tx2"/>
              </a:solidFill>
              <a:ea typeface="+mn-lt"/>
              <a:cs typeface="+mn-lt"/>
            </a:endParaRPr>
          </a:p>
          <a:p>
            <a:endParaRPr lang="en-US" sz="2000">
              <a:solidFill>
                <a:srgbClr val="0E2841"/>
              </a:solidFill>
            </a:endParaRPr>
          </a:p>
          <a:p>
            <a:r>
              <a:rPr lang="en-US" sz="2000" dirty="0">
                <a:solidFill>
                  <a:schemeClr val="tx2"/>
                </a:solidFill>
              </a:rPr>
              <a:t>Provide actionable recommendations for enhanced functionality.</a:t>
            </a:r>
          </a:p>
          <a:p>
            <a:endParaRPr lang="en-US" sz="2000">
              <a:solidFill>
                <a:schemeClr val="tx2"/>
              </a:solidFill>
            </a:endParaRPr>
          </a:p>
          <a:p>
            <a:r>
              <a:rPr lang="en-US" sz="2000" dirty="0">
                <a:solidFill>
                  <a:schemeClr val="tx2"/>
                </a:solidFill>
              </a:rPr>
              <a:t>Foster collaboration for mutual growth.</a:t>
            </a:r>
          </a:p>
          <a:p>
            <a:endParaRPr lang="en-GH"/>
          </a:p>
        </p:txBody>
      </p:sp>
      <p:pic>
        <p:nvPicPr>
          <p:cNvPr id="4" name="Picture 3" descr="A screenshot of a chat&#10;&#10;AI-generated content may be incorrect.">
            <a:extLst>
              <a:ext uri="{FF2B5EF4-FFF2-40B4-BE49-F238E27FC236}">
                <a16:creationId xmlns:a16="http://schemas.microsoft.com/office/drawing/2014/main" id="{2B444C90-9CEE-7254-7638-AC40144A4FDE}"/>
              </a:ext>
            </a:extLst>
          </p:cNvPr>
          <p:cNvPicPr>
            <a:picLocks noChangeAspect="1"/>
          </p:cNvPicPr>
          <p:nvPr/>
        </p:nvPicPr>
        <p:blipFill>
          <a:blip r:embed="rId4"/>
          <a:stretch>
            <a:fillRect/>
          </a:stretch>
        </p:blipFill>
        <p:spPr>
          <a:xfrm>
            <a:off x="509006" y="2070339"/>
            <a:ext cx="3834611" cy="4783667"/>
          </a:xfrm>
          <a:prstGeom prst="rect">
            <a:avLst/>
          </a:prstGeom>
        </p:spPr>
      </p:pic>
    </p:spTree>
    <p:extLst>
      <p:ext uri="{BB962C8B-B14F-4D97-AF65-F5344CB8AC3E}">
        <p14:creationId xmlns:p14="http://schemas.microsoft.com/office/powerpoint/2010/main" val="350794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1B20438-D887-33B6-3526-DE2AD4EFD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D011A-978F-49D9-6954-DB7E2864E212}"/>
              </a:ext>
            </a:extLst>
          </p:cNvPr>
          <p:cNvSpPr>
            <a:spLocks noGrp="1"/>
          </p:cNvSpPr>
          <p:nvPr>
            <p:ph type="title"/>
          </p:nvPr>
        </p:nvSpPr>
        <p:spPr>
          <a:xfrm>
            <a:off x="359278" y="690456"/>
            <a:ext cx="10991335" cy="1173899"/>
          </a:xfrm>
        </p:spPr>
        <p:txBody>
          <a:bodyPr>
            <a:normAutofit/>
          </a:bodyPr>
          <a:lstStyle/>
          <a:p>
            <a:pPr algn="ctr"/>
            <a:r>
              <a:rPr lang="en-US" sz="4000" dirty="0">
                <a:solidFill>
                  <a:schemeClr val="tx2"/>
                </a:solidFill>
                <a:ea typeface="+mj-lt"/>
                <a:cs typeface="+mj-lt"/>
              </a:rPr>
              <a:t>Reports Don’t Generate Themselves</a:t>
            </a:r>
            <a:endParaRPr lang="en-US" dirty="0">
              <a:solidFill>
                <a:schemeClr val="tx2"/>
              </a:solidFill>
            </a:endParaRPr>
          </a:p>
        </p:txBody>
      </p:sp>
      <p:sp>
        <p:nvSpPr>
          <p:cNvPr id="3" name="Content Placeholder 2">
            <a:extLst>
              <a:ext uri="{FF2B5EF4-FFF2-40B4-BE49-F238E27FC236}">
                <a16:creationId xmlns:a16="http://schemas.microsoft.com/office/drawing/2014/main" id="{CCF215FD-1B5A-2991-1E9B-2CFE105D2980}"/>
              </a:ext>
            </a:extLst>
          </p:cNvPr>
          <p:cNvSpPr>
            <a:spLocks noGrp="1"/>
          </p:cNvSpPr>
          <p:nvPr>
            <p:ph idx="1"/>
          </p:nvPr>
        </p:nvSpPr>
        <p:spPr>
          <a:xfrm>
            <a:off x="5495019" y="1708996"/>
            <a:ext cx="6126892" cy="4232926"/>
          </a:xfrm>
        </p:spPr>
        <p:txBody>
          <a:bodyPr vert="horz" lIns="91440" tIns="45720" rIns="91440" bIns="45720" rtlCol="0" anchor="ctr">
            <a:normAutofit/>
          </a:bodyPr>
          <a:lstStyle/>
          <a:p>
            <a:endParaRPr lang="en-GH"/>
          </a:p>
          <a:p>
            <a:r>
              <a:rPr lang="en-US" sz="2000" dirty="0">
                <a:solidFill>
                  <a:schemeClr val="tx2"/>
                </a:solidFill>
                <a:ea typeface="+mn-lt"/>
                <a:cs typeface="+mn-lt"/>
              </a:rPr>
              <a:t>Monitoring, Technical, Financial, and Concept/Proposal reports should be generated regularly / quarterly.</a:t>
            </a:r>
          </a:p>
          <a:p>
            <a:pPr marL="0" indent="0">
              <a:buNone/>
            </a:pPr>
            <a:endParaRPr lang="en-US" sz="2000" dirty="0">
              <a:solidFill>
                <a:schemeClr val="tx2"/>
              </a:solidFill>
              <a:ea typeface="+mn-lt"/>
              <a:cs typeface="+mn-lt"/>
            </a:endParaRPr>
          </a:p>
          <a:p>
            <a:r>
              <a:rPr lang="en-US" sz="2000" dirty="0">
                <a:solidFill>
                  <a:schemeClr val="tx2"/>
                </a:solidFill>
                <a:ea typeface="+mn-lt"/>
                <a:cs typeface="+mn-lt"/>
              </a:rPr>
              <a:t>Encourage regular use of monitoring, financial, and technical reports.</a:t>
            </a:r>
            <a:endParaRPr lang="en-US">
              <a:solidFill>
                <a:schemeClr val="tx2"/>
              </a:solidFill>
            </a:endParaRPr>
          </a:p>
          <a:p>
            <a:endParaRPr lang="en-US"/>
          </a:p>
          <a:p>
            <a:r>
              <a:rPr lang="en-US" sz="2000" dirty="0">
                <a:solidFill>
                  <a:schemeClr val="tx2"/>
                </a:solidFill>
                <a:ea typeface="+mn-lt"/>
                <a:cs typeface="+mn-lt"/>
              </a:rPr>
              <a:t>Support the submission of quarterly performance summaries.</a:t>
            </a:r>
            <a:endParaRPr lang="en-US" dirty="0">
              <a:solidFill>
                <a:schemeClr val="tx2"/>
              </a:solidFill>
              <a:ea typeface="+mn-lt"/>
              <a:cs typeface="+mn-lt"/>
            </a:endParaRPr>
          </a:p>
          <a:p>
            <a:endParaRPr lang="en-GH"/>
          </a:p>
        </p:txBody>
      </p:sp>
      <p:pic>
        <p:nvPicPr>
          <p:cNvPr id="4" name="Picture 3" descr="A screenshot of a social media account&#10;&#10;AI-generated content may be incorrect.">
            <a:extLst>
              <a:ext uri="{FF2B5EF4-FFF2-40B4-BE49-F238E27FC236}">
                <a16:creationId xmlns:a16="http://schemas.microsoft.com/office/drawing/2014/main" id="{A2606DDB-3BD1-6C0C-66EB-F7ED34308379}"/>
              </a:ext>
            </a:extLst>
          </p:cNvPr>
          <p:cNvPicPr>
            <a:picLocks noChangeAspect="1"/>
          </p:cNvPicPr>
          <p:nvPr/>
        </p:nvPicPr>
        <p:blipFill>
          <a:blip r:embed="rId4"/>
          <a:stretch>
            <a:fillRect/>
          </a:stretch>
        </p:blipFill>
        <p:spPr>
          <a:xfrm>
            <a:off x="2721857" y="1681692"/>
            <a:ext cx="2514953" cy="4933950"/>
          </a:xfrm>
          <a:prstGeom prst="rect">
            <a:avLst/>
          </a:prstGeom>
        </p:spPr>
      </p:pic>
      <p:pic>
        <p:nvPicPr>
          <p:cNvPr id="5" name="Picture 4" descr="A screenshot of a blue background&#10;&#10;AI-generated content may be incorrect.">
            <a:extLst>
              <a:ext uri="{FF2B5EF4-FFF2-40B4-BE49-F238E27FC236}">
                <a16:creationId xmlns:a16="http://schemas.microsoft.com/office/drawing/2014/main" id="{C4364A6B-CFA2-A765-6F75-8A33AA6B6177}"/>
              </a:ext>
            </a:extLst>
          </p:cNvPr>
          <p:cNvPicPr>
            <a:picLocks noChangeAspect="1"/>
          </p:cNvPicPr>
          <p:nvPr/>
        </p:nvPicPr>
        <p:blipFill>
          <a:blip r:embed="rId5"/>
          <a:stretch>
            <a:fillRect/>
          </a:stretch>
        </p:blipFill>
        <p:spPr>
          <a:xfrm>
            <a:off x="5467" y="1688747"/>
            <a:ext cx="2698398" cy="4947355"/>
          </a:xfrm>
          <a:prstGeom prst="rect">
            <a:avLst/>
          </a:prstGeom>
        </p:spPr>
      </p:pic>
    </p:spTree>
    <p:extLst>
      <p:ext uri="{BB962C8B-B14F-4D97-AF65-F5344CB8AC3E}">
        <p14:creationId xmlns:p14="http://schemas.microsoft.com/office/powerpoint/2010/main" val="374326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4A6CDE6-190B-C826-9C8E-E3957D986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0EBCD-AA4A-1032-D6C5-782483B86603}"/>
              </a:ext>
            </a:extLst>
          </p:cNvPr>
          <p:cNvSpPr>
            <a:spLocks noGrp="1"/>
          </p:cNvSpPr>
          <p:nvPr>
            <p:ph type="title"/>
          </p:nvPr>
        </p:nvSpPr>
        <p:spPr>
          <a:xfrm>
            <a:off x="866775" y="546100"/>
            <a:ext cx="10515600" cy="1325563"/>
          </a:xfrm>
        </p:spPr>
        <p:txBody>
          <a:bodyPr/>
          <a:lstStyle/>
          <a:p>
            <a:pPr algn="ctr"/>
            <a:r>
              <a:rPr lang="en-US" sz="4000" dirty="0">
                <a:ea typeface="+mj-lt"/>
                <a:cs typeface="+mj-lt"/>
              </a:rPr>
              <a:t>Advocate, Don’t Wait</a:t>
            </a:r>
            <a:endParaRPr lang="en-US" dirty="0"/>
          </a:p>
        </p:txBody>
      </p:sp>
      <p:sp>
        <p:nvSpPr>
          <p:cNvPr id="11" name="TextBox 10">
            <a:extLst>
              <a:ext uri="{FF2B5EF4-FFF2-40B4-BE49-F238E27FC236}">
                <a16:creationId xmlns:a16="http://schemas.microsoft.com/office/drawing/2014/main" id="{07700F17-E874-9B4B-040C-D6C9F4E7622D}"/>
              </a:ext>
            </a:extLst>
          </p:cNvPr>
          <p:cNvSpPr txBox="1"/>
          <p:nvPr/>
        </p:nvSpPr>
        <p:spPr>
          <a:xfrm>
            <a:off x="513477" y="2343560"/>
            <a:ext cx="5653603"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2000" dirty="0"/>
          </a:p>
          <a:p>
            <a:pPr marL="342900" indent="-342900">
              <a:buFont typeface="Arial"/>
              <a:buChar char="•"/>
            </a:pPr>
            <a:r>
              <a:rPr lang="en-US" sz="2000" dirty="0">
                <a:ea typeface="+mn-lt"/>
                <a:cs typeface="+mn-lt"/>
              </a:rPr>
              <a:t>Use the Analytics dashboard, track awarded grants, reviewer performance, and proposals submitted.</a:t>
            </a:r>
          </a:p>
          <a:p>
            <a:pPr>
              <a:buFont typeface="Arial"/>
              <a:buChar char="•"/>
            </a:pPr>
            <a:endParaRPr lang="en-US"/>
          </a:p>
          <a:p>
            <a:pPr marL="285750" indent="-285750">
              <a:buFont typeface="Arial"/>
              <a:buChar char="•"/>
            </a:pPr>
            <a:r>
              <a:rPr lang="en-US" sz="2000" dirty="0">
                <a:ea typeface="+mn-lt"/>
                <a:cs typeface="+mn-lt"/>
              </a:rPr>
              <a:t>Help your IT team understand which dashboards should be tailored to your needs.</a:t>
            </a:r>
            <a:endParaRPr lang="en-US" dirty="0"/>
          </a:p>
          <a:p>
            <a:pPr marL="285750" indent="-285750">
              <a:buFont typeface="Arial"/>
              <a:buChar char="•"/>
            </a:pPr>
            <a:endParaRPr lang="en-US" sz="2000" dirty="0">
              <a:ea typeface="+mn-lt"/>
              <a:cs typeface="+mn-lt"/>
            </a:endParaRPr>
          </a:p>
          <a:p>
            <a:pPr marL="285750" indent="-285750">
              <a:buFont typeface="Arial"/>
              <a:buChar char="•"/>
            </a:pPr>
            <a:r>
              <a:rPr lang="en-US" sz="2000" dirty="0">
                <a:ea typeface="+mn-lt"/>
                <a:cs typeface="+mn-lt"/>
              </a:rPr>
              <a:t>Issues should be escalated promptly.</a:t>
            </a:r>
            <a:endParaRPr lang="en-US" dirty="0"/>
          </a:p>
          <a:p>
            <a:pPr marL="285750" indent="-285750">
              <a:buFont typeface="Arial"/>
              <a:buChar char="•"/>
            </a:pPr>
            <a:endParaRPr lang="en-US" sz="2000" dirty="0">
              <a:ea typeface="+mn-lt"/>
              <a:cs typeface="+mn-lt"/>
            </a:endParaRPr>
          </a:p>
          <a:p>
            <a:pPr marL="285750" indent="-285750">
              <a:buFont typeface="Arial"/>
              <a:buChar char="•"/>
            </a:pPr>
            <a:r>
              <a:rPr lang="en-US" sz="2000" dirty="0">
                <a:ea typeface="+mn-lt"/>
                <a:cs typeface="+mn-lt"/>
              </a:rPr>
              <a:t>Keep a list of needed fixes or feature requests.</a:t>
            </a:r>
          </a:p>
        </p:txBody>
      </p:sp>
      <p:pic>
        <p:nvPicPr>
          <p:cNvPr id="3" name="Picture 2" descr="A screenshot of a computer&#10;&#10;AI-generated content may be incorrect.">
            <a:extLst>
              <a:ext uri="{FF2B5EF4-FFF2-40B4-BE49-F238E27FC236}">
                <a16:creationId xmlns:a16="http://schemas.microsoft.com/office/drawing/2014/main" id="{991F771C-F7B1-A3A5-925C-2FA95D1C3541}"/>
              </a:ext>
            </a:extLst>
          </p:cNvPr>
          <p:cNvPicPr>
            <a:picLocks noChangeAspect="1"/>
          </p:cNvPicPr>
          <p:nvPr/>
        </p:nvPicPr>
        <p:blipFill>
          <a:blip r:embed="rId4"/>
          <a:stretch>
            <a:fillRect/>
          </a:stretch>
        </p:blipFill>
        <p:spPr>
          <a:xfrm>
            <a:off x="7110413" y="2090032"/>
            <a:ext cx="4081286" cy="3693936"/>
          </a:xfrm>
          <a:prstGeom prst="rect">
            <a:avLst/>
          </a:prstGeom>
        </p:spPr>
      </p:pic>
    </p:spTree>
    <p:extLst>
      <p:ext uri="{BB962C8B-B14F-4D97-AF65-F5344CB8AC3E}">
        <p14:creationId xmlns:p14="http://schemas.microsoft.com/office/powerpoint/2010/main" val="230499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6725-B4D2-AA44-993F-6CE4729D685D}"/>
              </a:ext>
            </a:extLst>
          </p:cNvPr>
          <p:cNvSpPr>
            <a:spLocks noGrp="1"/>
          </p:cNvSpPr>
          <p:nvPr>
            <p:ph type="title"/>
          </p:nvPr>
        </p:nvSpPr>
        <p:spPr>
          <a:xfrm>
            <a:off x="838553" y="785989"/>
            <a:ext cx="10515600" cy="1325563"/>
          </a:xfrm>
        </p:spPr>
        <p:txBody>
          <a:bodyPr/>
          <a:lstStyle/>
          <a:p>
            <a:pPr algn="ctr"/>
            <a:r>
              <a:rPr lang="en-US" sz="4000" dirty="0"/>
              <a:t>Own the System</a:t>
            </a:r>
            <a:endParaRPr lang="en-US"/>
          </a:p>
        </p:txBody>
      </p:sp>
      <p:sp>
        <p:nvSpPr>
          <p:cNvPr id="11" name="TextBox 10">
            <a:extLst>
              <a:ext uri="{FF2B5EF4-FFF2-40B4-BE49-F238E27FC236}">
                <a16:creationId xmlns:a16="http://schemas.microsoft.com/office/drawing/2014/main" id="{C9EAA700-F031-1AB2-928B-15B40FA9B889}"/>
              </a:ext>
            </a:extLst>
          </p:cNvPr>
          <p:cNvSpPr txBox="1"/>
          <p:nvPr/>
        </p:nvSpPr>
        <p:spPr>
          <a:xfrm>
            <a:off x="1755255" y="2922116"/>
            <a:ext cx="963522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ea typeface="+mn-lt"/>
                <a:cs typeface="+mn-lt"/>
              </a:rPr>
              <a:t>Your involvement equals better service delivery.</a:t>
            </a:r>
            <a:endParaRPr lang="en-US" sz="2000" dirty="0"/>
          </a:p>
          <a:p>
            <a:pPr marL="285750" indent="-285750">
              <a:buFont typeface="Arial"/>
              <a:buChar char="•"/>
            </a:pPr>
            <a:endParaRPr lang="en-US" sz="2000" dirty="0"/>
          </a:p>
          <a:p>
            <a:pPr marL="285750" indent="-285750">
              <a:buFont typeface="Arial"/>
              <a:buChar char="•"/>
            </a:pPr>
            <a:r>
              <a:rPr lang="en-US" sz="2000" dirty="0">
                <a:ea typeface="+mn-lt"/>
                <a:cs typeface="+mn-lt"/>
              </a:rPr>
              <a:t>Let’s move from users to co-owners.</a:t>
            </a:r>
            <a:endParaRPr lang="en-US" sz="2000" dirty="0"/>
          </a:p>
        </p:txBody>
      </p:sp>
    </p:spTree>
    <p:extLst>
      <p:ext uri="{BB962C8B-B14F-4D97-AF65-F5344CB8AC3E}">
        <p14:creationId xmlns:p14="http://schemas.microsoft.com/office/powerpoint/2010/main" val="296102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22B47-56B9-FC26-AEFC-A1B7FB3AF3D3}"/>
              </a:ext>
            </a:extLst>
          </p:cNvPr>
          <p:cNvSpPr>
            <a:spLocks noGrp="1"/>
          </p:cNvSpPr>
          <p:nvPr>
            <p:ph idx="1"/>
          </p:nvPr>
        </p:nvSpPr>
        <p:spPr>
          <a:xfrm>
            <a:off x="7034927" y="2943553"/>
            <a:ext cx="4668107" cy="2214621"/>
          </a:xfrm>
          <a:solidFill>
            <a:schemeClr val="tx1">
              <a:alpha val="27000"/>
            </a:schemeClr>
          </a:solidFill>
        </p:spPr>
        <p:txBody>
          <a:bodyPr vert="horz" lIns="91440" tIns="45720" rIns="91440" bIns="45720" rtlCol="0" anchor="t">
            <a:normAutofit fontScale="92500" lnSpcReduction="20000"/>
          </a:bodyPr>
          <a:lstStyle/>
          <a:p>
            <a:pPr marL="0" indent="0">
              <a:buNone/>
            </a:pPr>
            <a:endParaRPr lang="en-US" sz="2400" b="1" dirty="0">
              <a:solidFill>
                <a:schemeClr val="bg1"/>
              </a:solidFill>
            </a:endParaRPr>
          </a:p>
          <a:p>
            <a:pPr marL="0" indent="0">
              <a:buNone/>
            </a:pPr>
            <a:r>
              <a:rPr lang="en-US" sz="2400" b="1">
                <a:solidFill>
                  <a:schemeClr val="bg1"/>
                </a:solidFill>
              </a:rPr>
              <a:t>Name: Abena </a:t>
            </a:r>
            <a:r>
              <a:rPr lang="en-US" sz="2400" b="1" err="1">
                <a:solidFill>
                  <a:schemeClr val="bg1"/>
                </a:solidFill>
              </a:rPr>
              <a:t>Corletey</a:t>
            </a:r>
            <a:endParaRPr lang="en-US" sz="2400" b="1">
              <a:solidFill>
                <a:schemeClr val="bg1"/>
              </a:solidFill>
            </a:endParaRPr>
          </a:p>
          <a:p>
            <a:endParaRPr lang="en-US" sz="2400" b="1">
              <a:solidFill>
                <a:schemeClr val="bg2">
                  <a:lumMod val="75000"/>
                </a:schemeClr>
              </a:solidFill>
            </a:endParaRPr>
          </a:p>
          <a:p>
            <a:pPr marL="0" indent="0">
              <a:buNone/>
            </a:pPr>
            <a:r>
              <a:rPr lang="en-US" sz="2400" b="1" dirty="0">
                <a:solidFill>
                  <a:schemeClr val="bg1"/>
                </a:solidFill>
              </a:rPr>
              <a:t>Email: </a:t>
            </a:r>
            <a:r>
              <a:rPr lang="en-US" sz="2400" b="1" dirty="0">
                <a:solidFill>
                  <a:schemeClr val="bg1"/>
                </a:solidFill>
                <a:hlinkClick r:id="rId3">
                  <a:extLst>
                    <a:ext uri="{A12FA001-AC4F-418D-AE19-62706E023703}">
                      <ahyp:hlinkClr xmlns:ahyp="http://schemas.microsoft.com/office/drawing/2018/hyperlinkcolor" val="tx"/>
                    </a:ext>
                  </a:extLst>
                </a:hlinkClick>
              </a:rPr>
              <a:t>apdcorletey@</a:t>
            </a:r>
            <a:r>
              <a:rPr lang="en-US" sz="2400" b="1" dirty="0">
                <a:solidFill>
                  <a:schemeClr val="bg1"/>
                </a:solidFill>
              </a:rPr>
              <a:t>aau.org</a:t>
            </a:r>
          </a:p>
          <a:p>
            <a:endParaRPr lang="en-US" sz="2400" b="1">
              <a:solidFill>
                <a:schemeClr val="bg1"/>
              </a:solidFill>
            </a:endParaRPr>
          </a:p>
          <a:p>
            <a:pPr marL="0" indent="0">
              <a:buNone/>
            </a:pPr>
            <a:r>
              <a:rPr lang="en-US" sz="2400" b="1" dirty="0">
                <a:solidFill>
                  <a:schemeClr val="bg1"/>
                </a:solidFill>
              </a:rPr>
              <a:t>Mobile: (233) 57 021 7936</a:t>
            </a:r>
          </a:p>
        </p:txBody>
      </p:sp>
      <p:sp>
        <p:nvSpPr>
          <p:cNvPr id="4" name="Content Placeholder 2">
            <a:extLst>
              <a:ext uri="{FF2B5EF4-FFF2-40B4-BE49-F238E27FC236}">
                <a16:creationId xmlns:a16="http://schemas.microsoft.com/office/drawing/2014/main" id="{D1645EAC-3C3B-4FAB-BC67-7192AB256591}"/>
              </a:ext>
            </a:extLst>
          </p:cNvPr>
          <p:cNvSpPr txBox="1">
            <a:spLocks/>
          </p:cNvSpPr>
          <p:nvPr/>
        </p:nvSpPr>
        <p:spPr>
          <a:xfrm>
            <a:off x="483786" y="253899"/>
            <a:ext cx="11227484" cy="2719187"/>
          </a:xfrm>
          <a:prstGeom prst="rect">
            <a:avLst/>
          </a:prstGeom>
          <a:solidFill>
            <a:schemeClr val="tx1">
              <a:alpha val="27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pPr>
            <a:r>
              <a:rPr lang="en-US" sz="2400" b="1" i="1">
                <a:solidFill>
                  <a:schemeClr val="bg1"/>
                </a:solidFill>
                <a:ea typeface="+mn-lt"/>
                <a:cs typeface="+mn-lt"/>
              </a:rPr>
              <a:t>This system is yours.</a:t>
            </a:r>
            <a:endParaRPr lang="en-US">
              <a:solidFill>
                <a:schemeClr val="bg1"/>
              </a:solidFill>
            </a:endParaRPr>
          </a:p>
          <a:p>
            <a:pPr marL="0" indent="0" algn="ctr">
              <a:lnSpc>
                <a:spcPct val="200000"/>
              </a:lnSpc>
              <a:buNone/>
            </a:pPr>
            <a:r>
              <a:rPr lang="en-US" sz="2400" b="1" i="1">
                <a:solidFill>
                  <a:schemeClr val="bg1"/>
                </a:solidFill>
                <a:ea typeface="+mn-lt"/>
                <a:cs typeface="+mn-lt"/>
              </a:rPr>
              <a:t>The more </a:t>
            </a:r>
            <a:r>
              <a:rPr lang="en-US" sz="2400" b="1" i="1" dirty="0">
                <a:solidFill>
                  <a:schemeClr val="bg1"/>
                </a:solidFill>
                <a:ea typeface="+mn-lt"/>
                <a:cs typeface="+mn-lt"/>
              </a:rPr>
              <a:t>involved you are</a:t>
            </a:r>
            <a:r>
              <a:rPr lang="en-US" sz="2400" b="1" i="1">
                <a:solidFill>
                  <a:schemeClr val="bg1"/>
                </a:solidFill>
                <a:ea typeface="+mn-lt"/>
                <a:cs typeface="+mn-lt"/>
              </a:rPr>
              <a:t>, the more impactful it becomes.</a:t>
            </a:r>
            <a:endParaRPr lang="en-US">
              <a:solidFill>
                <a:schemeClr val="bg1"/>
              </a:solidFill>
              <a:ea typeface="+mn-lt"/>
              <a:cs typeface="+mn-lt"/>
            </a:endParaRPr>
          </a:p>
          <a:p>
            <a:pPr marL="0" indent="0" algn="ctr">
              <a:lnSpc>
                <a:spcPct val="200000"/>
              </a:lnSpc>
              <a:buNone/>
            </a:pPr>
            <a:r>
              <a:rPr lang="en-US" sz="2400" b="1" i="1" dirty="0">
                <a:solidFill>
                  <a:schemeClr val="bg1"/>
                </a:solidFill>
                <a:ea typeface="+mn-lt"/>
                <a:cs typeface="+mn-lt"/>
              </a:rPr>
              <a:t> Let’s move from users to co-owners.</a:t>
            </a:r>
            <a:endParaRPr lang="en-US">
              <a:solidFill>
                <a:schemeClr val="bg1"/>
              </a:solidFill>
            </a:endParaRPr>
          </a:p>
        </p:txBody>
      </p:sp>
    </p:spTree>
    <p:extLst>
      <p:ext uri="{BB962C8B-B14F-4D97-AF65-F5344CB8AC3E}">
        <p14:creationId xmlns:p14="http://schemas.microsoft.com/office/powerpoint/2010/main" val="2505732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7</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Maximizing Ownership: Maintaining a Functional OGMS</vt:lpstr>
      <vt:lpstr>The Grants Officer’s Role Beyond Grants</vt:lpstr>
      <vt:lpstr>First Impressions Matter</vt:lpstr>
      <vt:lpstr>Chat Support – Active or Idle? Who’s There to Help?</vt:lpstr>
      <vt:lpstr>Reports Don’t Generate Themselves</vt:lpstr>
      <vt:lpstr>Advocate, Don’t Wait</vt:lpstr>
      <vt:lpstr>Own the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198</cp:revision>
  <dcterms:created xsi:type="dcterms:W3CDTF">2024-12-03T12:51:22Z</dcterms:created>
  <dcterms:modified xsi:type="dcterms:W3CDTF">2025-05-07T07:10:10Z</dcterms:modified>
</cp:coreProperties>
</file>