
<file path=[Content_Types].xml><?xml version="1.0" encoding="utf-8"?>
<Types xmlns="http://schemas.openxmlformats.org/package/2006/content-types">
  <Default Extension="png" ContentType="image/png"/>
  <Default Extension="jpeg" ContentType="image/jpeg"/>
  <Default Extension="webp"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09"/>
  </p:notesMasterIdLst>
  <p:sldIdLst>
    <p:sldId id="256" r:id="rId3"/>
    <p:sldId id="279" r:id="rId4"/>
    <p:sldId id="364" r:id="rId5"/>
    <p:sldId id="365" r:id="rId6"/>
    <p:sldId id="319" r:id="rId7"/>
    <p:sldId id="258" r:id="rId8"/>
    <p:sldId id="280" r:id="rId9"/>
    <p:sldId id="274" r:id="rId10"/>
    <p:sldId id="275" r:id="rId11"/>
    <p:sldId id="276" r:id="rId12"/>
    <p:sldId id="283" r:id="rId13"/>
    <p:sldId id="277" r:id="rId14"/>
    <p:sldId id="281" r:id="rId15"/>
    <p:sldId id="284" r:id="rId16"/>
    <p:sldId id="390" r:id="rId17"/>
    <p:sldId id="393" r:id="rId18"/>
    <p:sldId id="285" r:id="rId19"/>
    <p:sldId id="286" r:id="rId20"/>
    <p:sldId id="262" r:id="rId21"/>
    <p:sldId id="304" r:id="rId22"/>
    <p:sldId id="305" r:id="rId23"/>
    <p:sldId id="306" r:id="rId24"/>
    <p:sldId id="296" r:id="rId25"/>
    <p:sldId id="325" r:id="rId26"/>
    <p:sldId id="310" r:id="rId27"/>
    <p:sldId id="331" r:id="rId28"/>
    <p:sldId id="332" r:id="rId29"/>
    <p:sldId id="311" r:id="rId30"/>
    <p:sldId id="312" r:id="rId31"/>
    <p:sldId id="299" r:id="rId32"/>
    <p:sldId id="300" r:id="rId33"/>
    <p:sldId id="301" r:id="rId34"/>
    <p:sldId id="294" r:id="rId35"/>
    <p:sldId id="290" r:id="rId36"/>
    <p:sldId id="263" r:id="rId37"/>
    <p:sldId id="287" r:id="rId38"/>
    <p:sldId id="291" r:id="rId39"/>
    <p:sldId id="292" r:id="rId40"/>
    <p:sldId id="379" r:id="rId41"/>
    <p:sldId id="375" r:id="rId42"/>
    <p:sldId id="376" r:id="rId43"/>
    <p:sldId id="377" r:id="rId44"/>
    <p:sldId id="381" r:id="rId45"/>
    <p:sldId id="380" r:id="rId46"/>
    <p:sldId id="383" r:id="rId47"/>
    <p:sldId id="386" r:id="rId48"/>
    <p:sldId id="388" r:id="rId49"/>
    <p:sldId id="389" r:id="rId50"/>
    <p:sldId id="378" r:id="rId51"/>
    <p:sldId id="326" r:id="rId52"/>
    <p:sldId id="371" r:id="rId53"/>
    <p:sldId id="327" r:id="rId54"/>
    <p:sldId id="374" r:id="rId55"/>
    <p:sldId id="373" r:id="rId56"/>
    <p:sldId id="315" r:id="rId57"/>
    <p:sldId id="316" r:id="rId58"/>
    <p:sldId id="317" r:id="rId59"/>
    <p:sldId id="328" r:id="rId60"/>
    <p:sldId id="320" r:id="rId61"/>
    <p:sldId id="323" r:id="rId62"/>
    <p:sldId id="322" r:id="rId63"/>
    <p:sldId id="329" r:id="rId64"/>
    <p:sldId id="314" r:id="rId65"/>
    <p:sldId id="295" r:id="rId66"/>
    <p:sldId id="321" r:id="rId67"/>
    <p:sldId id="330" r:id="rId68"/>
    <p:sldId id="289" r:id="rId69"/>
    <p:sldId id="359" r:id="rId70"/>
    <p:sldId id="360" r:id="rId71"/>
    <p:sldId id="288" r:id="rId72"/>
    <p:sldId id="333" r:id="rId73"/>
    <p:sldId id="334" r:id="rId74"/>
    <p:sldId id="335" r:id="rId75"/>
    <p:sldId id="336" r:id="rId76"/>
    <p:sldId id="337" r:id="rId77"/>
    <p:sldId id="338" r:id="rId78"/>
    <p:sldId id="339" r:id="rId79"/>
    <p:sldId id="340" r:id="rId80"/>
    <p:sldId id="343" r:id="rId81"/>
    <p:sldId id="367" r:id="rId82"/>
    <p:sldId id="341" r:id="rId83"/>
    <p:sldId id="342" r:id="rId84"/>
    <p:sldId id="344" r:id="rId85"/>
    <p:sldId id="345" r:id="rId86"/>
    <p:sldId id="346" r:id="rId87"/>
    <p:sldId id="347" r:id="rId88"/>
    <p:sldId id="348" r:id="rId89"/>
    <p:sldId id="349" r:id="rId90"/>
    <p:sldId id="350" r:id="rId91"/>
    <p:sldId id="351" r:id="rId92"/>
    <p:sldId id="352" r:id="rId93"/>
    <p:sldId id="353" r:id="rId94"/>
    <p:sldId id="354" r:id="rId95"/>
    <p:sldId id="355" r:id="rId96"/>
    <p:sldId id="356" r:id="rId97"/>
    <p:sldId id="357" r:id="rId98"/>
    <p:sldId id="358" r:id="rId99"/>
    <p:sldId id="363" r:id="rId100"/>
    <p:sldId id="265" r:id="rId101"/>
    <p:sldId id="362" r:id="rId102"/>
    <p:sldId id="368" r:id="rId103"/>
    <p:sldId id="361" r:id="rId104"/>
    <p:sldId id="366" r:id="rId105"/>
    <p:sldId id="369" r:id="rId106"/>
    <p:sldId id="370" r:id="rId107"/>
    <p:sldId id="261" r:id="rId10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3464"/>
    <a:srgbClr val="1E1E1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5" d="100"/>
          <a:sy n="115" d="100"/>
        </p:scale>
        <p:origin x="372"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theme" Target="theme/theme1.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tableStyles" Target="tableStyles.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notesMaster" Target="notesMasters/notesMaster1.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presProps" Target="presProps.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2AEC57-2EF2-493F-90C7-61B2C17E7487}" type="datetimeFigureOut">
              <a:rPr lang="en-US" smtClean="0"/>
              <a:t>4/14/2025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3F4C7C-7AEF-45DA-B536-2B27845980A3}" type="slidenum">
              <a:rPr lang="en-US" smtClean="0"/>
              <a:t>‹#›</a:t>
            </a:fld>
            <a:endParaRPr lang="en-US"/>
          </a:p>
        </p:txBody>
      </p:sp>
    </p:spTree>
    <p:extLst>
      <p:ext uri="{BB962C8B-B14F-4D97-AF65-F5344CB8AC3E}">
        <p14:creationId xmlns:p14="http://schemas.microsoft.com/office/powerpoint/2010/main" val="29253215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Shape 21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8" name="Shape 21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lnSpc>
                <a:spcPct val="115000"/>
              </a:lnSpc>
              <a:spcBef>
                <a:spcPts val="0"/>
              </a:spcBef>
              <a:buNone/>
            </a:pPr>
            <a:endParaRPr/>
          </a:p>
        </p:txBody>
      </p:sp>
    </p:spTree>
    <p:extLst>
      <p:ext uri="{BB962C8B-B14F-4D97-AF65-F5344CB8AC3E}">
        <p14:creationId xmlns:p14="http://schemas.microsoft.com/office/powerpoint/2010/main" val="15445372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9"/>
        <p:cNvGrpSpPr/>
        <p:nvPr/>
      </p:nvGrpSpPr>
      <p:grpSpPr>
        <a:xfrm>
          <a:off x="0" y="0"/>
          <a:ext cx="0" cy="0"/>
          <a:chOff x="0" y="0"/>
          <a:chExt cx="0" cy="0"/>
        </a:xfrm>
      </p:grpSpPr>
      <p:sp>
        <p:nvSpPr>
          <p:cNvPr id="710" name="Shape 71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11" name="Shape 71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9133507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9"/>
        <p:cNvGrpSpPr/>
        <p:nvPr/>
      </p:nvGrpSpPr>
      <p:grpSpPr>
        <a:xfrm>
          <a:off x="0" y="0"/>
          <a:ext cx="0" cy="0"/>
          <a:chOff x="0" y="0"/>
          <a:chExt cx="0" cy="0"/>
        </a:xfrm>
      </p:grpSpPr>
      <p:sp>
        <p:nvSpPr>
          <p:cNvPr id="710" name="Shape 71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11" name="Shape 71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8867371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9"/>
        <p:cNvGrpSpPr/>
        <p:nvPr/>
      </p:nvGrpSpPr>
      <p:grpSpPr>
        <a:xfrm>
          <a:off x="0" y="0"/>
          <a:ext cx="0" cy="0"/>
          <a:chOff x="0" y="0"/>
          <a:chExt cx="0" cy="0"/>
        </a:xfrm>
      </p:grpSpPr>
      <p:sp>
        <p:nvSpPr>
          <p:cNvPr id="710" name="Shape 71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11" name="Shape 71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5188066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9"/>
        <p:cNvGrpSpPr/>
        <p:nvPr/>
      </p:nvGrpSpPr>
      <p:grpSpPr>
        <a:xfrm>
          <a:off x="0" y="0"/>
          <a:ext cx="0" cy="0"/>
          <a:chOff x="0" y="0"/>
          <a:chExt cx="0" cy="0"/>
        </a:xfrm>
      </p:grpSpPr>
      <p:sp>
        <p:nvSpPr>
          <p:cNvPr id="710" name="Shape 71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11" name="Shape 71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2753060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9"/>
        <p:cNvGrpSpPr/>
        <p:nvPr/>
      </p:nvGrpSpPr>
      <p:grpSpPr>
        <a:xfrm>
          <a:off x="0" y="0"/>
          <a:ext cx="0" cy="0"/>
          <a:chOff x="0" y="0"/>
          <a:chExt cx="0" cy="0"/>
        </a:xfrm>
      </p:grpSpPr>
      <p:sp>
        <p:nvSpPr>
          <p:cNvPr id="710" name="Shape 71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11" name="Shape 71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3441791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9"/>
        <p:cNvGrpSpPr/>
        <p:nvPr/>
      </p:nvGrpSpPr>
      <p:grpSpPr>
        <a:xfrm>
          <a:off x="0" y="0"/>
          <a:ext cx="0" cy="0"/>
          <a:chOff x="0" y="0"/>
          <a:chExt cx="0" cy="0"/>
        </a:xfrm>
      </p:grpSpPr>
      <p:sp>
        <p:nvSpPr>
          <p:cNvPr id="710" name="Shape 71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11" name="Shape 71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5956330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Shape 21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8" name="Shape 21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lnSpc>
                <a:spcPct val="115000"/>
              </a:lnSpc>
              <a:spcBef>
                <a:spcPts val="0"/>
              </a:spcBef>
              <a:buNone/>
            </a:pPr>
            <a:endParaRPr/>
          </a:p>
        </p:txBody>
      </p:sp>
    </p:spTree>
    <p:extLst>
      <p:ext uri="{BB962C8B-B14F-4D97-AF65-F5344CB8AC3E}">
        <p14:creationId xmlns:p14="http://schemas.microsoft.com/office/powerpoint/2010/main" val="6550293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Shape 21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8" name="Shape 21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lnSpc>
                <a:spcPct val="115000"/>
              </a:lnSpc>
              <a:spcBef>
                <a:spcPts val="0"/>
              </a:spcBef>
              <a:buNone/>
            </a:pPr>
            <a:endParaRPr/>
          </a:p>
        </p:txBody>
      </p:sp>
    </p:spTree>
    <p:extLst>
      <p:ext uri="{BB962C8B-B14F-4D97-AF65-F5344CB8AC3E}">
        <p14:creationId xmlns:p14="http://schemas.microsoft.com/office/powerpoint/2010/main" val="1815906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Shape 48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85" name="Shape 48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lang="es" dirty="0">
              <a:latin typeface="Open Sans"/>
              <a:ea typeface="Open Sans"/>
              <a:cs typeface="Open Sans"/>
              <a:sym typeface="Open Sans"/>
            </a:endParaRPr>
          </a:p>
        </p:txBody>
      </p:sp>
    </p:spTree>
    <p:extLst>
      <p:ext uri="{BB962C8B-B14F-4D97-AF65-F5344CB8AC3E}">
        <p14:creationId xmlns:p14="http://schemas.microsoft.com/office/powerpoint/2010/main" val="10911242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Shape 48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85" name="Shape 48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lang="es" dirty="0">
              <a:latin typeface="Open Sans"/>
              <a:ea typeface="Open Sans"/>
              <a:cs typeface="Open Sans"/>
              <a:sym typeface="Open Sans"/>
            </a:endParaRPr>
          </a:p>
        </p:txBody>
      </p:sp>
    </p:spTree>
    <p:extLst>
      <p:ext uri="{BB962C8B-B14F-4D97-AF65-F5344CB8AC3E}">
        <p14:creationId xmlns:p14="http://schemas.microsoft.com/office/powerpoint/2010/main" val="13754929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Shape 21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8" name="Shape 21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lnSpc>
                <a:spcPct val="115000"/>
              </a:lnSpc>
              <a:spcBef>
                <a:spcPts val="0"/>
              </a:spcBef>
              <a:buNone/>
            </a:pPr>
            <a:endParaRPr/>
          </a:p>
        </p:txBody>
      </p:sp>
    </p:spTree>
    <p:extLst>
      <p:ext uri="{BB962C8B-B14F-4D97-AF65-F5344CB8AC3E}">
        <p14:creationId xmlns:p14="http://schemas.microsoft.com/office/powerpoint/2010/main" val="10573885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Shape 48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85" name="Shape 48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lang="es" dirty="0">
              <a:latin typeface="Open Sans"/>
              <a:ea typeface="Open Sans"/>
              <a:cs typeface="Open Sans"/>
              <a:sym typeface="Open Sans"/>
            </a:endParaRPr>
          </a:p>
        </p:txBody>
      </p:sp>
    </p:spTree>
    <p:extLst>
      <p:ext uri="{BB962C8B-B14F-4D97-AF65-F5344CB8AC3E}">
        <p14:creationId xmlns:p14="http://schemas.microsoft.com/office/powerpoint/2010/main" val="12875562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Shape 48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85" name="Shape 48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lang="es" dirty="0">
              <a:latin typeface="Open Sans"/>
              <a:ea typeface="Open Sans"/>
              <a:cs typeface="Open Sans"/>
              <a:sym typeface="Open Sans"/>
            </a:endParaRPr>
          </a:p>
        </p:txBody>
      </p:sp>
    </p:spTree>
    <p:extLst>
      <p:ext uri="{BB962C8B-B14F-4D97-AF65-F5344CB8AC3E}">
        <p14:creationId xmlns:p14="http://schemas.microsoft.com/office/powerpoint/2010/main" val="523625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A4D5514-274D-4751-9C93-4F4FB26DB913}"/>
              </a:ext>
            </a:extLst>
          </p:cNvPr>
          <p:cNvSpPr>
            <a:spLocks noGrp="1" noChangeArrowheads="1"/>
          </p:cNvSpPr>
          <p:nvPr>
            <p:ph type="sldNum" sz="quarter" idx="5"/>
          </p:nvPr>
        </p:nvSpPr>
        <p:spPr>
          <a:ln/>
        </p:spPr>
        <p:txBody>
          <a:bodyPr/>
          <a:lstStyle/>
          <a:p>
            <a:fld id="{103FC9F6-F942-4518-B383-CD7B1AE71D6E}" type="slidenum">
              <a:rPr lang="en-US" altLang="en-US"/>
              <a:pPr/>
              <a:t>84</a:t>
            </a:fld>
            <a:endParaRPr lang="en-US" altLang="en-US"/>
          </a:p>
        </p:txBody>
      </p:sp>
      <p:sp>
        <p:nvSpPr>
          <p:cNvPr id="110594" name="Rectangle 2">
            <a:extLst>
              <a:ext uri="{FF2B5EF4-FFF2-40B4-BE49-F238E27FC236}">
                <a16:creationId xmlns:a16="http://schemas.microsoft.com/office/drawing/2014/main" id="{657D0AA6-1F73-419F-AC0E-D0EF85392225}"/>
              </a:ext>
            </a:extLst>
          </p:cNvPr>
          <p:cNvSpPr>
            <a:spLocks noGrp="1" noRot="1" noChangeAspect="1" noChangeArrowheads="1" noTextEdit="1"/>
          </p:cNvSpPr>
          <p:nvPr>
            <p:ph type="sldImg"/>
          </p:nvPr>
        </p:nvSpPr>
        <p:spPr>
          <a:xfrm>
            <a:off x="381000" y="685800"/>
            <a:ext cx="6096000" cy="3429000"/>
          </a:xfrm>
          <a:ln/>
        </p:spPr>
      </p:sp>
      <p:sp>
        <p:nvSpPr>
          <p:cNvPr id="110595" name="Rectangle 3">
            <a:extLst>
              <a:ext uri="{FF2B5EF4-FFF2-40B4-BE49-F238E27FC236}">
                <a16:creationId xmlns:a16="http://schemas.microsoft.com/office/drawing/2014/main" id="{D76C0773-080E-4137-B4F6-6E0D78F3B228}"/>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8281428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11FE03D-2CB5-4632-AF69-9E3BA338A772}"/>
              </a:ext>
            </a:extLst>
          </p:cNvPr>
          <p:cNvSpPr>
            <a:spLocks noGrp="1" noChangeArrowheads="1"/>
          </p:cNvSpPr>
          <p:nvPr>
            <p:ph type="sldNum" sz="quarter" idx="5"/>
          </p:nvPr>
        </p:nvSpPr>
        <p:spPr>
          <a:ln/>
        </p:spPr>
        <p:txBody>
          <a:bodyPr/>
          <a:lstStyle/>
          <a:p>
            <a:fld id="{46D83D72-D487-4A9A-A810-93DE5C11CD10}" type="slidenum">
              <a:rPr lang="en-US" altLang="en-US"/>
              <a:pPr/>
              <a:t>85</a:t>
            </a:fld>
            <a:endParaRPr lang="en-US" altLang="en-US"/>
          </a:p>
        </p:txBody>
      </p:sp>
      <p:sp>
        <p:nvSpPr>
          <p:cNvPr id="111618" name="Rectangle 2">
            <a:extLst>
              <a:ext uri="{FF2B5EF4-FFF2-40B4-BE49-F238E27FC236}">
                <a16:creationId xmlns:a16="http://schemas.microsoft.com/office/drawing/2014/main" id="{CEF71F69-23B4-4419-9A84-3EEEE319A66F}"/>
              </a:ext>
            </a:extLst>
          </p:cNvPr>
          <p:cNvSpPr>
            <a:spLocks noGrp="1" noRot="1" noChangeAspect="1" noChangeArrowheads="1" noTextEdit="1"/>
          </p:cNvSpPr>
          <p:nvPr>
            <p:ph type="sldImg"/>
          </p:nvPr>
        </p:nvSpPr>
        <p:spPr>
          <a:xfrm>
            <a:off x="381000" y="685800"/>
            <a:ext cx="6096000" cy="3429000"/>
          </a:xfrm>
          <a:ln/>
        </p:spPr>
      </p:sp>
      <p:sp>
        <p:nvSpPr>
          <p:cNvPr id="111619" name="Rectangle 3">
            <a:extLst>
              <a:ext uri="{FF2B5EF4-FFF2-40B4-BE49-F238E27FC236}">
                <a16:creationId xmlns:a16="http://schemas.microsoft.com/office/drawing/2014/main" id="{0A11A5B1-07FB-4EAD-9B43-44739E683A1F}"/>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4676975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9C874FB-8117-4474-8A14-CE9C9D3354D1}"/>
              </a:ext>
            </a:extLst>
          </p:cNvPr>
          <p:cNvSpPr>
            <a:spLocks noGrp="1" noChangeArrowheads="1"/>
          </p:cNvSpPr>
          <p:nvPr>
            <p:ph type="sldNum" sz="quarter" idx="5"/>
          </p:nvPr>
        </p:nvSpPr>
        <p:spPr>
          <a:ln/>
        </p:spPr>
        <p:txBody>
          <a:bodyPr/>
          <a:lstStyle/>
          <a:p>
            <a:fld id="{0D5C4792-9117-4433-9E3F-5BCDE1542B68}" type="slidenum">
              <a:rPr lang="en-US" altLang="en-US"/>
              <a:pPr/>
              <a:t>86</a:t>
            </a:fld>
            <a:endParaRPr lang="en-US" altLang="en-US"/>
          </a:p>
        </p:txBody>
      </p:sp>
      <p:sp>
        <p:nvSpPr>
          <p:cNvPr id="112642" name="Rectangle 2">
            <a:extLst>
              <a:ext uri="{FF2B5EF4-FFF2-40B4-BE49-F238E27FC236}">
                <a16:creationId xmlns:a16="http://schemas.microsoft.com/office/drawing/2014/main" id="{4A16BB59-EF1E-4654-AF09-4C9A2181EB67}"/>
              </a:ext>
            </a:extLst>
          </p:cNvPr>
          <p:cNvSpPr>
            <a:spLocks noGrp="1" noRot="1" noChangeAspect="1" noChangeArrowheads="1" noTextEdit="1"/>
          </p:cNvSpPr>
          <p:nvPr>
            <p:ph type="sldImg"/>
          </p:nvPr>
        </p:nvSpPr>
        <p:spPr>
          <a:ln/>
        </p:spPr>
      </p:sp>
      <p:sp>
        <p:nvSpPr>
          <p:cNvPr id="112643" name="Rectangle 3">
            <a:extLst>
              <a:ext uri="{FF2B5EF4-FFF2-40B4-BE49-F238E27FC236}">
                <a16:creationId xmlns:a16="http://schemas.microsoft.com/office/drawing/2014/main" id="{E8200F3B-8B95-419C-AB17-04913935839C}"/>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0686826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1B0DFFC-F8D4-4336-89AE-1313AD0F2D30}"/>
              </a:ext>
            </a:extLst>
          </p:cNvPr>
          <p:cNvSpPr>
            <a:spLocks noGrp="1" noChangeArrowheads="1"/>
          </p:cNvSpPr>
          <p:nvPr>
            <p:ph type="sldNum" sz="quarter" idx="5"/>
          </p:nvPr>
        </p:nvSpPr>
        <p:spPr>
          <a:ln/>
        </p:spPr>
        <p:txBody>
          <a:bodyPr/>
          <a:lstStyle/>
          <a:p>
            <a:fld id="{D7D7AAFB-5418-4ED5-A8F0-F727629F1FA6}" type="slidenum">
              <a:rPr lang="en-US" altLang="en-US"/>
              <a:pPr/>
              <a:t>87</a:t>
            </a:fld>
            <a:endParaRPr lang="en-US" altLang="en-US"/>
          </a:p>
        </p:txBody>
      </p:sp>
      <p:sp>
        <p:nvSpPr>
          <p:cNvPr id="113666" name="Rectangle 2">
            <a:extLst>
              <a:ext uri="{FF2B5EF4-FFF2-40B4-BE49-F238E27FC236}">
                <a16:creationId xmlns:a16="http://schemas.microsoft.com/office/drawing/2014/main" id="{6413D8A2-9DB2-4C53-A524-07A3EE3F4BE9}"/>
              </a:ext>
            </a:extLst>
          </p:cNvPr>
          <p:cNvSpPr>
            <a:spLocks noGrp="1" noRot="1" noChangeAspect="1" noChangeArrowheads="1" noTextEdit="1"/>
          </p:cNvSpPr>
          <p:nvPr>
            <p:ph type="sldImg"/>
          </p:nvPr>
        </p:nvSpPr>
        <p:spPr>
          <a:xfrm>
            <a:off x="381000" y="685800"/>
            <a:ext cx="6096000" cy="3429000"/>
          </a:xfrm>
          <a:ln/>
        </p:spPr>
      </p:sp>
      <p:sp>
        <p:nvSpPr>
          <p:cNvPr id="113667" name="Rectangle 3">
            <a:extLst>
              <a:ext uri="{FF2B5EF4-FFF2-40B4-BE49-F238E27FC236}">
                <a16:creationId xmlns:a16="http://schemas.microsoft.com/office/drawing/2014/main" id="{9D337587-9AC2-43F6-84E6-341DCBE10EAF}"/>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2335128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DCAE44E-C25E-4035-9F66-4DAFD8C3EA80}"/>
              </a:ext>
            </a:extLst>
          </p:cNvPr>
          <p:cNvSpPr>
            <a:spLocks noGrp="1" noChangeArrowheads="1"/>
          </p:cNvSpPr>
          <p:nvPr>
            <p:ph type="sldNum" sz="quarter" idx="5"/>
          </p:nvPr>
        </p:nvSpPr>
        <p:spPr>
          <a:ln/>
        </p:spPr>
        <p:txBody>
          <a:bodyPr/>
          <a:lstStyle/>
          <a:p>
            <a:fld id="{BC899001-B336-4FF5-A8D9-67017CCC398B}" type="slidenum">
              <a:rPr lang="en-US" altLang="en-US"/>
              <a:pPr/>
              <a:t>88</a:t>
            </a:fld>
            <a:endParaRPr lang="en-US" altLang="en-US"/>
          </a:p>
        </p:txBody>
      </p:sp>
      <p:sp>
        <p:nvSpPr>
          <p:cNvPr id="114690" name="Rectangle 2">
            <a:extLst>
              <a:ext uri="{FF2B5EF4-FFF2-40B4-BE49-F238E27FC236}">
                <a16:creationId xmlns:a16="http://schemas.microsoft.com/office/drawing/2014/main" id="{0B3D2B1B-7774-477A-8876-5DA00F5AAF47}"/>
              </a:ext>
            </a:extLst>
          </p:cNvPr>
          <p:cNvSpPr>
            <a:spLocks noGrp="1" noRot="1" noChangeAspect="1" noChangeArrowheads="1" noTextEdit="1"/>
          </p:cNvSpPr>
          <p:nvPr>
            <p:ph type="sldImg"/>
          </p:nvPr>
        </p:nvSpPr>
        <p:spPr>
          <a:xfrm>
            <a:off x="381000" y="685800"/>
            <a:ext cx="6096000" cy="3429000"/>
          </a:xfrm>
          <a:ln/>
        </p:spPr>
      </p:sp>
      <p:sp>
        <p:nvSpPr>
          <p:cNvPr id="114691" name="Rectangle 3">
            <a:extLst>
              <a:ext uri="{FF2B5EF4-FFF2-40B4-BE49-F238E27FC236}">
                <a16:creationId xmlns:a16="http://schemas.microsoft.com/office/drawing/2014/main" id="{B00FAC06-A677-40C3-9A48-9E8CA65BD391}"/>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0240279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985DA06-1499-428E-AA2D-44D7757BB4B8}"/>
              </a:ext>
            </a:extLst>
          </p:cNvPr>
          <p:cNvSpPr>
            <a:spLocks noGrp="1" noChangeArrowheads="1"/>
          </p:cNvSpPr>
          <p:nvPr>
            <p:ph type="sldNum" sz="quarter" idx="5"/>
          </p:nvPr>
        </p:nvSpPr>
        <p:spPr>
          <a:ln/>
        </p:spPr>
        <p:txBody>
          <a:bodyPr/>
          <a:lstStyle/>
          <a:p>
            <a:fld id="{AEC553E5-DE70-4956-BBAC-8E0C35D509EE}" type="slidenum">
              <a:rPr lang="en-US" altLang="en-US"/>
              <a:pPr/>
              <a:t>89</a:t>
            </a:fld>
            <a:endParaRPr lang="en-US" altLang="en-US"/>
          </a:p>
        </p:txBody>
      </p:sp>
      <p:sp>
        <p:nvSpPr>
          <p:cNvPr id="115714" name="Rectangle 2">
            <a:extLst>
              <a:ext uri="{FF2B5EF4-FFF2-40B4-BE49-F238E27FC236}">
                <a16:creationId xmlns:a16="http://schemas.microsoft.com/office/drawing/2014/main" id="{0636F0DF-BB3B-4735-8A30-82FDBD2B4EFD}"/>
              </a:ext>
            </a:extLst>
          </p:cNvPr>
          <p:cNvSpPr>
            <a:spLocks noGrp="1" noRot="1" noChangeAspect="1" noChangeArrowheads="1" noTextEdit="1"/>
          </p:cNvSpPr>
          <p:nvPr>
            <p:ph type="sldImg"/>
          </p:nvPr>
        </p:nvSpPr>
        <p:spPr>
          <a:xfrm>
            <a:off x="381000" y="685800"/>
            <a:ext cx="6096000" cy="3429000"/>
          </a:xfrm>
          <a:ln/>
        </p:spPr>
      </p:sp>
      <p:sp>
        <p:nvSpPr>
          <p:cNvPr id="115715" name="Rectangle 3">
            <a:extLst>
              <a:ext uri="{FF2B5EF4-FFF2-40B4-BE49-F238E27FC236}">
                <a16:creationId xmlns:a16="http://schemas.microsoft.com/office/drawing/2014/main" id="{8B20612F-0C90-4BE7-BD73-D8912321DD30}"/>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428794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866F364-4A5D-4054-88BF-191FCCF08E01}"/>
              </a:ext>
            </a:extLst>
          </p:cNvPr>
          <p:cNvSpPr>
            <a:spLocks noGrp="1" noChangeArrowheads="1"/>
          </p:cNvSpPr>
          <p:nvPr>
            <p:ph type="sldNum" sz="quarter" idx="5"/>
          </p:nvPr>
        </p:nvSpPr>
        <p:spPr>
          <a:ln/>
        </p:spPr>
        <p:txBody>
          <a:bodyPr/>
          <a:lstStyle/>
          <a:p>
            <a:fld id="{EFFF882E-DE87-4BF0-935C-F0DF4D4D4130}" type="slidenum">
              <a:rPr lang="en-US" altLang="en-US"/>
              <a:pPr/>
              <a:t>90</a:t>
            </a:fld>
            <a:endParaRPr lang="en-US" altLang="en-US"/>
          </a:p>
        </p:txBody>
      </p:sp>
      <p:sp>
        <p:nvSpPr>
          <p:cNvPr id="116738" name="Rectangle 2">
            <a:extLst>
              <a:ext uri="{FF2B5EF4-FFF2-40B4-BE49-F238E27FC236}">
                <a16:creationId xmlns:a16="http://schemas.microsoft.com/office/drawing/2014/main" id="{4E169832-4A88-4A89-B1E1-DA3581B3D916}"/>
              </a:ext>
            </a:extLst>
          </p:cNvPr>
          <p:cNvSpPr>
            <a:spLocks noGrp="1" noRot="1" noChangeAspect="1" noChangeArrowheads="1" noTextEdit="1"/>
          </p:cNvSpPr>
          <p:nvPr>
            <p:ph type="sldImg"/>
          </p:nvPr>
        </p:nvSpPr>
        <p:spPr>
          <a:ln/>
        </p:spPr>
      </p:sp>
      <p:sp>
        <p:nvSpPr>
          <p:cNvPr id="116739" name="Rectangle 3">
            <a:extLst>
              <a:ext uri="{FF2B5EF4-FFF2-40B4-BE49-F238E27FC236}">
                <a16:creationId xmlns:a16="http://schemas.microsoft.com/office/drawing/2014/main" id="{39A98D69-176E-4EA1-BA16-6BCE58B9D569}"/>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1886710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6EE0244-AA15-4790-9BAE-43FBBC4C55EF}"/>
              </a:ext>
            </a:extLst>
          </p:cNvPr>
          <p:cNvSpPr>
            <a:spLocks noGrp="1" noChangeArrowheads="1"/>
          </p:cNvSpPr>
          <p:nvPr>
            <p:ph type="sldNum" sz="quarter" idx="5"/>
          </p:nvPr>
        </p:nvSpPr>
        <p:spPr>
          <a:ln/>
        </p:spPr>
        <p:txBody>
          <a:bodyPr/>
          <a:lstStyle/>
          <a:p>
            <a:fld id="{0606EAB6-32C1-4068-BB29-F84551B2A3A8}" type="slidenum">
              <a:rPr lang="en-US" altLang="en-US"/>
              <a:pPr/>
              <a:t>91</a:t>
            </a:fld>
            <a:endParaRPr lang="en-US" altLang="en-US"/>
          </a:p>
        </p:txBody>
      </p:sp>
      <p:sp>
        <p:nvSpPr>
          <p:cNvPr id="117762" name="Rectangle 2">
            <a:extLst>
              <a:ext uri="{FF2B5EF4-FFF2-40B4-BE49-F238E27FC236}">
                <a16:creationId xmlns:a16="http://schemas.microsoft.com/office/drawing/2014/main" id="{8976B60E-CE31-457A-BF38-71F4E9C9A841}"/>
              </a:ext>
            </a:extLst>
          </p:cNvPr>
          <p:cNvSpPr>
            <a:spLocks noGrp="1" noRot="1" noChangeAspect="1" noChangeArrowheads="1" noTextEdit="1"/>
          </p:cNvSpPr>
          <p:nvPr>
            <p:ph type="sldImg"/>
          </p:nvPr>
        </p:nvSpPr>
        <p:spPr>
          <a:xfrm>
            <a:off x="381000" y="685800"/>
            <a:ext cx="6096000" cy="3429000"/>
          </a:xfrm>
          <a:ln/>
        </p:spPr>
      </p:sp>
      <p:sp>
        <p:nvSpPr>
          <p:cNvPr id="117763" name="Rectangle 3">
            <a:extLst>
              <a:ext uri="{FF2B5EF4-FFF2-40B4-BE49-F238E27FC236}">
                <a16:creationId xmlns:a16="http://schemas.microsoft.com/office/drawing/2014/main" id="{1DCF4DEA-3C37-440E-ABE2-5B5696D72ABE}"/>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6513517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Shape 21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8" name="Shape 21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lnSpc>
                <a:spcPct val="115000"/>
              </a:lnSpc>
              <a:spcBef>
                <a:spcPts val="0"/>
              </a:spcBef>
              <a:buNone/>
            </a:pPr>
            <a:endParaRPr/>
          </a:p>
        </p:txBody>
      </p:sp>
    </p:spTree>
    <p:extLst>
      <p:ext uri="{BB962C8B-B14F-4D97-AF65-F5344CB8AC3E}">
        <p14:creationId xmlns:p14="http://schemas.microsoft.com/office/powerpoint/2010/main" val="17862048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Shape 48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85" name="Shape 48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lang="es" dirty="0">
              <a:latin typeface="Open Sans"/>
              <a:ea typeface="Open Sans"/>
              <a:cs typeface="Open Sans"/>
              <a:sym typeface="Open Sans"/>
            </a:endParaRPr>
          </a:p>
        </p:txBody>
      </p:sp>
    </p:spTree>
    <p:extLst>
      <p:ext uri="{BB962C8B-B14F-4D97-AF65-F5344CB8AC3E}">
        <p14:creationId xmlns:p14="http://schemas.microsoft.com/office/powerpoint/2010/main" val="294706849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Shape 48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85" name="Shape 48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lang="es" dirty="0">
              <a:latin typeface="Open Sans"/>
              <a:ea typeface="Open Sans"/>
              <a:cs typeface="Open Sans"/>
              <a:sym typeface="Open Sans"/>
            </a:endParaRPr>
          </a:p>
        </p:txBody>
      </p:sp>
    </p:spTree>
    <p:extLst>
      <p:ext uri="{BB962C8B-B14F-4D97-AF65-F5344CB8AC3E}">
        <p14:creationId xmlns:p14="http://schemas.microsoft.com/office/powerpoint/2010/main" val="1156775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Shape 48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85" name="Shape 48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lang="es" dirty="0">
              <a:latin typeface="Open Sans"/>
              <a:ea typeface="Open Sans"/>
              <a:cs typeface="Open Sans"/>
              <a:sym typeface="Open Sans"/>
            </a:endParaRPr>
          </a:p>
        </p:txBody>
      </p:sp>
    </p:spTree>
    <p:extLst>
      <p:ext uri="{BB962C8B-B14F-4D97-AF65-F5344CB8AC3E}">
        <p14:creationId xmlns:p14="http://schemas.microsoft.com/office/powerpoint/2010/main" val="24467050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Shape 48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85" name="Shape 48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lang="es" dirty="0">
              <a:latin typeface="Open Sans"/>
              <a:ea typeface="Open Sans"/>
              <a:cs typeface="Open Sans"/>
              <a:sym typeface="Open Sans"/>
            </a:endParaRPr>
          </a:p>
        </p:txBody>
      </p:sp>
    </p:spTree>
    <p:extLst>
      <p:ext uri="{BB962C8B-B14F-4D97-AF65-F5344CB8AC3E}">
        <p14:creationId xmlns:p14="http://schemas.microsoft.com/office/powerpoint/2010/main" val="6870053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Shape 48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85" name="Shape 48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lang="es" dirty="0">
              <a:latin typeface="Open Sans"/>
              <a:ea typeface="Open Sans"/>
              <a:cs typeface="Open Sans"/>
              <a:sym typeface="Open Sans"/>
            </a:endParaRPr>
          </a:p>
        </p:txBody>
      </p:sp>
    </p:spTree>
    <p:extLst>
      <p:ext uri="{BB962C8B-B14F-4D97-AF65-F5344CB8AC3E}">
        <p14:creationId xmlns:p14="http://schemas.microsoft.com/office/powerpoint/2010/main" val="30025237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9"/>
        <p:cNvGrpSpPr/>
        <p:nvPr/>
      </p:nvGrpSpPr>
      <p:grpSpPr>
        <a:xfrm>
          <a:off x="0" y="0"/>
          <a:ext cx="0" cy="0"/>
          <a:chOff x="0" y="0"/>
          <a:chExt cx="0" cy="0"/>
        </a:xfrm>
      </p:grpSpPr>
      <p:sp>
        <p:nvSpPr>
          <p:cNvPr id="710" name="Shape 71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11" name="Shape 71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40288855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Shape 21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8" name="Shape 21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lnSpc>
                <a:spcPct val="115000"/>
              </a:lnSpc>
              <a:spcBef>
                <a:spcPts val="0"/>
              </a:spcBef>
              <a:buNone/>
            </a:pPr>
            <a:endParaRPr/>
          </a:p>
        </p:txBody>
      </p:sp>
    </p:spTree>
    <p:extLst>
      <p:ext uri="{BB962C8B-B14F-4D97-AF65-F5344CB8AC3E}">
        <p14:creationId xmlns:p14="http://schemas.microsoft.com/office/powerpoint/2010/main" val="8408853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9"/>
        <p:cNvGrpSpPr/>
        <p:nvPr/>
      </p:nvGrpSpPr>
      <p:grpSpPr>
        <a:xfrm>
          <a:off x="0" y="0"/>
          <a:ext cx="0" cy="0"/>
          <a:chOff x="0" y="0"/>
          <a:chExt cx="0" cy="0"/>
        </a:xfrm>
      </p:grpSpPr>
      <p:sp>
        <p:nvSpPr>
          <p:cNvPr id="710" name="Shape 71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11" name="Shape 71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5711564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9"/>
        <p:cNvGrpSpPr/>
        <p:nvPr/>
      </p:nvGrpSpPr>
      <p:grpSpPr>
        <a:xfrm>
          <a:off x="0" y="0"/>
          <a:ext cx="0" cy="0"/>
          <a:chOff x="0" y="0"/>
          <a:chExt cx="0" cy="0"/>
        </a:xfrm>
      </p:grpSpPr>
      <p:sp>
        <p:nvSpPr>
          <p:cNvPr id="710" name="Shape 71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11" name="Shape 71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6004851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9"/>
        <p:cNvGrpSpPr/>
        <p:nvPr/>
      </p:nvGrpSpPr>
      <p:grpSpPr>
        <a:xfrm>
          <a:off x="0" y="0"/>
          <a:ext cx="0" cy="0"/>
          <a:chOff x="0" y="0"/>
          <a:chExt cx="0" cy="0"/>
        </a:xfrm>
      </p:grpSpPr>
      <p:sp>
        <p:nvSpPr>
          <p:cNvPr id="710" name="Shape 71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11" name="Shape 71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7500488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Shape 21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8" name="Shape 21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lnSpc>
                <a:spcPct val="115000"/>
              </a:lnSpc>
              <a:spcBef>
                <a:spcPts val="0"/>
              </a:spcBef>
              <a:buNone/>
            </a:pPr>
            <a:endParaRPr/>
          </a:p>
        </p:txBody>
      </p:sp>
    </p:spTree>
    <p:extLst>
      <p:ext uri="{BB962C8B-B14F-4D97-AF65-F5344CB8AC3E}">
        <p14:creationId xmlns:p14="http://schemas.microsoft.com/office/powerpoint/2010/main" val="33950521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DB259-A5CC-12ED-900B-7EF7D713B83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6BEBDA0-0443-DB59-990C-6BF647CF9E3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C692C46-1FE4-E6CB-312E-CAFDC0078DEE}"/>
              </a:ext>
            </a:extLst>
          </p:cNvPr>
          <p:cNvSpPr>
            <a:spLocks noGrp="1"/>
          </p:cNvSpPr>
          <p:nvPr>
            <p:ph type="dt" sz="half" idx="10"/>
          </p:nvPr>
        </p:nvSpPr>
        <p:spPr/>
        <p:txBody>
          <a:bodyPr/>
          <a:lstStyle/>
          <a:p>
            <a:fld id="{D90E56C4-DEDE-4DB1-9493-0238D332A0C2}" type="datetimeFigureOut">
              <a:rPr lang="en-US" smtClean="0"/>
              <a:t>4/14/2025</a:t>
            </a:fld>
            <a:endParaRPr lang="en-US"/>
          </a:p>
        </p:txBody>
      </p:sp>
      <p:sp>
        <p:nvSpPr>
          <p:cNvPr id="5" name="Footer Placeholder 4">
            <a:extLst>
              <a:ext uri="{FF2B5EF4-FFF2-40B4-BE49-F238E27FC236}">
                <a16:creationId xmlns:a16="http://schemas.microsoft.com/office/drawing/2014/main" id="{176BBD3E-F521-19C7-9F70-EA7DACC23F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A41EFB-1A75-84E5-0D8C-2D85E4C66F2F}"/>
              </a:ext>
            </a:extLst>
          </p:cNvPr>
          <p:cNvSpPr>
            <a:spLocks noGrp="1"/>
          </p:cNvSpPr>
          <p:nvPr>
            <p:ph type="sldNum" sz="quarter" idx="12"/>
          </p:nvPr>
        </p:nvSpPr>
        <p:spPr/>
        <p:txBody>
          <a:bodyPr/>
          <a:lstStyle/>
          <a:p>
            <a:fld id="{D4A1B3D3-6818-4BCB-BCEC-26AD2105D338}" type="slidenum">
              <a:rPr lang="en-US" smtClean="0"/>
              <a:t>‹#›</a:t>
            </a:fld>
            <a:endParaRPr lang="en-US"/>
          </a:p>
        </p:txBody>
      </p:sp>
    </p:spTree>
    <p:extLst>
      <p:ext uri="{BB962C8B-B14F-4D97-AF65-F5344CB8AC3E}">
        <p14:creationId xmlns:p14="http://schemas.microsoft.com/office/powerpoint/2010/main" val="28008597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4B8615-D8C1-058F-8388-C0E610B7E62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92726B1-6BA1-B838-992A-1AA87A4EC41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57BE54-62CB-6BBC-A454-AA0CC37F297F}"/>
              </a:ext>
            </a:extLst>
          </p:cNvPr>
          <p:cNvSpPr>
            <a:spLocks noGrp="1"/>
          </p:cNvSpPr>
          <p:nvPr>
            <p:ph type="dt" sz="half" idx="10"/>
          </p:nvPr>
        </p:nvSpPr>
        <p:spPr/>
        <p:txBody>
          <a:bodyPr/>
          <a:lstStyle/>
          <a:p>
            <a:fld id="{D90E56C4-DEDE-4DB1-9493-0238D332A0C2}" type="datetimeFigureOut">
              <a:rPr lang="en-US" smtClean="0"/>
              <a:t>4/14/2025</a:t>
            </a:fld>
            <a:endParaRPr lang="en-US"/>
          </a:p>
        </p:txBody>
      </p:sp>
      <p:sp>
        <p:nvSpPr>
          <p:cNvPr id="5" name="Footer Placeholder 4">
            <a:extLst>
              <a:ext uri="{FF2B5EF4-FFF2-40B4-BE49-F238E27FC236}">
                <a16:creationId xmlns:a16="http://schemas.microsoft.com/office/drawing/2014/main" id="{78D3DFCD-3829-F537-C656-0356BC335F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1B8264-A792-6BEA-6A7D-D07E9C6B26D7}"/>
              </a:ext>
            </a:extLst>
          </p:cNvPr>
          <p:cNvSpPr>
            <a:spLocks noGrp="1"/>
          </p:cNvSpPr>
          <p:nvPr>
            <p:ph type="sldNum" sz="quarter" idx="12"/>
          </p:nvPr>
        </p:nvSpPr>
        <p:spPr/>
        <p:txBody>
          <a:bodyPr/>
          <a:lstStyle/>
          <a:p>
            <a:fld id="{D4A1B3D3-6818-4BCB-BCEC-26AD2105D338}" type="slidenum">
              <a:rPr lang="en-US" smtClean="0"/>
              <a:t>‹#›</a:t>
            </a:fld>
            <a:endParaRPr lang="en-US"/>
          </a:p>
        </p:txBody>
      </p:sp>
    </p:spTree>
    <p:extLst>
      <p:ext uri="{BB962C8B-B14F-4D97-AF65-F5344CB8AC3E}">
        <p14:creationId xmlns:p14="http://schemas.microsoft.com/office/powerpoint/2010/main" val="23700846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8471289-E086-0EC2-B438-52D3D9427062}"/>
              </a:ext>
            </a:extLst>
          </p:cNvPr>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B467AEE-38E7-1453-025A-7A24D2E8541B}"/>
              </a:ext>
            </a:extLst>
          </p:cNvPr>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DF248E-3A66-24C8-FE04-820B829CC963}"/>
              </a:ext>
            </a:extLst>
          </p:cNvPr>
          <p:cNvSpPr>
            <a:spLocks noGrp="1"/>
          </p:cNvSpPr>
          <p:nvPr>
            <p:ph type="dt" sz="half" idx="10"/>
          </p:nvPr>
        </p:nvSpPr>
        <p:spPr/>
        <p:txBody>
          <a:bodyPr/>
          <a:lstStyle/>
          <a:p>
            <a:fld id="{D90E56C4-DEDE-4DB1-9493-0238D332A0C2}" type="datetimeFigureOut">
              <a:rPr lang="en-US" smtClean="0"/>
              <a:t>4/14/2025</a:t>
            </a:fld>
            <a:endParaRPr lang="en-US"/>
          </a:p>
        </p:txBody>
      </p:sp>
      <p:sp>
        <p:nvSpPr>
          <p:cNvPr id="5" name="Footer Placeholder 4">
            <a:extLst>
              <a:ext uri="{FF2B5EF4-FFF2-40B4-BE49-F238E27FC236}">
                <a16:creationId xmlns:a16="http://schemas.microsoft.com/office/drawing/2014/main" id="{5DB8B544-88D2-2933-9B19-2E2A7BA941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641010-632F-FAEF-7481-00C118C8FD91}"/>
              </a:ext>
            </a:extLst>
          </p:cNvPr>
          <p:cNvSpPr>
            <a:spLocks noGrp="1"/>
          </p:cNvSpPr>
          <p:nvPr>
            <p:ph type="sldNum" sz="quarter" idx="12"/>
          </p:nvPr>
        </p:nvSpPr>
        <p:spPr/>
        <p:txBody>
          <a:bodyPr/>
          <a:lstStyle/>
          <a:p>
            <a:fld id="{D4A1B3D3-6818-4BCB-BCEC-26AD2105D338}" type="slidenum">
              <a:rPr lang="en-US" smtClean="0"/>
              <a:t>‹#›</a:t>
            </a:fld>
            <a:endParaRPr lang="en-US"/>
          </a:p>
        </p:txBody>
      </p:sp>
    </p:spTree>
    <p:extLst>
      <p:ext uri="{BB962C8B-B14F-4D97-AF65-F5344CB8AC3E}">
        <p14:creationId xmlns:p14="http://schemas.microsoft.com/office/powerpoint/2010/main" val="9481771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609600" y="274637"/>
            <a:ext cx="10972800" cy="1143200"/>
          </a:xfrm>
          <a:prstGeom prst="rect">
            <a:avLst/>
          </a:prstGeom>
        </p:spPr>
        <p:txBody>
          <a:bodyPr lIns="91425" tIns="91425" rIns="91425" bIns="91425" anchor="b"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5" name="Shape 15"/>
          <p:cNvSpPr txBox="1">
            <a:spLocks noGrp="1"/>
          </p:cNvSpPr>
          <p:nvPr>
            <p:ph type="body" idx="1"/>
          </p:nvPr>
        </p:nvSpPr>
        <p:spPr>
          <a:xfrm>
            <a:off x="609600" y="1504634"/>
            <a:ext cx="10972800" cy="4967599"/>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Tree>
    <p:extLst>
      <p:ext uri="{BB962C8B-B14F-4D97-AF65-F5344CB8AC3E}">
        <p14:creationId xmlns:p14="http://schemas.microsoft.com/office/powerpoint/2010/main" val="35619086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DB259-A5CC-12ED-900B-7EF7D713B83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6BEBDA0-0443-DB59-990C-6BF647CF9E3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C692C46-1FE4-E6CB-312E-CAFDC0078DEE}"/>
              </a:ext>
            </a:extLst>
          </p:cNvPr>
          <p:cNvSpPr>
            <a:spLocks noGrp="1"/>
          </p:cNvSpPr>
          <p:nvPr>
            <p:ph type="dt" sz="half" idx="10"/>
          </p:nvPr>
        </p:nvSpPr>
        <p:spPr/>
        <p:txBody>
          <a:bodyPr/>
          <a:lstStyle/>
          <a:p>
            <a:fld id="{D90E56C4-DEDE-4DB1-9493-0238D332A0C2}" type="datetimeFigureOut">
              <a:rPr lang="en-US" smtClean="0"/>
              <a:t>4/14/2025</a:t>
            </a:fld>
            <a:endParaRPr lang="en-US"/>
          </a:p>
        </p:txBody>
      </p:sp>
      <p:sp>
        <p:nvSpPr>
          <p:cNvPr id="5" name="Footer Placeholder 4">
            <a:extLst>
              <a:ext uri="{FF2B5EF4-FFF2-40B4-BE49-F238E27FC236}">
                <a16:creationId xmlns:a16="http://schemas.microsoft.com/office/drawing/2014/main" id="{176BBD3E-F521-19C7-9F70-EA7DACC23F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A41EFB-1A75-84E5-0D8C-2D85E4C66F2F}"/>
              </a:ext>
            </a:extLst>
          </p:cNvPr>
          <p:cNvSpPr>
            <a:spLocks noGrp="1"/>
          </p:cNvSpPr>
          <p:nvPr>
            <p:ph type="sldNum" sz="quarter" idx="12"/>
          </p:nvPr>
        </p:nvSpPr>
        <p:spPr/>
        <p:txBody>
          <a:bodyPr/>
          <a:lstStyle/>
          <a:p>
            <a:fld id="{D4A1B3D3-6818-4BCB-BCEC-26AD2105D338}" type="slidenum">
              <a:rPr lang="en-US" smtClean="0"/>
              <a:t>‹#›</a:t>
            </a:fld>
            <a:endParaRPr lang="en-US"/>
          </a:p>
        </p:txBody>
      </p:sp>
    </p:spTree>
    <p:extLst>
      <p:ext uri="{BB962C8B-B14F-4D97-AF65-F5344CB8AC3E}">
        <p14:creationId xmlns:p14="http://schemas.microsoft.com/office/powerpoint/2010/main" val="12613195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A4E06-EEEA-25C6-DFD4-B857D3A6CB3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3D09412-0280-4ACE-9839-CC55284BC4F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56B826-44FC-1AE6-FD1D-B205C5C6F36F}"/>
              </a:ext>
            </a:extLst>
          </p:cNvPr>
          <p:cNvSpPr>
            <a:spLocks noGrp="1"/>
          </p:cNvSpPr>
          <p:nvPr>
            <p:ph type="dt" sz="half" idx="10"/>
          </p:nvPr>
        </p:nvSpPr>
        <p:spPr/>
        <p:txBody>
          <a:bodyPr/>
          <a:lstStyle/>
          <a:p>
            <a:fld id="{D90E56C4-DEDE-4DB1-9493-0238D332A0C2}" type="datetimeFigureOut">
              <a:rPr lang="en-US" smtClean="0"/>
              <a:t>4/14/2025</a:t>
            </a:fld>
            <a:endParaRPr lang="en-US"/>
          </a:p>
        </p:txBody>
      </p:sp>
      <p:sp>
        <p:nvSpPr>
          <p:cNvPr id="5" name="Footer Placeholder 4">
            <a:extLst>
              <a:ext uri="{FF2B5EF4-FFF2-40B4-BE49-F238E27FC236}">
                <a16:creationId xmlns:a16="http://schemas.microsoft.com/office/drawing/2014/main" id="{880CDD2A-4C0F-5E06-6476-942797C42A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257B2A-06B1-9554-1AB2-25EB13265249}"/>
              </a:ext>
            </a:extLst>
          </p:cNvPr>
          <p:cNvSpPr>
            <a:spLocks noGrp="1"/>
          </p:cNvSpPr>
          <p:nvPr>
            <p:ph type="sldNum" sz="quarter" idx="12"/>
          </p:nvPr>
        </p:nvSpPr>
        <p:spPr/>
        <p:txBody>
          <a:bodyPr/>
          <a:lstStyle/>
          <a:p>
            <a:fld id="{D4A1B3D3-6818-4BCB-BCEC-26AD2105D338}" type="slidenum">
              <a:rPr lang="en-US" smtClean="0"/>
              <a:t>‹#›</a:t>
            </a:fld>
            <a:endParaRPr lang="en-US"/>
          </a:p>
        </p:txBody>
      </p:sp>
    </p:spTree>
    <p:extLst>
      <p:ext uri="{BB962C8B-B14F-4D97-AF65-F5344CB8AC3E}">
        <p14:creationId xmlns:p14="http://schemas.microsoft.com/office/powerpoint/2010/main" val="25784505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4361F2-F6D3-9530-C6EC-9AEE87788A03}"/>
              </a:ext>
            </a:extLst>
          </p:cNvPr>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9B7ABB7-0A5B-E477-DB5B-EB1A456B7EC8}"/>
              </a:ext>
            </a:extLst>
          </p:cNvPr>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7CF02FF-47C4-1601-862A-7907507A22A4}"/>
              </a:ext>
            </a:extLst>
          </p:cNvPr>
          <p:cNvSpPr>
            <a:spLocks noGrp="1"/>
          </p:cNvSpPr>
          <p:nvPr>
            <p:ph type="dt" sz="half" idx="10"/>
          </p:nvPr>
        </p:nvSpPr>
        <p:spPr/>
        <p:txBody>
          <a:bodyPr/>
          <a:lstStyle/>
          <a:p>
            <a:fld id="{D90E56C4-DEDE-4DB1-9493-0238D332A0C2}" type="datetimeFigureOut">
              <a:rPr lang="en-US" smtClean="0"/>
              <a:t>4/14/2025</a:t>
            </a:fld>
            <a:endParaRPr lang="en-US"/>
          </a:p>
        </p:txBody>
      </p:sp>
      <p:sp>
        <p:nvSpPr>
          <p:cNvPr id="5" name="Footer Placeholder 4">
            <a:extLst>
              <a:ext uri="{FF2B5EF4-FFF2-40B4-BE49-F238E27FC236}">
                <a16:creationId xmlns:a16="http://schemas.microsoft.com/office/drawing/2014/main" id="{37096C27-49C3-320C-8DD5-386E18AAD2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B69936-7A81-CF73-8AD4-3ED6B7B4A1DF}"/>
              </a:ext>
            </a:extLst>
          </p:cNvPr>
          <p:cNvSpPr>
            <a:spLocks noGrp="1"/>
          </p:cNvSpPr>
          <p:nvPr>
            <p:ph type="sldNum" sz="quarter" idx="12"/>
          </p:nvPr>
        </p:nvSpPr>
        <p:spPr/>
        <p:txBody>
          <a:bodyPr/>
          <a:lstStyle/>
          <a:p>
            <a:fld id="{D4A1B3D3-6818-4BCB-BCEC-26AD2105D338}" type="slidenum">
              <a:rPr lang="en-US" smtClean="0"/>
              <a:t>‹#›</a:t>
            </a:fld>
            <a:endParaRPr lang="en-US"/>
          </a:p>
        </p:txBody>
      </p:sp>
    </p:spTree>
    <p:extLst>
      <p:ext uri="{BB962C8B-B14F-4D97-AF65-F5344CB8AC3E}">
        <p14:creationId xmlns:p14="http://schemas.microsoft.com/office/powerpoint/2010/main" val="37403965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C6A0D-7544-2C79-5DC9-A1BCCFF2FD6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3ED9CFB-50DB-FAE2-8B36-7A415CE43A9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4956522-AC22-08B9-86B5-BF5D631D07A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89ED154-41D5-8EC7-6B29-DB7EF0373AE8}"/>
              </a:ext>
            </a:extLst>
          </p:cNvPr>
          <p:cNvSpPr>
            <a:spLocks noGrp="1"/>
          </p:cNvSpPr>
          <p:nvPr>
            <p:ph type="dt" sz="half" idx="10"/>
          </p:nvPr>
        </p:nvSpPr>
        <p:spPr/>
        <p:txBody>
          <a:bodyPr/>
          <a:lstStyle/>
          <a:p>
            <a:fld id="{D90E56C4-DEDE-4DB1-9493-0238D332A0C2}" type="datetimeFigureOut">
              <a:rPr lang="en-US" smtClean="0"/>
              <a:t>4/14/2025</a:t>
            </a:fld>
            <a:endParaRPr lang="en-US"/>
          </a:p>
        </p:txBody>
      </p:sp>
      <p:sp>
        <p:nvSpPr>
          <p:cNvPr id="6" name="Footer Placeholder 5">
            <a:extLst>
              <a:ext uri="{FF2B5EF4-FFF2-40B4-BE49-F238E27FC236}">
                <a16:creationId xmlns:a16="http://schemas.microsoft.com/office/drawing/2014/main" id="{785FA323-7BF3-496E-3C94-396FFFD8589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1DFCB98-AA50-0E23-D4E0-5B2FEF92C3F4}"/>
              </a:ext>
            </a:extLst>
          </p:cNvPr>
          <p:cNvSpPr>
            <a:spLocks noGrp="1"/>
          </p:cNvSpPr>
          <p:nvPr>
            <p:ph type="sldNum" sz="quarter" idx="12"/>
          </p:nvPr>
        </p:nvSpPr>
        <p:spPr/>
        <p:txBody>
          <a:bodyPr/>
          <a:lstStyle/>
          <a:p>
            <a:fld id="{D4A1B3D3-6818-4BCB-BCEC-26AD2105D338}" type="slidenum">
              <a:rPr lang="en-US" smtClean="0"/>
              <a:t>‹#›</a:t>
            </a:fld>
            <a:endParaRPr lang="en-US"/>
          </a:p>
        </p:txBody>
      </p:sp>
    </p:spTree>
    <p:extLst>
      <p:ext uri="{BB962C8B-B14F-4D97-AF65-F5344CB8AC3E}">
        <p14:creationId xmlns:p14="http://schemas.microsoft.com/office/powerpoint/2010/main" val="29521786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4C1A5-633F-8C2D-4807-E4FBF26E29E6}"/>
              </a:ext>
            </a:extLst>
          </p:cNvPr>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E5808CB-E7DC-A01C-FE43-989BD2849350}"/>
              </a:ext>
            </a:extLst>
          </p:cNvPr>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14ADDC3-978B-E9F5-AAB9-9F53004E1B6F}"/>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1422C58-8569-5FCC-CA79-C0F5BBA835C7}"/>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EA5F752-A1D7-845E-625B-49072B1BBF92}"/>
              </a:ext>
            </a:extLst>
          </p:cNvPr>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0A14CBC-D001-2B10-587F-F4E343E09D7F}"/>
              </a:ext>
            </a:extLst>
          </p:cNvPr>
          <p:cNvSpPr>
            <a:spLocks noGrp="1"/>
          </p:cNvSpPr>
          <p:nvPr>
            <p:ph type="dt" sz="half" idx="10"/>
          </p:nvPr>
        </p:nvSpPr>
        <p:spPr/>
        <p:txBody>
          <a:bodyPr/>
          <a:lstStyle/>
          <a:p>
            <a:fld id="{D90E56C4-DEDE-4DB1-9493-0238D332A0C2}" type="datetimeFigureOut">
              <a:rPr lang="en-US" smtClean="0"/>
              <a:t>4/14/2025</a:t>
            </a:fld>
            <a:endParaRPr lang="en-US"/>
          </a:p>
        </p:txBody>
      </p:sp>
      <p:sp>
        <p:nvSpPr>
          <p:cNvPr id="8" name="Footer Placeholder 7">
            <a:extLst>
              <a:ext uri="{FF2B5EF4-FFF2-40B4-BE49-F238E27FC236}">
                <a16:creationId xmlns:a16="http://schemas.microsoft.com/office/drawing/2014/main" id="{3DD29649-22DA-8E25-38D1-BE7CF943AF2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7B5535B-1397-0AF0-AD30-8B1135548657}"/>
              </a:ext>
            </a:extLst>
          </p:cNvPr>
          <p:cNvSpPr>
            <a:spLocks noGrp="1"/>
          </p:cNvSpPr>
          <p:nvPr>
            <p:ph type="sldNum" sz="quarter" idx="12"/>
          </p:nvPr>
        </p:nvSpPr>
        <p:spPr/>
        <p:txBody>
          <a:bodyPr/>
          <a:lstStyle/>
          <a:p>
            <a:fld id="{D4A1B3D3-6818-4BCB-BCEC-26AD2105D338}" type="slidenum">
              <a:rPr lang="en-US" smtClean="0"/>
              <a:t>‹#›</a:t>
            </a:fld>
            <a:endParaRPr lang="en-US"/>
          </a:p>
        </p:txBody>
      </p:sp>
    </p:spTree>
    <p:extLst>
      <p:ext uri="{BB962C8B-B14F-4D97-AF65-F5344CB8AC3E}">
        <p14:creationId xmlns:p14="http://schemas.microsoft.com/office/powerpoint/2010/main" val="12784569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B4F55-F57F-4248-7504-6C8FE4F5ADC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0138032-A2F9-054E-4EBA-F0D334E126DE}"/>
              </a:ext>
            </a:extLst>
          </p:cNvPr>
          <p:cNvSpPr>
            <a:spLocks noGrp="1"/>
          </p:cNvSpPr>
          <p:nvPr>
            <p:ph type="dt" sz="half" idx="10"/>
          </p:nvPr>
        </p:nvSpPr>
        <p:spPr/>
        <p:txBody>
          <a:bodyPr/>
          <a:lstStyle/>
          <a:p>
            <a:fld id="{D90E56C4-DEDE-4DB1-9493-0238D332A0C2}" type="datetimeFigureOut">
              <a:rPr lang="en-US" smtClean="0"/>
              <a:t>4/14/2025</a:t>
            </a:fld>
            <a:endParaRPr lang="en-US"/>
          </a:p>
        </p:txBody>
      </p:sp>
      <p:sp>
        <p:nvSpPr>
          <p:cNvPr id="4" name="Footer Placeholder 3">
            <a:extLst>
              <a:ext uri="{FF2B5EF4-FFF2-40B4-BE49-F238E27FC236}">
                <a16:creationId xmlns:a16="http://schemas.microsoft.com/office/drawing/2014/main" id="{7CB74ABC-49A0-EE06-27B2-28E88C74902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B57DB91-2A75-828A-90EB-866F026CDCCB}"/>
              </a:ext>
            </a:extLst>
          </p:cNvPr>
          <p:cNvSpPr>
            <a:spLocks noGrp="1"/>
          </p:cNvSpPr>
          <p:nvPr>
            <p:ph type="sldNum" sz="quarter" idx="12"/>
          </p:nvPr>
        </p:nvSpPr>
        <p:spPr/>
        <p:txBody>
          <a:bodyPr/>
          <a:lstStyle/>
          <a:p>
            <a:fld id="{D4A1B3D3-6818-4BCB-BCEC-26AD2105D338}" type="slidenum">
              <a:rPr lang="en-US" smtClean="0"/>
              <a:t>‹#›</a:t>
            </a:fld>
            <a:endParaRPr lang="en-US"/>
          </a:p>
        </p:txBody>
      </p:sp>
    </p:spTree>
    <p:extLst>
      <p:ext uri="{BB962C8B-B14F-4D97-AF65-F5344CB8AC3E}">
        <p14:creationId xmlns:p14="http://schemas.microsoft.com/office/powerpoint/2010/main" val="37764239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CA4BDA5-0D32-6667-7F50-EE7DAE6CC897}"/>
              </a:ext>
            </a:extLst>
          </p:cNvPr>
          <p:cNvSpPr>
            <a:spLocks noGrp="1"/>
          </p:cNvSpPr>
          <p:nvPr>
            <p:ph type="dt" sz="half" idx="10"/>
          </p:nvPr>
        </p:nvSpPr>
        <p:spPr/>
        <p:txBody>
          <a:bodyPr/>
          <a:lstStyle/>
          <a:p>
            <a:fld id="{D90E56C4-DEDE-4DB1-9493-0238D332A0C2}" type="datetimeFigureOut">
              <a:rPr lang="en-US" smtClean="0"/>
              <a:t>4/14/2025</a:t>
            </a:fld>
            <a:endParaRPr lang="en-US"/>
          </a:p>
        </p:txBody>
      </p:sp>
      <p:sp>
        <p:nvSpPr>
          <p:cNvPr id="3" name="Footer Placeholder 2">
            <a:extLst>
              <a:ext uri="{FF2B5EF4-FFF2-40B4-BE49-F238E27FC236}">
                <a16:creationId xmlns:a16="http://schemas.microsoft.com/office/drawing/2014/main" id="{4A7C56E4-65F1-0582-86EA-B3C5444C317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4A884CD-B300-504D-23D1-B471B9926A3F}"/>
              </a:ext>
            </a:extLst>
          </p:cNvPr>
          <p:cNvSpPr>
            <a:spLocks noGrp="1"/>
          </p:cNvSpPr>
          <p:nvPr>
            <p:ph type="sldNum" sz="quarter" idx="12"/>
          </p:nvPr>
        </p:nvSpPr>
        <p:spPr/>
        <p:txBody>
          <a:bodyPr/>
          <a:lstStyle/>
          <a:p>
            <a:fld id="{D4A1B3D3-6818-4BCB-BCEC-26AD2105D338}" type="slidenum">
              <a:rPr lang="en-US" smtClean="0"/>
              <a:t>‹#›</a:t>
            </a:fld>
            <a:endParaRPr lang="en-US"/>
          </a:p>
        </p:txBody>
      </p:sp>
    </p:spTree>
    <p:extLst>
      <p:ext uri="{BB962C8B-B14F-4D97-AF65-F5344CB8AC3E}">
        <p14:creationId xmlns:p14="http://schemas.microsoft.com/office/powerpoint/2010/main" val="39137278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A4E06-EEEA-25C6-DFD4-B857D3A6CB3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3D09412-0280-4ACE-9839-CC55284BC4F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56B826-44FC-1AE6-FD1D-B205C5C6F36F}"/>
              </a:ext>
            </a:extLst>
          </p:cNvPr>
          <p:cNvSpPr>
            <a:spLocks noGrp="1"/>
          </p:cNvSpPr>
          <p:nvPr>
            <p:ph type="dt" sz="half" idx="10"/>
          </p:nvPr>
        </p:nvSpPr>
        <p:spPr/>
        <p:txBody>
          <a:bodyPr/>
          <a:lstStyle/>
          <a:p>
            <a:fld id="{D90E56C4-DEDE-4DB1-9493-0238D332A0C2}" type="datetimeFigureOut">
              <a:rPr lang="en-US" smtClean="0"/>
              <a:t>4/14/2025</a:t>
            </a:fld>
            <a:endParaRPr lang="en-US"/>
          </a:p>
        </p:txBody>
      </p:sp>
      <p:sp>
        <p:nvSpPr>
          <p:cNvPr id="5" name="Footer Placeholder 4">
            <a:extLst>
              <a:ext uri="{FF2B5EF4-FFF2-40B4-BE49-F238E27FC236}">
                <a16:creationId xmlns:a16="http://schemas.microsoft.com/office/drawing/2014/main" id="{880CDD2A-4C0F-5E06-6476-942797C42A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257B2A-06B1-9554-1AB2-25EB13265249}"/>
              </a:ext>
            </a:extLst>
          </p:cNvPr>
          <p:cNvSpPr>
            <a:spLocks noGrp="1"/>
          </p:cNvSpPr>
          <p:nvPr>
            <p:ph type="sldNum" sz="quarter" idx="12"/>
          </p:nvPr>
        </p:nvSpPr>
        <p:spPr/>
        <p:txBody>
          <a:bodyPr/>
          <a:lstStyle/>
          <a:p>
            <a:fld id="{D4A1B3D3-6818-4BCB-BCEC-26AD2105D338}" type="slidenum">
              <a:rPr lang="en-US" smtClean="0"/>
              <a:t>‹#›</a:t>
            </a:fld>
            <a:endParaRPr lang="en-US"/>
          </a:p>
        </p:txBody>
      </p:sp>
    </p:spTree>
    <p:extLst>
      <p:ext uri="{BB962C8B-B14F-4D97-AF65-F5344CB8AC3E}">
        <p14:creationId xmlns:p14="http://schemas.microsoft.com/office/powerpoint/2010/main" val="38119573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4EC82-5FEB-7C51-6A74-599039B65C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3483FF6-CB5E-7834-D15E-157887F210A3}"/>
              </a:ext>
            </a:extLst>
          </p:cNvPr>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6491A37-1BFA-0354-6CF4-465ADFC8C3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1B4CB0D-019F-840E-7B2F-35C06DE1C631}"/>
              </a:ext>
            </a:extLst>
          </p:cNvPr>
          <p:cNvSpPr>
            <a:spLocks noGrp="1"/>
          </p:cNvSpPr>
          <p:nvPr>
            <p:ph type="dt" sz="half" idx="10"/>
          </p:nvPr>
        </p:nvSpPr>
        <p:spPr/>
        <p:txBody>
          <a:bodyPr/>
          <a:lstStyle/>
          <a:p>
            <a:fld id="{D90E56C4-DEDE-4DB1-9493-0238D332A0C2}" type="datetimeFigureOut">
              <a:rPr lang="en-US" smtClean="0"/>
              <a:t>4/14/2025</a:t>
            </a:fld>
            <a:endParaRPr lang="en-US"/>
          </a:p>
        </p:txBody>
      </p:sp>
      <p:sp>
        <p:nvSpPr>
          <p:cNvPr id="6" name="Footer Placeholder 5">
            <a:extLst>
              <a:ext uri="{FF2B5EF4-FFF2-40B4-BE49-F238E27FC236}">
                <a16:creationId xmlns:a16="http://schemas.microsoft.com/office/drawing/2014/main" id="{802F72DB-33A3-FF70-1EF6-B3F132840FA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B25A86-49C9-81D3-429B-36ECDCB0C52C}"/>
              </a:ext>
            </a:extLst>
          </p:cNvPr>
          <p:cNvSpPr>
            <a:spLocks noGrp="1"/>
          </p:cNvSpPr>
          <p:nvPr>
            <p:ph type="sldNum" sz="quarter" idx="12"/>
          </p:nvPr>
        </p:nvSpPr>
        <p:spPr/>
        <p:txBody>
          <a:bodyPr/>
          <a:lstStyle/>
          <a:p>
            <a:fld id="{D4A1B3D3-6818-4BCB-BCEC-26AD2105D338}" type="slidenum">
              <a:rPr lang="en-US" smtClean="0"/>
              <a:t>‹#›</a:t>
            </a:fld>
            <a:endParaRPr lang="en-US"/>
          </a:p>
        </p:txBody>
      </p:sp>
    </p:spTree>
    <p:extLst>
      <p:ext uri="{BB962C8B-B14F-4D97-AF65-F5344CB8AC3E}">
        <p14:creationId xmlns:p14="http://schemas.microsoft.com/office/powerpoint/2010/main" val="4772792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7C7FE-E467-D8A5-374C-082758FE646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4FA6673-125B-A7B1-35DA-BC804927D7A2}"/>
              </a:ext>
            </a:extLst>
          </p:cNvPr>
          <p:cNvSpPr>
            <a:spLocks noGrp="1"/>
          </p:cNvSpPr>
          <p:nvPr>
            <p:ph type="pic" idx="1"/>
          </p:nvPr>
        </p:nvSpPr>
        <p:spPr>
          <a:xfrm>
            <a:off x="5183188" y="98742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766AAEC-FCEA-7980-38E7-987570F103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BCB6C6-2285-8B90-F2DC-98A15D5A14E9}"/>
              </a:ext>
            </a:extLst>
          </p:cNvPr>
          <p:cNvSpPr>
            <a:spLocks noGrp="1"/>
          </p:cNvSpPr>
          <p:nvPr>
            <p:ph type="dt" sz="half" idx="10"/>
          </p:nvPr>
        </p:nvSpPr>
        <p:spPr/>
        <p:txBody>
          <a:bodyPr/>
          <a:lstStyle/>
          <a:p>
            <a:fld id="{D90E56C4-DEDE-4DB1-9493-0238D332A0C2}" type="datetimeFigureOut">
              <a:rPr lang="en-US" smtClean="0"/>
              <a:t>4/14/2025</a:t>
            </a:fld>
            <a:endParaRPr lang="en-US"/>
          </a:p>
        </p:txBody>
      </p:sp>
      <p:sp>
        <p:nvSpPr>
          <p:cNvPr id="6" name="Footer Placeholder 5">
            <a:extLst>
              <a:ext uri="{FF2B5EF4-FFF2-40B4-BE49-F238E27FC236}">
                <a16:creationId xmlns:a16="http://schemas.microsoft.com/office/drawing/2014/main" id="{839A8582-E617-C2A7-AE45-A6E5760EB3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6374D55-A36F-C29F-339E-9455D343028A}"/>
              </a:ext>
            </a:extLst>
          </p:cNvPr>
          <p:cNvSpPr>
            <a:spLocks noGrp="1"/>
          </p:cNvSpPr>
          <p:nvPr>
            <p:ph type="sldNum" sz="quarter" idx="12"/>
          </p:nvPr>
        </p:nvSpPr>
        <p:spPr/>
        <p:txBody>
          <a:bodyPr/>
          <a:lstStyle/>
          <a:p>
            <a:fld id="{D4A1B3D3-6818-4BCB-BCEC-26AD2105D338}" type="slidenum">
              <a:rPr lang="en-US" smtClean="0"/>
              <a:t>‹#›</a:t>
            </a:fld>
            <a:endParaRPr lang="en-US"/>
          </a:p>
        </p:txBody>
      </p:sp>
    </p:spTree>
    <p:extLst>
      <p:ext uri="{BB962C8B-B14F-4D97-AF65-F5344CB8AC3E}">
        <p14:creationId xmlns:p14="http://schemas.microsoft.com/office/powerpoint/2010/main" val="26133969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4B8615-D8C1-058F-8388-C0E610B7E62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92726B1-6BA1-B838-992A-1AA87A4EC41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57BE54-62CB-6BBC-A454-AA0CC37F297F}"/>
              </a:ext>
            </a:extLst>
          </p:cNvPr>
          <p:cNvSpPr>
            <a:spLocks noGrp="1"/>
          </p:cNvSpPr>
          <p:nvPr>
            <p:ph type="dt" sz="half" idx="10"/>
          </p:nvPr>
        </p:nvSpPr>
        <p:spPr/>
        <p:txBody>
          <a:bodyPr/>
          <a:lstStyle/>
          <a:p>
            <a:fld id="{D90E56C4-DEDE-4DB1-9493-0238D332A0C2}" type="datetimeFigureOut">
              <a:rPr lang="en-US" smtClean="0"/>
              <a:t>4/14/2025</a:t>
            </a:fld>
            <a:endParaRPr lang="en-US"/>
          </a:p>
        </p:txBody>
      </p:sp>
      <p:sp>
        <p:nvSpPr>
          <p:cNvPr id="5" name="Footer Placeholder 4">
            <a:extLst>
              <a:ext uri="{FF2B5EF4-FFF2-40B4-BE49-F238E27FC236}">
                <a16:creationId xmlns:a16="http://schemas.microsoft.com/office/drawing/2014/main" id="{78D3DFCD-3829-F537-C656-0356BC335F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1B8264-A792-6BEA-6A7D-D07E9C6B26D7}"/>
              </a:ext>
            </a:extLst>
          </p:cNvPr>
          <p:cNvSpPr>
            <a:spLocks noGrp="1"/>
          </p:cNvSpPr>
          <p:nvPr>
            <p:ph type="sldNum" sz="quarter" idx="12"/>
          </p:nvPr>
        </p:nvSpPr>
        <p:spPr/>
        <p:txBody>
          <a:bodyPr/>
          <a:lstStyle/>
          <a:p>
            <a:fld id="{D4A1B3D3-6818-4BCB-BCEC-26AD2105D338}" type="slidenum">
              <a:rPr lang="en-US" smtClean="0"/>
              <a:t>‹#›</a:t>
            </a:fld>
            <a:endParaRPr lang="en-US"/>
          </a:p>
        </p:txBody>
      </p:sp>
    </p:spTree>
    <p:extLst>
      <p:ext uri="{BB962C8B-B14F-4D97-AF65-F5344CB8AC3E}">
        <p14:creationId xmlns:p14="http://schemas.microsoft.com/office/powerpoint/2010/main" val="22309199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8471289-E086-0EC2-B438-52D3D9427062}"/>
              </a:ext>
            </a:extLst>
          </p:cNvPr>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B467AEE-38E7-1453-025A-7A24D2E8541B}"/>
              </a:ext>
            </a:extLst>
          </p:cNvPr>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DF248E-3A66-24C8-FE04-820B829CC963}"/>
              </a:ext>
            </a:extLst>
          </p:cNvPr>
          <p:cNvSpPr>
            <a:spLocks noGrp="1"/>
          </p:cNvSpPr>
          <p:nvPr>
            <p:ph type="dt" sz="half" idx="10"/>
          </p:nvPr>
        </p:nvSpPr>
        <p:spPr/>
        <p:txBody>
          <a:bodyPr/>
          <a:lstStyle/>
          <a:p>
            <a:fld id="{D90E56C4-DEDE-4DB1-9493-0238D332A0C2}" type="datetimeFigureOut">
              <a:rPr lang="en-US" smtClean="0"/>
              <a:t>4/14/2025</a:t>
            </a:fld>
            <a:endParaRPr lang="en-US"/>
          </a:p>
        </p:txBody>
      </p:sp>
      <p:sp>
        <p:nvSpPr>
          <p:cNvPr id="5" name="Footer Placeholder 4">
            <a:extLst>
              <a:ext uri="{FF2B5EF4-FFF2-40B4-BE49-F238E27FC236}">
                <a16:creationId xmlns:a16="http://schemas.microsoft.com/office/drawing/2014/main" id="{5DB8B544-88D2-2933-9B19-2E2A7BA941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641010-632F-FAEF-7481-00C118C8FD91}"/>
              </a:ext>
            </a:extLst>
          </p:cNvPr>
          <p:cNvSpPr>
            <a:spLocks noGrp="1"/>
          </p:cNvSpPr>
          <p:nvPr>
            <p:ph type="sldNum" sz="quarter" idx="12"/>
          </p:nvPr>
        </p:nvSpPr>
        <p:spPr/>
        <p:txBody>
          <a:bodyPr/>
          <a:lstStyle/>
          <a:p>
            <a:fld id="{D4A1B3D3-6818-4BCB-BCEC-26AD2105D338}" type="slidenum">
              <a:rPr lang="en-US" smtClean="0"/>
              <a:t>‹#›</a:t>
            </a:fld>
            <a:endParaRPr lang="en-US"/>
          </a:p>
        </p:txBody>
      </p:sp>
    </p:spTree>
    <p:extLst>
      <p:ext uri="{BB962C8B-B14F-4D97-AF65-F5344CB8AC3E}">
        <p14:creationId xmlns:p14="http://schemas.microsoft.com/office/powerpoint/2010/main" val="24209661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609600" y="274637"/>
            <a:ext cx="10972800" cy="1143200"/>
          </a:xfrm>
          <a:prstGeom prst="rect">
            <a:avLst/>
          </a:prstGeom>
        </p:spPr>
        <p:txBody>
          <a:bodyPr lIns="91425" tIns="91425" rIns="91425" bIns="91425" anchor="b"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5" name="Shape 15"/>
          <p:cNvSpPr txBox="1">
            <a:spLocks noGrp="1"/>
          </p:cNvSpPr>
          <p:nvPr>
            <p:ph type="body" idx="1"/>
          </p:nvPr>
        </p:nvSpPr>
        <p:spPr>
          <a:xfrm>
            <a:off x="609600" y="1504634"/>
            <a:ext cx="10972800" cy="4967599"/>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Tree>
    <p:extLst>
      <p:ext uri="{BB962C8B-B14F-4D97-AF65-F5344CB8AC3E}">
        <p14:creationId xmlns:p14="http://schemas.microsoft.com/office/powerpoint/2010/main" val="21705168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609600" y="274637"/>
            <a:ext cx="10972800" cy="1143200"/>
          </a:xfrm>
          <a:prstGeom prst="rect">
            <a:avLst/>
          </a:prstGeom>
        </p:spPr>
        <p:txBody>
          <a:bodyPr lIns="91425" tIns="91425" rIns="91425" bIns="91425" anchor="b"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8" name="Shape 18"/>
          <p:cNvSpPr txBox="1">
            <a:spLocks noGrp="1"/>
          </p:cNvSpPr>
          <p:nvPr>
            <p:ph type="body" idx="1"/>
          </p:nvPr>
        </p:nvSpPr>
        <p:spPr>
          <a:xfrm>
            <a:off x="609600" y="1600201"/>
            <a:ext cx="5326000" cy="4967599"/>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9" name="Shape 19"/>
          <p:cNvSpPr txBox="1">
            <a:spLocks noGrp="1"/>
          </p:cNvSpPr>
          <p:nvPr>
            <p:ph type="body" idx="2"/>
          </p:nvPr>
        </p:nvSpPr>
        <p:spPr>
          <a:xfrm>
            <a:off x="6256364" y="1600201"/>
            <a:ext cx="5326000" cy="4967599"/>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20" name="Shape 20"/>
          <p:cNvSpPr txBox="1">
            <a:spLocks noGrp="1"/>
          </p:cNvSpPr>
          <p:nvPr>
            <p:ph type="sldNum" idx="12"/>
          </p:nvPr>
        </p:nvSpPr>
        <p:spPr>
          <a:xfrm>
            <a:off x="11409055" y="6333133"/>
            <a:ext cx="731599" cy="524800"/>
          </a:xfrm>
          <a:prstGeom prst="rect">
            <a:avLst/>
          </a:prstGeom>
        </p:spPr>
        <p:txBody>
          <a:bodyPr lIns="91425" tIns="91425" rIns="91425" bIns="91425" anchor="ctr" anchorCtr="0">
            <a:noAutofit/>
          </a:bodyPr>
          <a:lstStyle/>
          <a:p>
            <a:fld id="{00000000-1234-1234-1234-123412341234}" type="slidenum">
              <a:rPr lang="es" smtClean="0"/>
              <a:pPr/>
              <a:t>‹#›</a:t>
            </a:fld>
            <a:endParaRPr lang="es"/>
          </a:p>
        </p:txBody>
      </p:sp>
    </p:spTree>
    <p:extLst>
      <p:ext uri="{BB962C8B-B14F-4D97-AF65-F5344CB8AC3E}">
        <p14:creationId xmlns:p14="http://schemas.microsoft.com/office/powerpoint/2010/main" val="30288876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4361F2-F6D3-9530-C6EC-9AEE87788A03}"/>
              </a:ext>
            </a:extLst>
          </p:cNvPr>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9B7ABB7-0A5B-E477-DB5B-EB1A456B7EC8}"/>
              </a:ext>
            </a:extLst>
          </p:cNvPr>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7CF02FF-47C4-1601-862A-7907507A22A4}"/>
              </a:ext>
            </a:extLst>
          </p:cNvPr>
          <p:cNvSpPr>
            <a:spLocks noGrp="1"/>
          </p:cNvSpPr>
          <p:nvPr>
            <p:ph type="dt" sz="half" idx="10"/>
          </p:nvPr>
        </p:nvSpPr>
        <p:spPr/>
        <p:txBody>
          <a:bodyPr/>
          <a:lstStyle/>
          <a:p>
            <a:fld id="{D90E56C4-DEDE-4DB1-9493-0238D332A0C2}" type="datetimeFigureOut">
              <a:rPr lang="en-US" smtClean="0"/>
              <a:t>4/14/2025</a:t>
            </a:fld>
            <a:endParaRPr lang="en-US"/>
          </a:p>
        </p:txBody>
      </p:sp>
      <p:sp>
        <p:nvSpPr>
          <p:cNvPr id="5" name="Footer Placeholder 4">
            <a:extLst>
              <a:ext uri="{FF2B5EF4-FFF2-40B4-BE49-F238E27FC236}">
                <a16:creationId xmlns:a16="http://schemas.microsoft.com/office/drawing/2014/main" id="{37096C27-49C3-320C-8DD5-386E18AAD2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B69936-7A81-CF73-8AD4-3ED6B7B4A1DF}"/>
              </a:ext>
            </a:extLst>
          </p:cNvPr>
          <p:cNvSpPr>
            <a:spLocks noGrp="1"/>
          </p:cNvSpPr>
          <p:nvPr>
            <p:ph type="sldNum" sz="quarter" idx="12"/>
          </p:nvPr>
        </p:nvSpPr>
        <p:spPr/>
        <p:txBody>
          <a:bodyPr/>
          <a:lstStyle/>
          <a:p>
            <a:fld id="{D4A1B3D3-6818-4BCB-BCEC-26AD2105D338}" type="slidenum">
              <a:rPr lang="en-US" smtClean="0"/>
              <a:t>‹#›</a:t>
            </a:fld>
            <a:endParaRPr lang="en-US"/>
          </a:p>
        </p:txBody>
      </p:sp>
    </p:spTree>
    <p:extLst>
      <p:ext uri="{BB962C8B-B14F-4D97-AF65-F5344CB8AC3E}">
        <p14:creationId xmlns:p14="http://schemas.microsoft.com/office/powerpoint/2010/main" val="13445022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C6A0D-7544-2C79-5DC9-A1BCCFF2FD6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3ED9CFB-50DB-FAE2-8B36-7A415CE43A9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4956522-AC22-08B9-86B5-BF5D631D07A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89ED154-41D5-8EC7-6B29-DB7EF0373AE8}"/>
              </a:ext>
            </a:extLst>
          </p:cNvPr>
          <p:cNvSpPr>
            <a:spLocks noGrp="1"/>
          </p:cNvSpPr>
          <p:nvPr>
            <p:ph type="dt" sz="half" idx="10"/>
          </p:nvPr>
        </p:nvSpPr>
        <p:spPr/>
        <p:txBody>
          <a:bodyPr/>
          <a:lstStyle/>
          <a:p>
            <a:fld id="{D90E56C4-DEDE-4DB1-9493-0238D332A0C2}" type="datetimeFigureOut">
              <a:rPr lang="en-US" smtClean="0"/>
              <a:t>4/14/2025</a:t>
            </a:fld>
            <a:endParaRPr lang="en-US"/>
          </a:p>
        </p:txBody>
      </p:sp>
      <p:sp>
        <p:nvSpPr>
          <p:cNvPr id="6" name="Footer Placeholder 5">
            <a:extLst>
              <a:ext uri="{FF2B5EF4-FFF2-40B4-BE49-F238E27FC236}">
                <a16:creationId xmlns:a16="http://schemas.microsoft.com/office/drawing/2014/main" id="{785FA323-7BF3-496E-3C94-396FFFD8589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1DFCB98-AA50-0E23-D4E0-5B2FEF92C3F4}"/>
              </a:ext>
            </a:extLst>
          </p:cNvPr>
          <p:cNvSpPr>
            <a:spLocks noGrp="1"/>
          </p:cNvSpPr>
          <p:nvPr>
            <p:ph type="sldNum" sz="quarter" idx="12"/>
          </p:nvPr>
        </p:nvSpPr>
        <p:spPr/>
        <p:txBody>
          <a:bodyPr/>
          <a:lstStyle/>
          <a:p>
            <a:fld id="{D4A1B3D3-6818-4BCB-BCEC-26AD2105D338}" type="slidenum">
              <a:rPr lang="en-US" smtClean="0"/>
              <a:t>‹#›</a:t>
            </a:fld>
            <a:endParaRPr lang="en-US"/>
          </a:p>
        </p:txBody>
      </p:sp>
    </p:spTree>
    <p:extLst>
      <p:ext uri="{BB962C8B-B14F-4D97-AF65-F5344CB8AC3E}">
        <p14:creationId xmlns:p14="http://schemas.microsoft.com/office/powerpoint/2010/main" val="31275618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4C1A5-633F-8C2D-4807-E4FBF26E29E6}"/>
              </a:ext>
            </a:extLst>
          </p:cNvPr>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E5808CB-E7DC-A01C-FE43-989BD2849350}"/>
              </a:ext>
            </a:extLst>
          </p:cNvPr>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14ADDC3-978B-E9F5-AAB9-9F53004E1B6F}"/>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1422C58-8569-5FCC-CA79-C0F5BBA835C7}"/>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EA5F752-A1D7-845E-625B-49072B1BBF92}"/>
              </a:ext>
            </a:extLst>
          </p:cNvPr>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0A14CBC-D001-2B10-587F-F4E343E09D7F}"/>
              </a:ext>
            </a:extLst>
          </p:cNvPr>
          <p:cNvSpPr>
            <a:spLocks noGrp="1"/>
          </p:cNvSpPr>
          <p:nvPr>
            <p:ph type="dt" sz="half" idx="10"/>
          </p:nvPr>
        </p:nvSpPr>
        <p:spPr/>
        <p:txBody>
          <a:bodyPr/>
          <a:lstStyle/>
          <a:p>
            <a:fld id="{D90E56C4-DEDE-4DB1-9493-0238D332A0C2}" type="datetimeFigureOut">
              <a:rPr lang="en-US" smtClean="0"/>
              <a:t>4/14/2025</a:t>
            </a:fld>
            <a:endParaRPr lang="en-US"/>
          </a:p>
        </p:txBody>
      </p:sp>
      <p:sp>
        <p:nvSpPr>
          <p:cNvPr id="8" name="Footer Placeholder 7">
            <a:extLst>
              <a:ext uri="{FF2B5EF4-FFF2-40B4-BE49-F238E27FC236}">
                <a16:creationId xmlns:a16="http://schemas.microsoft.com/office/drawing/2014/main" id="{3DD29649-22DA-8E25-38D1-BE7CF943AF2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7B5535B-1397-0AF0-AD30-8B1135548657}"/>
              </a:ext>
            </a:extLst>
          </p:cNvPr>
          <p:cNvSpPr>
            <a:spLocks noGrp="1"/>
          </p:cNvSpPr>
          <p:nvPr>
            <p:ph type="sldNum" sz="quarter" idx="12"/>
          </p:nvPr>
        </p:nvSpPr>
        <p:spPr/>
        <p:txBody>
          <a:bodyPr/>
          <a:lstStyle/>
          <a:p>
            <a:fld id="{D4A1B3D3-6818-4BCB-BCEC-26AD2105D338}" type="slidenum">
              <a:rPr lang="en-US" smtClean="0"/>
              <a:t>‹#›</a:t>
            </a:fld>
            <a:endParaRPr lang="en-US"/>
          </a:p>
        </p:txBody>
      </p:sp>
    </p:spTree>
    <p:extLst>
      <p:ext uri="{BB962C8B-B14F-4D97-AF65-F5344CB8AC3E}">
        <p14:creationId xmlns:p14="http://schemas.microsoft.com/office/powerpoint/2010/main" val="37185607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B4F55-F57F-4248-7504-6C8FE4F5ADC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0138032-A2F9-054E-4EBA-F0D334E126DE}"/>
              </a:ext>
            </a:extLst>
          </p:cNvPr>
          <p:cNvSpPr>
            <a:spLocks noGrp="1"/>
          </p:cNvSpPr>
          <p:nvPr>
            <p:ph type="dt" sz="half" idx="10"/>
          </p:nvPr>
        </p:nvSpPr>
        <p:spPr/>
        <p:txBody>
          <a:bodyPr/>
          <a:lstStyle/>
          <a:p>
            <a:fld id="{D90E56C4-DEDE-4DB1-9493-0238D332A0C2}" type="datetimeFigureOut">
              <a:rPr lang="en-US" smtClean="0"/>
              <a:t>4/14/2025</a:t>
            </a:fld>
            <a:endParaRPr lang="en-US"/>
          </a:p>
        </p:txBody>
      </p:sp>
      <p:sp>
        <p:nvSpPr>
          <p:cNvPr id="4" name="Footer Placeholder 3">
            <a:extLst>
              <a:ext uri="{FF2B5EF4-FFF2-40B4-BE49-F238E27FC236}">
                <a16:creationId xmlns:a16="http://schemas.microsoft.com/office/drawing/2014/main" id="{7CB74ABC-49A0-EE06-27B2-28E88C74902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B57DB91-2A75-828A-90EB-866F026CDCCB}"/>
              </a:ext>
            </a:extLst>
          </p:cNvPr>
          <p:cNvSpPr>
            <a:spLocks noGrp="1"/>
          </p:cNvSpPr>
          <p:nvPr>
            <p:ph type="sldNum" sz="quarter" idx="12"/>
          </p:nvPr>
        </p:nvSpPr>
        <p:spPr/>
        <p:txBody>
          <a:bodyPr/>
          <a:lstStyle/>
          <a:p>
            <a:fld id="{D4A1B3D3-6818-4BCB-BCEC-26AD2105D338}" type="slidenum">
              <a:rPr lang="en-US" smtClean="0"/>
              <a:t>‹#›</a:t>
            </a:fld>
            <a:endParaRPr lang="en-US"/>
          </a:p>
        </p:txBody>
      </p:sp>
    </p:spTree>
    <p:extLst>
      <p:ext uri="{BB962C8B-B14F-4D97-AF65-F5344CB8AC3E}">
        <p14:creationId xmlns:p14="http://schemas.microsoft.com/office/powerpoint/2010/main" val="28102096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CA4BDA5-0D32-6667-7F50-EE7DAE6CC897}"/>
              </a:ext>
            </a:extLst>
          </p:cNvPr>
          <p:cNvSpPr>
            <a:spLocks noGrp="1"/>
          </p:cNvSpPr>
          <p:nvPr>
            <p:ph type="dt" sz="half" idx="10"/>
          </p:nvPr>
        </p:nvSpPr>
        <p:spPr/>
        <p:txBody>
          <a:bodyPr/>
          <a:lstStyle/>
          <a:p>
            <a:fld id="{D90E56C4-DEDE-4DB1-9493-0238D332A0C2}" type="datetimeFigureOut">
              <a:rPr lang="en-US" smtClean="0"/>
              <a:t>4/14/2025</a:t>
            </a:fld>
            <a:endParaRPr lang="en-US"/>
          </a:p>
        </p:txBody>
      </p:sp>
      <p:sp>
        <p:nvSpPr>
          <p:cNvPr id="3" name="Footer Placeholder 2">
            <a:extLst>
              <a:ext uri="{FF2B5EF4-FFF2-40B4-BE49-F238E27FC236}">
                <a16:creationId xmlns:a16="http://schemas.microsoft.com/office/drawing/2014/main" id="{4A7C56E4-65F1-0582-86EA-B3C5444C317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4A884CD-B300-504D-23D1-B471B9926A3F}"/>
              </a:ext>
            </a:extLst>
          </p:cNvPr>
          <p:cNvSpPr>
            <a:spLocks noGrp="1"/>
          </p:cNvSpPr>
          <p:nvPr>
            <p:ph type="sldNum" sz="quarter" idx="12"/>
          </p:nvPr>
        </p:nvSpPr>
        <p:spPr/>
        <p:txBody>
          <a:bodyPr/>
          <a:lstStyle/>
          <a:p>
            <a:fld id="{D4A1B3D3-6818-4BCB-BCEC-26AD2105D338}" type="slidenum">
              <a:rPr lang="en-US" smtClean="0"/>
              <a:t>‹#›</a:t>
            </a:fld>
            <a:endParaRPr lang="en-US"/>
          </a:p>
        </p:txBody>
      </p:sp>
    </p:spTree>
    <p:extLst>
      <p:ext uri="{BB962C8B-B14F-4D97-AF65-F5344CB8AC3E}">
        <p14:creationId xmlns:p14="http://schemas.microsoft.com/office/powerpoint/2010/main" val="1462643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4EC82-5FEB-7C51-6A74-599039B65C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3483FF6-CB5E-7834-D15E-157887F210A3}"/>
              </a:ext>
            </a:extLst>
          </p:cNvPr>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6491A37-1BFA-0354-6CF4-465ADFC8C3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1B4CB0D-019F-840E-7B2F-35C06DE1C631}"/>
              </a:ext>
            </a:extLst>
          </p:cNvPr>
          <p:cNvSpPr>
            <a:spLocks noGrp="1"/>
          </p:cNvSpPr>
          <p:nvPr>
            <p:ph type="dt" sz="half" idx="10"/>
          </p:nvPr>
        </p:nvSpPr>
        <p:spPr/>
        <p:txBody>
          <a:bodyPr/>
          <a:lstStyle/>
          <a:p>
            <a:fld id="{D90E56C4-DEDE-4DB1-9493-0238D332A0C2}" type="datetimeFigureOut">
              <a:rPr lang="en-US" smtClean="0"/>
              <a:t>4/14/2025</a:t>
            </a:fld>
            <a:endParaRPr lang="en-US"/>
          </a:p>
        </p:txBody>
      </p:sp>
      <p:sp>
        <p:nvSpPr>
          <p:cNvPr id="6" name="Footer Placeholder 5">
            <a:extLst>
              <a:ext uri="{FF2B5EF4-FFF2-40B4-BE49-F238E27FC236}">
                <a16:creationId xmlns:a16="http://schemas.microsoft.com/office/drawing/2014/main" id="{802F72DB-33A3-FF70-1EF6-B3F132840FA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B25A86-49C9-81D3-429B-36ECDCB0C52C}"/>
              </a:ext>
            </a:extLst>
          </p:cNvPr>
          <p:cNvSpPr>
            <a:spLocks noGrp="1"/>
          </p:cNvSpPr>
          <p:nvPr>
            <p:ph type="sldNum" sz="quarter" idx="12"/>
          </p:nvPr>
        </p:nvSpPr>
        <p:spPr/>
        <p:txBody>
          <a:bodyPr/>
          <a:lstStyle/>
          <a:p>
            <a:fld id="{D4A1B3D3-6818-4BCB-BCEC-26AD2105D338}" type="slidenum">
              <a:rPr lang="en-US" smtClean="0"/>
              <a:t>‹#›</a:t>
            </a:fld>
            <a:endParaRPr lang="en-US"/>
          </a:p>
        </p:txBody>
      </p:sp>
    </p:spTree>
    <p:extLst>
      <p:ext uri="{BB962C8B-B14F-4D97-AF65-F5344CB8AC3E}">
        <p14:creationId xmlns:p14="http://schemas.microsoft.com/office/powerpoint/2010/main" val="12320329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7C7FE-E467-D8A5-374C-082758FE646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4FA6673-125B-A7B1-35DA-BC804927D7A2}"/>
              </a:ext>
            </a:extLst>
          </p:cNvPr>
          <p:cNvSpPr>
            <a:spLocks noGrp="1"/>
          </p:cNvSpPr>
          <p:nvPr>
            <p:ph type="pic" idx="1"/>
          </p:nvPr>
        </p:nvSpPr>
        <p:spPr>
          <a:xfrm>
            <a:off x="5183188" y="98742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766AAEC-FCEA-7980-38E7-987570F103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BCB6C6-2285-8B90-F2DC-98A15D5A14E9}"/>
              </a:ext>
            </a:extLst>
          </p:cNvPr>
          <p:cNvSpPr>
            <a:spLocks noGrp="1"/>
          </p:cNvSpPr>
          <p:nvPr>
            <p:ph type="dt" sz="half" idx="10"/>
          </p:nvPr>
        </p:nvSpPr>
        <p:spPr/>
        <p:txBody>
          <a:bodyPr/>
          <a:lstStyle/>
          <a:p>
            <a:fld id="{D90E56C4-DEDE-4DB1-9493-0238D332A0C2}" type="datetimeFigureOut">
              <a:rPr lang="en-US" smtClean="0"/>
              <a:t>4/14/2025</a:t>
            </a:fld>
            <a:endParaRPr lang="en-US"/>
          </a:p>
        </p:txBody>
      </p:sp>
      <p:sp>
        <p:nvSpPr>
          <p:cNvPr id="6" name="Footer Placeholder 5">
            <a:extLst>
              <a:ext uri="{FF2B5EF4-FFF2-40B4-BE49-F238E27FC236}">
                <a16:creationId xmlns:a16="http://schemas.microsoft.com/office/drawing/2014/main" id="{839A8582-E617-C2A7-AE45-A6E5760EB3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6374D55-A36F-C29F-339E-9455D343028A}"/>
              </a:ext>
            </a:extLst>
          </p:cNvPr>
          <p:cNvSpPr>
            <a:spLocks noGrp="1"/>
          </p:cNvSpPr>
          <p:nvPr>
            <p:ph type="sldNum" sz="quarter" idx="12"/>
          </p:nvPr>
        </p:nvSpPr>
        <p:spPr/>
        <p:txBody>
          <a:bodyPr/>
          <a:lstStyle/>
          <a:p>
            <a:fld id="{D4A1B3D3-6818-4BCB-BCEC-26AD2105D338}" type="slidenum">
              <a:rPr lang="en-US" smtClean="0"/>
              <a:t>‹#›</a:t>
            </a:fld>
            <a:endParaRPr lang="en-US"/>
          </a:p>
        </p:txBody>
      </p:sp>
    </p:spTree>
    <p:extLst>
      <p:ext uri="{BB962C8B-B14F-4D97-AF65-F5344CB8AC3E}">
        <p14:creationId xmlns:p14="http://schemas.microsoft.com/office/powerpoint/2010/main" val="12561564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3.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DDD7A99D-CC8D-EBE8-377F-5E6C1EE4EFE6}"/>
              </a:ext>
            </a:extLst>
          </p:cNvPr>
          <p:cNvGrpSpPr/>
          <p:nvPr userDrawn="1"/>
        </p:nvGrpSpPr>
        <p:grpSpPr>
          <a:xfrm>
            <a:off x="-60960" y="0"/>
            <a:ext cx="12252960" cy="6858000"/>
            <a:chOff x="-233265" y="1362270"/>
            <a:chExt cx="12252960" cy="6858000"/>
          </a:xfrm>
        </p:grpSpPr>
        <p:sp>
          <p:nvSpPr>
            <p:cNvPr id="10" name="Rectangle 9">
              <a:extLst>
                <a:ext uri="{FF2B5EF4-FFF2-40B4-BE49-F238E27FC236}">
                  <a16:creationId xmlns:a16="http://schemas.microsoft.com/office/drawing/2014/main" id="{A3252245-BE7E-7C45-D67F-2F30DF34AB10}"/>
                </a:ext>
              </a:extLst>
            </p:cNvPr>
            <p:cNvSpPr/>
            <p:nvPr userDrawn="1"/>
          </p:nvSpPr>
          <p:spPr>
            <a:xfrm>
              <a:off x="-233265" y="1362270"/>
              <a:ext cx="12243591" cy="6858000"/>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AF8D7AD6-EC32-BB95-48DF-B369DDA5AFE7}"/>
                </a:ext>
              </a:extLst>
            </p:cNvPr>
            <p:cNvSpPr/>
            <p:nvPr userDrawn="1"/>
          </p:nvSpPr>
          <p:spPr>
            <a:xfrm>
              <a:off x="11752995" y="1362270"/>
              <a:ext cx="266700" cy="6858000"/>
            </a:xfrm>
            <a:prstGeom prst="rect">
              <a:avLst/>
            </a:prstGeom>
            <a:gradFill flip="none" rotWithShape="1">
              <a:gsLst>
                <a:gs pos="0">
                  <a:schemeClr val="accent1">
                    <a:lumMod val="5000"/>
                    <a:lumOff val="95000"/>
                    <a:alpha val="0"/>
                  </a:schemeClr>
                </a:gs>
                <a:gs pos="41000">
                  <a:schemeClr val="bg2">
                    <a:alpha val="80000"/>
                    <a:lumMod val="90000"/>
                    <a:lumOff val="10000"/>
                  </a:schemeClr>
                </a:gs>
                <a:gs pos="66000">
                  <a:schemeClr val="bg2">
                    <a:lumMod val="80000"/>
                    <a:lumOff val="20000"/>
                  </a:schemeClr>
                </a:gs>
                <a:gs pos="100000">
                  <a:schemeClr val="bg2"/>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Placeholder 1">
            <a:extLst>
              <a:ext uri="{FF2B5EF4-FFF2-40B4-BE49-F238E27FC236}">
                <a16:creationId xmlns:a16="http://schemas.microsoft.com/office/drawing/2014/main" id="{55E2C1D7-1EC3-B502-39F6-990B756EBF5D}"/>
              </a:ext>
            </a:extLst>
          </p:cNvPr>
          <p:cNvSpPr>
            <a:spLocks noGrp="1"/>
          </p:cNvSpPr>
          <p:nvPr>
            <p:ph type="title"/>
          </p:nvPr>
        </p:nvSpPr>
        <p:spPr>
          <a:xfrm>
            <a:off x="622547" y="365127"/>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B09B905-36D6-4ECE-34C5-B872E8E87C0E}"/>
              </a:ext>
            </a:extLst>
          </p:cNvPr>
          <p:cNvSpPr>
            <a:spLocks noGrp="1"/>
          </p:cNvSpPr>
          <p:nvPr>
            <p:ph type="body" idx="1"/>
          </p:nvPr>
        </p:nvSpPr>
        <p:spPr>
          <a:xfrm>
            <a:off x="622547" y="1825625"/>
            <a:ext cx="10515600" cy="429826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E1D07188-B48E-AB2C-704A-D7AB5DE3B523}"/>
              </a:ext>
            </a:extLst>
          </p:cNvPr>
          <p:cNvSpPr>
            <a:spLocks noGrp="1"/>
          </p:cNvSpPr>
          <p:nvPr>
            <p:ph type="dt" sz="half" idx="2"/>
          </p:nvPr>
        </p:nvSpPr>
        <p:spPr>
          <a:xfrm>
            <a:off x="8807569" y="6362388"/>
            <a:ext cx="1657709" cy="273048"/>
          </a:xfrm>
          <a:prstGeom prst="rect">
            <a:avLst/>
          </a:prstGeom>
        </p:spPr>
        <p:txBody>
          <a:bodyPr vert="horz" lIns="91440" tIns="45720" rIns="91440" bIns="45720" rtlCol="0" anchor="ctr"/>
          <a:lstStyle>
            <a:lvl1pPr algn="l">
              <a:defRPr sz="1200">
                <a:solidFill>
                  <a:schemeClr val="tx1">
                    <a:tint val="75000"/>
                  </a:schemeClr>
                </a:solidFill>
              </a:defRPr>
            </a:lvl1pPr>
          </a:lstStyle>
          <a:p>
            <a:pPr algn="r"/>
            <a:fld id="{D90E56C4-DEDE-4DB1-9493-0238D332A0C2}" type="datetimeFigureOut">
              <a:rPr lang="en-US" smtClean="0"/>
              <a:pPr algn="r"/>
              <a:t>4/14/2025</a:t>
            </a:fld>
            <a:endParaRPr lang="en-US" dirty="0"/>
          </a:p>
        </p:txBody>
      </p:sp>
      <p:sp>
        <p:nvSpPr>
          <p:cNvPr id="5" name="Footer Placeholder 4">
            <a:extLst>
              <a:ext uri="{FF2B5EF4-FFF2-40B4-BE49-F238E27FC236}">
                <a16:creationId xmlns:a16="http://schemas.microsoft.com/office/drawing/2014/main" id="{5647F8A3-79BD-C1DA-608C-B6DF672A3DEC}"/>
              </a:ext>
            </a:extLst>
          </p:cNvPr>
          <p:cNvSpPr>
            <a:spLocks noGrp="1"/>
          </p:cNvSpPr>
          <p:nvPr>
            <p:ph type="ftr" sz="quarter" idx="3"/>
          </p:nvPr>
        </p:nvSpPr>
        <p:spPr>
          <a:xfrm>
            <a:off x="2631057" y="6356353"/>
            <a:ext cx="5978105" cy="27304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8CE47BD1-9489-BEDC-5B02-4C806371F49F}"/>
              </a:ext>
            </a:extLst>
          </p:cNvPr>
          <p:cNvSpPr>
            <a:spLocks noGrp="1"/>
          </p:cNvSpPr>
          <p:nvPr>
            <p:ph type="sldNum" sz="quarter" idx="4"/>
          </p:nvPr>
        </p:nvSpPr>
        <p:spPr>
          <a:xfrm>
            <a:off x="10598726" y="6356352"/>
            <a:ext cx="755073" cy="273049"/>
          </a:xfrm>
          <a:prstGeom prst="rect">
            <a:avLst/>
          </a:prstGeom>
        </p:spPr>
        <p:txBody>
          <a:bodyPr vert="horz" lIns="91440" tIns="45720" rIns="91440" bIns="45720" rtlCol="0" anchor="ctr"/>
          <a:lstStyle>
            <a:lvl1pPr algn="r">
              <a:defRPr sz="1200">
                <a:solidFill>
                  <a:schemeClr val="tx1">
                    <a:tint val="75000"/>
                  </a:schemeClr>
                </a:solidFill>
              </a:defRPr>
            </a:lvl1pPr>
          </a:lstStyle>
          <a:p>
            <a:fld id="{D4A1B3D3-6818-4BCB-BCEC-26AD2105D338}" type="slidenum">
              <a:rPr lang="en-US" smtClean="0"/>
              <a:t>‹#›</a:t>
            </a:fld>
            <a:endParaRPr lang="en-US" dirty="0"/>
          </a:p>
        </p:txBody>
      </p:sp>
      <p:pic>
        <p:nvPicPr>
          <p:cNvPr id="14" name="Picture 13">
            <a:extLst>
              <a:ext uri="{FF2B5EF4-FFF2-40B4-BE49-F238E27FC236}">
                <a16:creationId xmlns:a16="http://schemas.microsoft.com/office/drawing/2014/main" id="{2EF60787-CA4C-0298-405A-FF1A679F7C8D}"/>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p:blipFill>
        <p:spPr>
          <a:xfrm>
            <a:off x="4251592" y="1597168"/>
            <a:ext cx="3688815" cy="3663664"/>
          </a:xfrm>
          <a:prstGeom prst="rect">
            <a:avLst/>
          </a:prstGeom>
          <a:noFill/>
          <a:ln>
            <a:noFill/>
          </a:ln>
          <a:effectLst>
            <a:softEdge rad="0"/>
          </a:effectLst>
        </p:spPr>
      </p:pic>
      <p:pic>
        <p:nvPicPr>
          <p:cNvPr id="16" name="Picture 15">
            <a:extLst>
              <a:ext uri="{FF2B5EF4-FFF2-40B4-BE49-F238E27FC236}">
                <a16:creationId xmlns:a16="http://schemas.microsoft.com/office/drawing/2014/main" id="{EB3EA384-16C4-2791-26B6-059F31BFDB2D}"/>
              </a:ext>
            </a:extLst>
          </p:cNvPr>
          <p:cNvPicPr>
            <a:picLocks noChangeAspect="1"/>
          </p:cNvPicPr>
          <p:nvPr userDrawn="1"/>
        </p:nvPicPr>
        <p:blipFill>
          <a:blip r:embed="rId15" cstate="hqprint">
            <a:extLst>
              <a:ext uri="{28A0092B-C50C-407E-A947-70E740481C1C}">
                <a14:useLocalDpi xmlns:a14="http://schemas.microsoft.com/office/drawing/2010/main" val="0"/>
              </a:ext>
            </a:extLst>
          </a:blip>
          <a:stretch>
            <a:fillRect/>
          </a:stretch>
        </p:blipFill>
        <p:spPr>
          <a:xfrm>
            <a:off x="159631" y="6114761"/>
            <a:ext cx="2057358" cy="528967"/>
          </a:xfrm>
          <a:prstGeom prst="rect">
            <a:avLst/>
          </a:prstGeom>
        </p:spPr>
      </p:pic>
    </p:spTree>
    <p:extLst>
      <p:ext uri="{BB962C8B-B14F-4D97-AF65-F5344CB8AC3E}">
        <p14:creationId xmlns:p14="http://schemas.microsoft.com/office/powerpoint/2010/main" val="10285924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3" r:id="rId12"/>
  </p:sldLayoutIdLst>
  <p:txStyles>
    <p:titleStyle>
      <a:lvl1pPr algn="l" defTabSz="914400" rtl="0" eaLnBrk="1" latinLnBrk="0" hangingPunct="1">
        <a:lnSpc>
          <a:spcPct val="90000"/>
        </a:lnSpc>
        <a:spcBef>
          <a:spcPct val="0"/>
        </a:spcBef>
        <a:buNone/>
        <a:defRPr sz="4400" kern="1200">
          <a:solidFill>
            <a:schemeClr val="bg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144" userDrawn="1">
          <p15:clr>
            <a:srgbClr val="F26B43"/>
          </p15:clr>
        </p15:guide>
        <p15:guide id="4" pos="96" userDrawn="1">
          <p15:clr>
            <a:srgbClr val="F26B43"/>
          </p15:clr>
        </p15:guide>
        <p15:guide id="5" pos="7584" userDrawn="1">
          <p15:clr>
            <a:srgbClr val="F26B43"/>
          </p15:clr>
        </p15:guide>
        <p15:guide id="6" pos="7512" userDrawn="1">
          <p15:clr>
            <a:srgbClr val="F26B43"/>
          </p15:clr>
        </p15:guide>
        <p15:guide id="7" orient="horz" pos="4176" userDrawn="1">
          <p15:clr>
            <a:srgbClr val="F26B43"/>
          </p15:clr>
        </p15:guide>
        <p15:guide id="8" orient="horz" pos="3840" userDrawn="1">
          <p15:clr>
            <a:srgbClr val="F26B43"/>
          </p15:clr>
        </p15:guide>
        <p15:guide id="9" pos="43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5E2C1D7-1EC3-B502-39F6-990B756EBF5D}"/>
              </a:ext>
            </a:extLst>
          </p:cNvPr>
          <p:cNvSpPr>
            <a:spLocks noGrp="1"/>
          </p:cNvSpPr>
          <p:nvPr>
            <p:ph type="title"/>
          </p:nvPr>
        </p:nvSpPr>
        <p:spPr>
          <a:xfrm>
            <a:off x="622547" y="365127"/>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B09B905-36D6-4ECE-34C5-B872E8E87C0E}"/>
              </a:ext>
            </a:extLst>
          </p:cNvPr>
          <p:cNvSpPr>
            <a:spLocks noGrp="1"/>
          </p:cNvSpPr>
          <p:nvPr>
            <p:ph type="body" idx="1"/>
          </p:nvPr>
        </p:nvSpPr>
        <p:spPr>
          <a:xfrm>
            <a:off x="622547" y="1825625"/>
            <a:ext cx="10515600" cy="429826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E1D07188-B48E-AB2C-704A-D7AB5DE3B523}"/>
              </a:ext>
            </a:extLst>
          </p:cNvPr>
          <p:cNvSpPr>
            <a:spLocks noGrp="1"/>
          </p:cNvSpPr>
          <p:nvPr>
            <p:ph type="dt" sz="half" idx="2"/>
          </p:nvPr>
        </p:nvSpPr>
        <p:spPr>
          <a:xfrm>
            <a:off x="8807569" y="6362388"/>
            <a:ext cx="1657709" cy="273048"/>
          </a:xfrm>
          <a:prstGeom prst="rect">
            <a:avLst/>
          </a:prstGeom>
        </p:spPr>
        <p:txBody>
          <a:bodyPr vert="horz" lIns="91440" tIns="45720" rIns="91440" bIns="45720" rtlCol="0" anchor="ctr"/>
          <a:lstStyle>
            <a:lvl1pPr algn="l">
              <a:defRPr sz="1200">
                <a:solidFill>
                  <a:schemeClr val="tx1">
                    <a:tint val="75000"/>
                  </a:schemeClr>
                </a:solidFill>
              </a:defRPr>
            </a:lvl1pPr>
          </a:lstStyle>
          <a:p>
            <a:pPr algn="r"/>
            <a:fld id="{D90E56C4-DEDE-4DB1-9493-0238D332A0C2}" type="datetimeFigureOut">
              <a:rPr lang="en-US" smtClean="0"/>
              <a:pPr algn="r"/>
              <a:t>4/14/2025</a:t>
            </a:fld>
            <a:endParaRPr lang="en-US" dirty="0"/>
          </a:p>
        </p:txBody>
      </p:sp>
      <p:sp>
        <p:nvSpPr>
          <p:cNvPr id="5" name="Footer Placeholder 4">
            <a:extLst>
              <a:ext uri="{FF2B5EF4-FFF2-40B4-BE49-F238E27FC236}">
                <a16:creationId xmlns:a16="http://schemas.microsoft.com/office/drawing/2014/main" id="{5647F8A3-79BD-C1DA-608C-B6DF672A3DEC}"/>
              </a:ext>
            </a:extLst>
          </p:cNvPr>
          <p:cNvSpPr>
            <a:spLocks noGrp="1"/>
          </p:cNvSpPr>
          <p:nvPr>
            <p:ph type="ftr" sz="quarter" idx="3"/>
          </p:nvPr>
        </p:nvSpPr>
        <p:spPr>
          <a:xfrm>
            <a:off x="2631057" y="6356353"/>
            <a:ext cx="5978105" cy="27304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8CE47BD1-9489-BEDC-5B02-4C806371F49F}"/>
              </a:ext>
            </a:extLst>
          </p:cNvPr>
          <p:cNvSpPr>
            <a:spLocks noGrp="1"/>
          </p:cNvSpPr>
          <p:nvPr>
            <p:ph type="sldNum" sz="quarter" idx="4"/>
          </p:nvPr>
        </p:nvSpPr>
        <p:spPr>
          <a:xfrm>
            <a:off x="10598726" y="6356352"/>
            <a:ext cx="755073" cy="273049"/>
          </a:xfrm>
          <a:prstGeom prst="rect">
            <a:avLst/>
          </a:prstGeom>
        </p:spPr>
        <p:txBody>
          <a:bodyPr vert="horz" lIns="91440" tIns="45720" rIns="91440" bIns="45720" rtlCol="0" anchor="ctr"/>
          <a:lstStyle>
            <a:lvl1pPr algn="r">
              <a:defRPr sz="1200">
                <a:solidFill>
                  <a:schemeClr val="tx1">
                    <a:tint val="75000"/>
                  </a:schemeClr>
                </a:solidFill>
              </a:defRPr>
            </a:lvl1pPr>
          </a:lstStyle>
          <a:p>
            <a:fld id="{D4A1B3D3-6818-4BCB-BCEC-26AD2105D338}" type="slidenum">
              <a:rPr lang="en-US" smtClean="0"/>
              <a:t>‹#›</a:t>
            </a:fld>
            <a:endParaRPr lang="en-US" dirty="0"/>
          </a:p>
        </p:txBody>
      </p:sp>
      <p:pic>
        <p:nvPicPr>
          <p:cNvPr id="14" name="Picture 13">
            <a:extLst>
              <a:ext uri="{FF2B5EF4-FFF2-40B4-BE49-F238E27FC236}">
                <a16:creationId xmlns:a16="http://schemas.microsoft.com/office/drawing/2014/main" id="{2EF60787-CA4C-0298-405A-FF1A679F7C8D}"/>
              </a:ext>
            </a:extLst>
          </p:cNvPr>
          <p:cNvPicPr>
            <a:picLocks noChangeAspect="1"/>
          </p:cNvPicPr>
          <p:nvPr userDrawn="1"/>
        </p:nvPicPr>
        <p:blipFill>
          <a:blip r:embed="rId15">
            <a:extLst>
              <a:ext uri="{28A0092B-C50C-407E-A947-70E740481C1C}">
                <a14:useLocalDpi xmlns:a14="http://schemas.microsoft.com/office/drawing/2010/main" val="0"/>
              </a:ext>
            </a:extLst>
          </a:blip>
          <a:srcRect/>
          <a:stretch/>
        </p:blipFill>
        <p:spPr>
          <a:xfrm>
            <a:off x="4251592" y="1597168"/>
            <a:ext cx="3688815" cy="3663663"/>
          </a:xfrm>
          <a:prstGeom prst="rect">
            <a:avLst/>
          </a:prstGeom>
          <a:noFill/>
          <a:ln>
            <a:noFill/>
          </a:ln>
          <a:effectLst>
            <a:softEdge rad="0"/>
          </a:effectLst>
        </p:spPr>
      </p:pic>
      <p:pic>
        <p:nvPicPr>
          <p:cNvPr id="16" name="Picture 15">
            <a:extLst>
              <a:ext uri="{FF2B5EF4-FFF2-40B4-BE49-F238E27FC236}">
                <a16:creationId xmlns:a16="http://schemas.microsoft.com/office/drawing/2014/main" id="{EB3EA384-16C4-2791-26B6-059F31BFDB2D}"/>
              </a:ext>
            </a:extLst>
          </p:cNvPr>
          <p:cNvPicPr>
            <a:picLocks noChangeAspect="1"/>
          </p:cNvPicPr>
          <p:nvPr userDrawn="1"/>
        </p:nvPicPr>
        <p:blipFill>
          <a:blip r:embed="rId16" cstate="hqprint">
            <a:extLst>
              <a:ext uri="{28A0092B-C50C-407E-A947-70E740481C1C}">
                <a14:useLocalDpi xmlns:a14="http://schemas.microsoft.com/office/drawing/2010/main" val="0"/>
              </a:ext>
            </a:extLst>
          </a:blip>
          <a:srcRect/>
          <a:stretch/>
        </p:blipFill>
        <p:spPr>
          <a:xfrm>
            <a:off x="159633" y="6114761"/>
            <a:ext cx="2057353" cy="528967"/>
          </a:xfrm>
          <a:prstGeom prst="rect">
            <a:avLst/>
          </a:prstGeom>
        </p:spPr>
      </p:pic>
      <p:sp>
        <p:nvSpPr>
          <p:cNvPr id="7" name="Rectangle 6">
            <a:extLst>
              <a:ext uri="{FF2B5EF4-FFF2-40B4-BE49-F238E27FC236}">
                <a16:creationId xmlns:a16="http://schemas.microsoft.com/office/drawing/2014/main" id="{0679DCD4-DBEA-6AFC-1B52-62D744FF7F8D}"/>
              </a:ext>
            </a:extLst>
          </p:cNvPr>
          <p:cNvSpPr/>
          <p:nvPr userDrawn="1"/>
        </p:nvSpPr>
        <p:spPr>
          <a:xfrm>
            <a:off x="11925300" y="0"/>
            <a:ext cx="266700" cy="6858000"/>
          </a:xfrm>
          <a:prstGeom prst="rect">
            <a:avLst/>
          </a:prstGeom>
          <a:gradFill flip="none" rotWithShape="1">
            <a:gsLst>
              <a:gs pos="0">
                <a:schemeClr val="bg2"/>
              </a:gs>
              <a:gs pos="41000">
                <a:schemeClr val="tx1"/>
              </a:gs>
              <a:gs pos="66000">
                <a:schemeClr val="tx1"/>
              </a:gs>
              <a:gs pos="100000">
                <a:schemeClr val="tx1"/>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916143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4"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E1E1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E1E1E"/>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E1E1E"/>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E1E1E"/>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E1E1E"/>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144" userDrawn="1">
          <p15:clr>
            <a:srgbClr val="F26B43"/>
          </p15:clr>
        </p15:guide>
        <p15:guide id="4" pos="96" userDrawn="1">
          <p15:clr>
            <a:srgbClr val="F26B43"/>
          </p15:clr>
        </p15:guide>
        <p15:guide id="5" pos="7584" userDrawn="1">
          <p15:clr>
            <a:srgbClr val="F26B43"/>
          </p15:clr>
        </p15:guide>
        <p15:guide id="6" pos="7512" userDrawn="1">
          <p15:clr>
            <a:srgbClr val="F26B43"/>
          </p15:clr>
        </p15:guide>
        <p15:guide id="7" orient="horz" pos="4176" userDrawn="1">
          <p15:clr>
            <a:srgbClr val="F26B43"/>
          </p15:clr>
        </p15:guide>
        <p15:guide id="8" orient="horz" pos="3840" userDrawn="1">
          <p15:clr>
            <a:srgbClr val="F26B43"/>
          </p15:clr>
        </p15:guide>
        <p15:guide id="9" pos="432"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4.xml"/></Relationships>
</file>

<file path=ppt/slides/_rels/slide102.xml.rels><?xml version="1.0" encoding="UTF-8" standalone="yes"?>
<Relationships xmlns="http://schemas.openxmlformats.org/package/2006/relationships"><Relationship Id="rId8" Type="http://schemas.openxmlformats.org/officeDocument/2006/relationships/hyperlink" Target="https://idea-phd.net/index.php/en/funding-opportunities" TargetMode="External"/><Relationship Id="rId3" Type="http://schemas.openxmlformats.org/officeDocument/2006/relationships/hyperlink" Target="https://africacentreforevidence.org/" TargetMode="External"/><Relationship Id="rId7" Type="http://schemas.openxmlformats.org/officeDocument/2006/relationships/hyperlink" Target="https://www.authoraid.info/en/funding/" TargetMode="External"/><Relationship Id="rId2" Type="http://schemas.openxmlformats.org/officeDocument/2006/relationships/hyperlink" Target="http://www.perform-research.eu/toolkits/researchers-toolkit-v2/" TargetMode="External"/><Relationship Id="rId1" Type="http://schemas.openxmlformats.org/officeDocument/2006/relationships/slideLayout" Target="../slideLayouts/slideLayout25.xml"/><Relationship Id="rId6" Type="http://schemas.openxmlformats.org/officeDocument/2006/relationships/hyperlink" Target="http://simonpriest.altervista.org/" TargetMode="External"/><Relationship Id="rId5" Type="http://schemas.openxmlformats.org/officeDocument/2006/relationships/hyperlink" Target="http://www.terravivagrants.info/" TargetMode="External"/><Relationship Id="rId4" Type="http://schemas.openxmlformats.org/officeDocument/2006/relationships/hyperlink" Target="https://www.sida.se/en/for-partners/research-partners/research-calls-and-grants" TargetMode="External"/><Relationship Id="rId9" Type="http://schemas.openxmlformats.org/officeDocument/2006/relationships/hyperlink" Target="https://www.scholar.ucc.edu.gh/app" TargetMode="External"/></Relationships>
</file>

<file path=ppt/slides/_rels/slide103.xml.rels><?xml version="1.0" encoding="UTF-8" standalone="yes"?>
<Relationships xmlns="http://schemas.openxmlformats.org/package/2006/relationships"><Relationship Id="rId8" Type="http://schemas.openxmlformats.org/officeDocument/2006/relationships/hyperlink" Target="https://www.law.cam.ac.uk/research-link/international-research-groups-and-networks" TargetMode="External"/><Relationship Id="rId3" Type="http://schemas.openxmlformats.org/officeDocument/2006/relationships/hyperlink" Target="https://aripd.net/aripd/index/worldwide_research_grants" TargetMode="External"/><Relationship Id="rId7" Type="http://schemas.openxmlformats.org/officeDocument/2006/relationships/hyperlink" Target="https://www.daad.de/en/information-services-for-higher-education-institutions/further-information-on-daad-programmes/partnerships-with-sub-saharan-africa/" TargetMode="External"/><Relationship Id="rId2" Type="http://schemas.openxmlformats.org/officeDocument/2006/relationships/hyperlink" Target="https://www.swedev.dev/funding-opportunities/" TargetMode="External"/><Relationship Id="rId1" Type="http://schemas.openxmlformats.org/officeDocument/2006/relationships/slideLayout" Target="../slideLayouts/slideLayout25.xml"/><Relationship Id="rId6" Type="http://schemas.openxmlformats.org/officeDocument/2006/relationships/hyperlink" Target="https://rise.articulate.com/share/fc0siRAD5L24ArhsMjNkay0R1jzZrHM4#/" TargetMode="External"/><Relationship Id="rId5" Type="http://schemas.openxmlformats.org/officeDocument/2006/relationships/hyperlink" Target="https://academy.worldbank.org/en/home" TargetMode="External"/><Relationship Id="rId4" Type="http://schemas.openxmlformats.org/officeDocument/2006/relationships/hyperlink" Target="https://www.cambridge-africa.cam.ac.uk/opportunities/funding-opportunities/?past" TargetMode="External"/><Relationship Id="rId9" Type="http://schemas.openxmlformats.org/officeDocument/2006/relationships/hyperlink" Target="https://dric.ucc.edu.gh/sites/default/files/research_grant_compendium.pdf" TargetMode="External"/></Relationships>
</file>

<file path=ppt/slides/_rels/slide104.xml.rels><?xml version="1.0" encoding="UTF-8" standalone="yes"?>
<Relationships xmlns="http://schemas.openxmlformats.org/package/2006/relationships"><Relationship Id="rId3" Type="http://schemas.openxmlformats.org/officeDocument/2006/relationships/hyperlink" Target="https://openknowledgemaps.org/" TargetMode="External"/><Relationship Id="rId7" Type="http://schemas.openxmlformats.org/officeDocument/2006/relationships/hyperlink" Target="https://www.globelics.org/" TargetMode="External"/><Relationship Id="rId2" Type="http://schemas.openxmlformats.org/officeDocument/2006/relationships/hyperlink" Target="https://www.connectedpapers.com/" TargetMode="External"/><Relationship Id="rId1" Type="http://schemas.openxmlformats.org/officeDocument/2006/relationships/slideLayout" Target="../slideLayouts/slideLayout25.xml"/><Relationship Id="rId6" Type="http://schemas.openxmlformats.org/officeDocument/2006/relationships/hyperlink" Target="https://www.africalics.org/free-materials/" TargetMode="External"/><Relationship Id="rId5" Type="http://schemas.openxmlformats.org/officeDocument/2006/relationships/hyperlink" Target="https://www.dtips.eu/post/sources-on-design-thinking" TargetMode="External"/><Relationship Id="rId4" Type="http://schemas.openxmlformats.org/officeDocument/2006/relationships/hyperlink" Target="https://briterbridges.com/innovation-maps" TargetMode="External"/></Relationships>
</file>

<file path=ppt/slides/_rels/slide105.xml.rels><?xml version="1.0" encoding="UTF-8" standalone="yes"?>
<Relationships xmlns="http://schemas.openxmlformats.org/package/2006/relationships"><Relationship Id="rId8" Type="http://schemas.openxmlformats.org/officeDocument/2006/relationships/hyperlink" Target="https://integgame.eu/1001" TargetMode="External"/><Relationship Id="rId3" Type="http://schemas.openxmlformats.org/officeDocument/2006/relationships/hyperlink" Target="https://www.cfia.nl/about-us/about-frugal-innovation" TargetMode="External"/><Relationship Id="rId7" Type="http://schemas.openxmlformats.org/officeDocument/2006/relationships/hyperlink" Target="https://stakeholderengagementtraining.github.io/" TargetMode="External"/><Relationship Id="rId2" Type="http://schemas.openxmlformats.org/officeDocument/2006/relationships/hyperlink" Target="https://app.us.lifeology.io/viewer/lifeology/scicomm/a-brief-history-of-science-communication#60141fee01c6" TargetMode="External"/><Relationship Id="rId1" Type="http://schemas.openxmlformats.org/officeDocument/2006/relationships/slideLayout" Target="../slideLayouts/slideLayout25.xml"/><Relationship Id="rId6" Type="http://schemas.openxmlformats.org/officeDocument/2006/relationships/hyperlink" Target="https://learningforsustainability.net/facilitation/" TargetMode="External"/><Relationship Id="rId5" Type="http://schemas.openxmlformats.org/officeDocument/2006/relationships/hyperlink" Target="https://teams.collaboration.ai/icebreakers/" TargetMode="External"/><Relationship Id="rId4" Type="http://schemas.openxmlformats.org/officeDocument/2006/relationships/hyperlink" Target="https://www.fasttrackimpact.com/for-researchers" TargetMode="External"/><Relationship Id="rId9" Type="http://schemas.openxmlformats.org/officeDocument/2006/relationships/hyperlink" Target="https://integgame.eu/dilemma" TargetMode="External"/></Relationships>
</file>

<file path=ppt/slides/_rels/slide106.xml.rels><?xml version="1.0" encoding="UTF-8" standalone="yes"?>
<Relationships xmlns="http://schemas.openxmlformats.org/package/2006/relationships"><Relationship Id="rId3" Type="http://schemas.openxmlformats.org/officeDocument/2006/relationships/hyperlink" Target="http://fadomduck2.blogspot.com/2015/01/blog-post_41.html" TargetMode="External"/><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4.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4.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4.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hyperlink" Target="https://prezi.com/p/52ap5yagsezm/quality-assessment-framework-qaf-20/" TargetMode="External"/><Relationship Id="rId2" Type="http://schemas.openxmlformats.org/officeDocument/2006/relationships/image" Target="../media/image21.pn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9.webp"/><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4.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4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4.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4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4.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hyperlink" Target="https://www.eur.nl/en/about-eur/policy-and-regulations/integrity/research-integrity/dilemma-game" TargetMode="External"/><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3" Type="http://schemas.openxmlformats.org/officeDocument/2006/relationships/hyperlink" Target="https://www.eur.nl/en/media/2020-07-dilemma-game-app-instructions-and-suggestions" TargetMode="External"/><Relationship Id="rId2" Type="http://schemas.openxmlformats.org/officeDocument/2006/relationships/hyperlink" Target="https://www.eur.nl/en/media/2020-12-original-dilemma-card-game" TargetMode="External"/><Relationship Id="rId1" Type="http://schemas.openxmlformats.org/officeDocument/2006/relationships/slideLayout" Target="../slideLayouts/slideLayout14.xml"/><Relationship Id="rId6" Type="http://schemas.openxmlformats.org/officeDocument/2006/relationships/hyperlink" Target="https://apps.apple.com/us/app/dilemma-game/id1494087665" TargetMode="External"/><Relationship Id="rId5" Type="http://schemas.openxmlformats.org/officeDocument/2006/relationships/hyperlink" Target="https://play.google.com/store/apps/details?id=nl.eur.dilemmagame&amp;hl=en" TargetMode="External"/><Relationship Id="rId4" Type="http://schemas.openxmlformats.org/officeDocument/2006/relationships/hyperlink" Target="https://www.eur.nl/en/media/2020-06-privacy-statement-dilemma-game-app-1" TargetMode="External"/></Relationships>
</file>

<file path=ppt/slides/_rels/slide53.xml.rels><?xml version="1.0" encoding="UTF-8" standalone="yes"?>
<Relationships xmlns="http://schemas.openxmlformats.org/package/2006/relationships"><Relationship Id="rId3" Type="http://schemas.openxmlformats.org/officeDocument/2006/relationships/hyperlink" Target="https://embassy.science/wiki/Resource:H5P-4" TargetMode="External"/><Relationship Id="rId2" Type="http://schemas.openxmlformats.org/officeDocument/2006/relationships/hyperlink" Target="https://integgame.eu/1001" TargetMode="External"/><Relationship Id="rId1" Type="http://schemas.openxmlformats.org/officeDocument/2006/relationships/slideLayout" Target="../slideLayouts/slideLayout14.xml"/><Relationship Id="rId4" Type="http://schemas.openxmlformats.org/officeDocument/2006/relationships/hyperlink" Target="https://embassy.science/wiki/Resource:H5P-22" TargetMode="External"/></Relationships>
</file>

<file path=ppt/slides/_rels/slide54.xml.rels><?xml version="1.0" encoding="UTF-8" standalone="yes"?>
<Relationships xmlns="http://schemas.openxmlformats.org/package/2006/relationships"><Relationship Id="rId2" Type="http://schemas.openxmlformats.org/officeDocument/2006/relationships/hyperlink" Target="https://youtu.be/gAP4U0Um0LU" TargetMode="External"/><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hyperlink" Target="https://amstar.ca/Amstar_Checklist.php" TargetMode="External"/><Relationship Id="rId7" Type="http://schemas.openxmlformats.org/officeDocument/2006/relationships/hyperlink" Target="http://www.consort-statement.org/" TargetMode="External"/><Relationship Id="rId12"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4.xml"/><Relationship Id="rId6" Type="http://schemas.openxmlformats.org/officeDocument/2006/relationships/image" Target="../media/image8.png"/><Relationship Id="rId11" Type="http://schemas.openxmlformats.org/officeDocument/2006/relationships/hyperlink" Target="https://www.strobe-statement.org/fileadmin/Strobe/uploads/checklists/STROBE_checklist_v4_cohort.pdf" TargetMode="External"/><Relationship Id="rId5" Type="http://schemas.openxmlformats.org/officeDocument/2006/relationships/hyperlink" Target="http://www.prisma-statement.org/" TargetMode="External"/><Relationship Id="rId10" Type="http://schemas.openxmlformats.org/officeDocument/2006/relationships/image" Target="../media/image10.png"/><Relationship Id="rId4" Type="http://schemas.openxmlformats.org/officeDocument/2006/relationships/image" Target="../media/image13.png"/><Relationship Id="rId9" Type="http://schemas.openxmlformats.org/officeDocument/2006/relationships/hyperlink" Target="https://www.cdc.gov/trendstatement/pdf/trendstatement_TREND_Checklist.pdf" TargetMode="External"/></Relationships>
</file>

<file path=ppt/slides/_rels/slide5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hyperlink" Target="http://www.care-statement.org/resources/checklist" TargetMode="External"/><Relationship Id="rId7" Type="http://schemas.openxmlformats.org/officeDocument/2006/relationships/hyperlink" Target="http://cdn.elsevier.com/promis_misc/ISSM_COREQ_Checklist.pdf" TargetMode="External"/><Relationship Id="rId2" Type="http://schemas.openxmlformats.org/officeDocument/2006/relationships/notesSlide" Target="../notesSlides/notesSlide17.xml"/><Relationship Id="rId1" Type="http://schemas.openxmlformats.org/officeDocument/2006/relationships/slideLayout" Target="../slideLayouts/slideLayout24.xml"/><Relationship Id="rId6" Type="http://schemas.openxmlformats.org/officeDocument/2006/relationships/image" Target="../media/image9.png"/><Relationship Id="rId5" Type="http://schemas.openxmlformats.org/officeDocument/2006/relationships/hyperlink" Target="http://www.equator-network.org/wp-content/uploads/2013/04/Revised-CHEERS-Checklist-Oct13.pdf" TargetMode="External"/><Relationship Id="rId10" Type="http://schemas.openxmlformats.org/officeDocument/2006/relationships/image" Target="../media/image11.png"/><Relationship Id="rId4" Type="http://schemas.openxmlformats.org/officeDocument/2006/relationships/image" Target="../media/image8.png"/><Relationship Id="rId9" Type="http://schemas.openxmlformats.org/officeDocument/2006/relationships/hyperlink" Target="https://www.elsevier.com/__data/promis_misc/04262_SRQR_Checklist.docx" TargetMode="Externa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hyperlink" Target="https://lod.sshopencloud.eu/" TargetMode="Externa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hyperlink" Target="https://embassy.science/wiki/Special:BrowseData/Resource" TargetMode="External"/><Relationship Id="rId1" Type="http://schemas.openxmlformats.org/officeDocument/2006/relationships/slideLayout" Target="../slideLayouts/slideLayout17.xml"/></Relationships>
</file>

<file path=ppt/slides/_rels/slide61.xml.rels><?xml version="1.0" encoding="UTF-8" standalone="yes"?>
<Relationships xmlns="http://schemas.openxmlformats.org/package/2006/relationships"><Relationship Id="rId2" Type="http://schemas.openxmlformats.org/officeDocument/2006/relationships/hyperlink" Target="https://ukdataservice.ac.uk/app/uploads/costingtool.pdf" TargetMode="External"/><Relationship Id="rId1" Type="http://schemas.openxmlformats.org/officeDocument/2006/relationships/slideLayout" Target="../slideLayouts/slideLayout1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hyperlink" Target="https://figshare.com/articles/figure/Wheel_of_Open_Science_practices_image_/4628014/2?file=7564978" TargetMode="External"/><Relationship Id="rId1" Type="http://schemas.openxmlformats.org/officeDocument/2006/relationships/slideLayout" Target="../slideLayouts/slideLayout1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2" Type="http://schemas.openxmlformats.org/officeDocument/2006/relationships/hyperlink" Target="https://www.fosteropenscience.eu/resources" TargetMode="External"/><Relationship Id="rId1" Type="http://schemas.openxmlformats.org/officeDocument/2006/relationships/slideLayout" Target="../slideLayouts/slideLayout1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4.xml"/></Relationships>
</file>

<file path=ppt/slides/_rels/slide74.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14.xml"/></Relationships>
</file>

<file path=ppt/slides/_rels/slide7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4.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4.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4.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672AC-B752-E9B8-1BAB-933C423CAABF}"/>
              </a:ext>
            </a:extLst>
          </p:cNvPr>
          <p:cNvSpPr>
            <a:spLocks noGrp="1"/>
          </p:cNvSpPr>
          <p:nvPr>
            <p:ph type="ctrTitle"/>
          </p:nvPr>
        </p:nvSpPr>
        <p:spPr/>
        <p:txBody>
          <a:bodyPr/>
          <a:lstStyle/>
          <a:p>
            <a:r>
              <a:rPr lang="en-US" dirty="0" smtClean="0"/>
              <a:t>Research Excellence &amp; Research Ethics</a:t>
            </a:r>
            <a:endParaRPr lang="en-US" dirty="0"/>
          </a:p>
        </p:txBody>
      </p:sp>
      <p:sp>
        <p:nvSpPr>
          <p:cNvPr id="3" name="Subtitle 2">
            <a:extLst>
              <a:ext uri="{FF2B5EF4-FFF2-40B4-BE49-F238E27FC236}">
                <a16:creationId xmlns:a16="http://schemas.microsoft.com/office/drawing/2014/main" id="{BB658D05-2BB7-508A-88A4-21604CF6A00E}"/>
              </a:ext>
            </a:extLst>
          </p:cNvPr>
          <p:cNvSpPr>
            <a:spLocks noGrp="1"/>
          </p:cNvSpPr>
          <p:nvPr>
            <p:ph type="subTitle" idx="1"/>
          </p:nvPr>
        </p:nvSpPr>
        <p:spPr>
          <a:xfrm>
            <a:off x="1524000" y="4208868"/>
            <a:ext cx="9144000" cy="1655762"/>
          </a:xfrm>
        </p:spPr>
        <p:txBody>
          <a:bodyPr>
            <a:normAutofit fontScale="55000" lnSpcReduction="20000"/>
          </a:bodyPr>
          <a:lstStyle/>
          <a:p>
            <a:r>
              <a:rPr lang="en-US" dirty="0" smtClean="0">
                <a:latin typeface="+mj-lt"/>
              </a:rPr>
              <a:t>Prof. Frederick Ato Armah, FGA</a:t>
            </a:r>
          </a:p>
          <a:p>
            <a:r>
              <a:rPr lang="en-US" dirty="0" smtClean="0">
                <a:latin typeface="+mj-lt"/>
              </a:rPr>
              <a:t>Director of Research and </a:t>
            </a:r>
            <a:r>
              <a:rPr lang="en-US" dirty="0" err="1" smtClean="0">
                <a:latin typeface="+mj-lt"/>
              </a:rPr>
              <a:t>Programmes</a:t>
            </a:r>
            <a:endParaRPr lang="en-US" dirty="0" smtClean="0">
              <a:latin typeface="+mj-lt"/>
            </a:endParaRPr>
          </a:p>
          <a:p>
            <a:r>
              <a:rPr lang="en-US" dirty="0" smtClean="0">
                <a:latin typeface="+mj-lt"/>
              </a:rPr>
              <a:t>Association of African Universities</a:t>
            </a:r>
          </a:p>
          <a:p>
            <a:endParaRPr lang="en-US" dirty="0">
              <a:latin typeface="+mj-lt"/>
            </a:endParaRPr>
          </a:p>
          <a:p>
            <a:endParaRPr lang="en-US" dirty="0" smtClean="0">
              <a:latin typeface="+mj-lt"/>
            </a:endParaRPr>
          </a:p>
          <a:p>
            <a:r>
              <a:rPr lang="en-US" dirty="0" smtClean="0">
                <a:latin typeface="+mj-lt"/>
              </a:rPr>
              <a:t>Research Excellence Workshop, Accra, 15-16 April 2025</a:t>
            </a:r>
            <a:endParaRPr lang="en-US" dirty="0">
              <a:latin typeface="+mj-lt"/>
            </a:endParaRPr>
          </a:p>
        </p:txBody>
      </p:sp>
    </p:spTree>
    <p:extLst>
      <p:ext uri="{BB962C8B-B14F-4D97-AF65-F5344CB8AC3E}">
        <p14:creationId xmlns:p14="http://schemas.microsoft.com/office/powerpoint/2010/main" val="14506827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Shape 220"/>
          <p:cNvSpPr/>
          <p:nvPr/>
        </p:nvSpPr>
        <p:spPr>
          <a:xfrm>
            <a:off x="-302033" y="0"/>
            <a:ext cx="226400" cy="856800"/>
          </a:xfrm>
          <a:prstGeom prst="rect">
            <a:avLst/>
          </a:prstGeom>
          <a:solidFill>
            <a:srgbClr val="CCCCCC"/>
          </a:solidFill>
          <a:ln w="19050" cap="flat" cmpd="sng">
            <a:solidFill>
              <a:srgbClr val="666666"/>
            </a:solidFill>
            <a:prstDash val="solid"/>
            <a:round/>
            <a:headEnd type="none" w="med" len="med"/>
            <a:tailEnd type="none" w="med" len="med"/>
          </a:ln>
        </p:spPr>
        <p:txBody>
          <a:bodyPr lIns="121900" tIns="121900" rIns="121900" bIns="121900" anchor="ctr" anchorCtr="0">
            <a:noAutofit/>
          </a:bodyPr>
          <a:lstStyle/>
          <a:p>
            <a:endParaRPr sz="2400"/>
          </a:p>
        </p:txBody>
      </p:sp>
      <p:sp>
        <p:nvSpPr>
          <p:cNvPr id="221" name="Shape 221"/>
          <p:cNvSpPr/>
          <p:nvPr/>
        </p:nvSpPr>
        <p:spPr>
          <a:xfrm>
            <a:off x="-302033" y="857241"/>
            <a:ext cx="226400" cy="856800"/>
          </a:xfrm>
          <a:prstGeom prst="rect">
            <a:avLst/>
          </a:prstGeom>
          <a:solidFill>
            <a:srgbClr val="CCCCCC"/>
          </a:solidFill>
          <a:ln w="19050" cap="flat" cmpd="sng">
            <a:solidFill>
              <a:srgbClr val="666666"/>
            </a:solidFill>
            <a:prstDash val="solid"/>
            <a:round/>
            <a:headEnd type="none" w="med" len="med"/>
            <a:tailEnd type="none" w="med" len="med"/>
          </a:ln>
        </p:spPr>
        <p:txBody>
          <a:bodyPr lIns="121900" tIns="121900" rIns="121900" bIns="121900" anchor="ctr" anchorCtr="0">
            <a:noAutofit/>
          </a:bodyPr>
          <a:lstStyle/>
          <a:p>
            <a:endParaRPr sz="2400"/>
          </a:p>
        </p:txBody>
      </p:sp>
      <p:sp>
        <p:nvSpPr>
          <p:cNvPr id="222" name="Shape 222"/>
          <p:cNvSpPr/>
          <p:nvPr/>
        </p:nvSpPr>
        <p:spPr>
          <a:xfrm>
            <a:off x="-302033" y="1714484"/>
            <a:ext cx="226400" cy="856800"/>
          </a:xfrm>
          <a:prstGeom prst="rect">
            <a:avLst/>
          </a:prstGeom>
          <a:solidFill>
            <a:srgbClr val="CCCCCC"/>
          </a:solidFill>
          <a:ln w="19050" cap="flat" cmpd="sng">
            <a:solidFill>
              <a:srgbClr val="666666"/>
            </a:solidFill>
            <a:prstDash val="solid"/>
            <a:round/>
            <a:headEnd type="none" w="med" len="med"/>
            <a:tailEnd type="none" w="med" len="med"/>
          </a:ln>
        </p:spPr>
        <p:txBody>
          <a:bodyPr lIns="121900" tIns="121900" rIns="121900" bIns="121900" anchor="ctr" anchorCtr="0">
            <a:noAutofit/>
          </a:bodyPr>
          <a:lstStyle/>
          <a:p>
            <a:endParaRPr sz="2400"/>
          </a:p>
        </p:txBody>
      </p:sp>
      <p:sp>
        <p:nvSpPr>
          <p:cNvPr id="223" name="Shape 223"/>
          <p:cNvSpPr/>
          <p:nvPr/>
        </p:nvSpPr>
        <p:spPr>
          <a:xfrm>
            <a:off x="-302033" y="2571747"/>
            <a:ext cx="226400" cy="856800"/>
          </a:xfrm>
          <a:prstGeom prst="rect">
            <a:avLst/>
          </a:prstGeom>
          <a:solidFill>
            <a:srgbClr val="CCCCCC"/>
          </a:solidFill>
          <a:ln w="19050" cap="flat" cmpd="sng">
            <a:solidFill>
              <a:srgbClr val="666666"/>
            </a:solidFill>
            <a:prstDash val="solid"/>
            <a:round/>
            <a:headEnd type="none" w="med" len="med"/>
            <a:tailEnd type="none" w="med" len="med"/>
          </a:ln>
        </p:spPr>
        <p:txBody>
          <a:bodyPr lIns="121900" tIns="121900" rIns="121900" bIns="121900" anchor="ctr" anchorCtr="0">
            <a:noAutofit/>
          </a:bodyPr>
          <a:lstStyle/>
          <a:p>
            <a:endParaRPr sz="2400"/>
          </a:p>
        </p:txBody>
      </p:sp>
      <p:sp>
        <p:nvSpPr>
          <p:cNvPr id="224" name="Shape 224"/>
          <p:cNvSpPr/>
          <p:nvPr/>
        </p:nvSpPr>
        <p:spPr>
          <a:xfrm>
            <a:off x="-302033" y="3429003"/>
            <a:ext cx="226400" cy="856800"/>
          </a:xfrm>
          <a:prstGeom prst="rect">
            <a:avLst/>
          </a:prstGeom>
          <a:solidFill>
            <a:srgbClr val="CCCCCC"/>
          </a:solidFill>
          <a:ln w="19050" cap="flat" cmpd="sng">
            <a:solidFill>
              <a:srgbClr val="666666"/>
            </a:solidFill>
            <a:prstDash val="solid"/>
            <a:round/>
            <a:headEnd type="none" w="med" len="med"/>
            <a:tailEnd type="none" w="med" len="med"/>
          </a:ln>
        </p:spPr>
        <p:txBody>
          <a:bodyPr lIns="121900" tIns="121900" rIns="121900" bIns="121900" anchor="ctr" anchorCtr="0">
            <a:noAutofit/>
          </a:bodyPr>
          <a:lstStyle/>
          <a:p>
            <a:endParaRPr sz="2400"/>
          </a:p>
        </p:txBody>
      </p:sp>
      <p:sp>
        <p:nvSpPr>
          <p:cNvPr id="225" name="Shape 225"/>
          <p:cNvSpPr/>
          <p:nvPr/>
        </p:nvSpPr>
        <p:spPr>
          <a:xfrm>
            <a:off x="-302033" y="4286245"/>
            <a:ext cx="226400" cy="856800"/>
          </a:xfrm>
          <a:prstGeom prst="rect">
            <a:avLst/>
          </a:prstGeom>
          <a:solidFill>
            <a:srgbClr val="CCCCCC"/>
          </a:solidFill>
          <a:ln w="19050" cap="flat" cmpd="sng">
            <a:solidFill>
              <a:srgbClr val="666666"/>
            </a:solidFill>
            <a:prstDash val="solid"/>
            <a:round/>
            <a:headEnd type="none" w="med" len="med"/>
            <a:tailEnd type="none" w="med" len="med"/>
          </a:ln>
        </p:spPr>
        <p:txBody>
          <a:bodyPr lIns="121900" tIns="121900" rIns="121900" bIns="121900" anchor="ctr" anchorCtr="0">
            <a:noAutofit/>
          </a:bodyPr>
          <a:lstStyle/>
          <a:p>
            <a:endParaRPr sz="2400"/>
          </a:p>
        </p:txBody>
      </p:sp>
      <p:sp>
        <p:nvSpPr>
          <p:cNvPr id="226" name="Shape 226"/>
          <p:cNvSpPr/>
          <p:nvPr/>
        </p:nvSpPr>
        <p:spPr>
          <a:xfrm>
            <a:off x="-302033" y="5143488"/>
            <a:ext cx="226400" cy="856800"/>
          </a:xfrm>
          <a:prstGeom prst="rect">
            <a:avLst/>
          </a:prstGeom>
          <a:solidFill>
            <a:srgbClr val="CCCCCC"/>
          </a:solidFill>
          <a:ln w="19050" cap="flat" cmpd="sng">
            <a:solidFill>
              <a:srgbClr val="666666"/>
            </a:solidFill>
            <a:prstDash val="solid"/>
            <a:round/>
            <a:headEnd type="none" w="med" len="med"/>
            <a:tailEnd type="none" w="med" len="med"/>
          </a:ln>
        </p:spPr>
        <p:txBody>
          <a:bodyPr lIns="121900" tIns="121900" rIns="121900" bIns="121900" anchor="ctr" anchorCtr="0">
            <a:noAutofit/>
          </a:bodyPr>
          <a:lstStyle/>
          <a:p>
            <a:endParaRPr sz="2400"/>
          </a:p>
        </p:txBody>
      </p:sp>
      <p:sp>
        <p:nvSpPr>
          <p:cNvPr id="227" name="Shape 227"/>
          <p:cNvSpPr/>
          <p:nvPr/>
        </p:nvSpPr>
        <p:spPr>
          <a:xfrm>
            <a:off x="-302033" y="6000749"/>
            <a:ext cx="226400" cy="856800"/>
          </a:xfrm>
          <a:prstGeom prst="rect">
            <a:avLst/>
          </a:prstGeom>
          <a:solidFill>
            <a:srgbClr val="CCCCCC"/>
          </a:solidFill>
          <a:ln w="19050" cap="flat" cmpd="sng">
            <a:solidFill>
              <a:srgbClr val="666666"/>
            </a:solidFill>
            <a:prstDash val="solid"/>
            <a:round/>
            <a:headEnd type="none" w="med" len="med"/>
            <a:tailEnd type="none" w="med" len="med"/>
          </a:ln>
        </p:spPr>
        <p:txBody>
          <a:bodyPr lIns="121900" tIns="121900" rIns="121900" bIns="121900" anchor="ctr" anchorCtr="0">
            <a:noAutofit/>
          </a:bodyPr>
          <a:lstStyle/>
          <a:p>
            <a:endParaRPr sz="2400"/>
          </a:p>
        </p:txBody>
      </p:sp>
      <p:sp>
        <p:nvSpPr>
          <p:cNvPr id="228" name="Shape 228"/>
          <p:cNvSpPr/>
          <p:nvPr/>
        </p:nvSpPr>
        <p:spPr>
          <a:xfrm rot="5400000">
            <a:off x="11317205" y="-953367"/>
            <a:ext cx="226400" cy="1523200"/>
          </a:xfrm>
          <a:prstGeom prst="rect">
            <a:avLst/>
          </a:prstGeom>
          <a:solidFill>
            <a:srgbClr val="CCCCCC"/>
          </a:solidFill>
          <a:ln w="19050" cap="flat" cmpd="sng">
            <a:solidFill>
              <a:srgbClr val="666666"/>
            </a:solidFill>
            <a:prstDash val="solid"/>
            <a:round/>
            <a:headEnd type="none" w="med" len="med"/>
            <a:tailEnd type="none" w="med" len="med"/>
          </a:ln>
        </p:spPr>
        <p:txBody>
          <a:bodyPr lIns="121900" tIns="121900" rIns="121900" bIns="121900" anchor="ctr" anchorCtr="0">
            <a:noAutofit/>
          </a:bodyPr>
          <a:lstStyle/>
          <a:p>
            <a:endParaRPr sz="2400"/>
          </a:p>
        </p:txBody>
      </p:sp>
      <p:sp>
        <p:nvSpPr>
          <p:cNvPr id="229" name="Shape 229"/>
          <p:cNvSpPr/>
          <p:nvPr/>
        </p:nvSpPr>
        <p:spPr>
          <a:xfrm rot="5400000">
            <a:off x="9793119" y="-953367"/>
            <a:ext cx="226400" cy="1523200"/>
          </a:xfrm>
          <a:prstGeom prst="rect">
            <a:avLst/>
          </a:prstGeom>
          <a:solidFill>
            <a:srgbClr val="CCCCCC"/>
          </a:solidFill>
          <a:ln w="19050" cap="flat" cmpd="sng">
            <a:solidFill>
              <a:srgbClr val="666666"/>
            </a:solidFill>
            <a:prstDash val="solid"/>
            <a:round/>
            <a:headEnd type="none" w="med" len="med"/>
            <a:tailEnd type="none" w="med" len="med"/>
          </a:ln>
        </p:spPr>
        <p:txBody>
          <a:bodyPr lIns="121900" tIns="121900" rIns="121900" bIns="121900" anchor="ctr" anchorCtr="0">
            <a:noAutofit/>
          </a:bodyPr>
          <a:lstStyle/>
          <a:p>
            <a:endParaRPr sz="2400"/>
          </a:p>
        </p:txBody>
      </p:sp>
      <p:sp>
        <p:nvSpPr>
          <p:cNvPr id="230" name="Shape 230"/>
          <p:cNvSpPr/>
          <p:nvPr/>
        </p:nvSpPr>
        <p:spPr>
          <a:xfrm rot="5400000">
            <a:off x="8269032" y="-953367"/>
            <a:ext cx="226400" cy="1523200"/>
          </a:xfrm>
          <a:prstGeom prst="rect">
            <a:avLst/>
          </a:prstGeom>
          <a:solidFill>
            <a:srgbClr val="CCCCCC"/>
          </a:solidFill>
          <a:ln w="19050" cap="flat" cmpd="sng">
            <a:solidFill>
              <a:srgbClr val="666666"/>
            </a:solidFill>
            <a:prstDash val="solid"/>
            <a:round/>
            <a:headEnd type="none" w="med" len="med"/>
            <a:tailEnd type="none" w="med" len="med"/>
          </a:ln>
        </p:spPr>
        <p:txBody>
          <a:bodyPr lIns="121900" tIns="121900" rIns="121900" bIns="121900" anchor="ctr" anchorCtr="0">
            <a:noAutofit/>
          </a:bodyPr>
          <a:lstStyle/>
          <a:p>
            <a:endParaRPr sz="2400"/>
          </a:p>
        </p:txBody>
      </p:sp>
      <p:sp>
        <p:nvSpPr>
          <p:cNvPr id="231" name="Shape 231"/>
          <p:cNvSpPr/>
          <p:nvPr/>
        </p:nvSpPr>
        <p:spPr>
          <a:xfrm rot="5400000">
            <a:off x="6744911" y="-953367"/>
            <a:ext cx="226400" cy="1523200"/>
          </a:xfrm>
          <a:prstGeom prst="rect">
            <a:avLst/>
          </a:prstGeom>
          <a:solidFill>
            <a:srgbClr val="CCCCCC"/>
          </a:solidFill>
          <a:ln w="19050" cap="flat" cmpd="sng">
            <a:solidFill>
              <a:srgbClr val="666666"/>
            </a:solidFill>
            <a:prstDash val="solid"/>
            <a:round/>
            <a:headEnd type="none" w="med" len="med"/>
            <a:tailEnd type="none" w="med" len="med"/>
          </a:ln>
        </p:spPr>
        <p:txBody>
          <a:bodyPr lIns="121900" tIns="121900" rIns="121900" bIns="121900" anchor="ctr" anchorCtr="0">
            <a:noAutofit/>
          </a:bodyPr>
          <a:lstStyle/>
          <a:p>
            <a:endParaRPr sz="2400"/>
          </a:p>
        </p:txBody>
      </p:sp>
      <p:sp>
        <p:nvSpPr>
          <p:cNvPr id="232" name="Shape 232"/>
          <p:cNvSpPr/>
          <p:nvPr/>
        </p:nvSpPr>
        <p:spPr>
          <a:xfrm rot="5400000">
            <a:off x="5220800" y="-953367"/>
            <a:ext cx="226400" cy="1523200"/>
          </a:xfrm>
          <a:prstGeom prst="rect">
            <a:avLst/>
          </a:prstGeom>
          <a:solidFill>
            <a:srgbClr val="CCCCCC"/>
          </a:solidFill>
          <a:ln w="19050" cap="flat" cmpd="sng">
            <a:solidFill>
              <a:srgbClr val="666666"/>
            </a:solidFill>
            <a:prstDash val="solid"/>
            <a:round/>
            <a:headEnd type="none" w="med" len="med"/>
            <a:tailEnd type="none" w="med" len="med"/>
          </a:ln>
        </p:spPr>
        <p:txBody>
          <a:bodyPr lIns="121900" tIns="121900" rIns="121900" bIns="121900" anchor="ctr" anchorCtr="0">
            <a:noAutofit/>
          </a:bodyPr>
          <a:lstStyle/>
          <a:p>
            <a:endParaRPr sz="2400"/>
          </a:p>
        </p:txBody>
      </p:sp>
      <p:sp>
        <p:nvSpPr>
          <p:cNvPr id="233" name="Shape 233"/>
          <p:cNvSpPr/>
          <p:nvPr/>
        </p:nvSpPr>
        <p:spPr>
          <a:xfrm rot="5400000">
            <a:off x="3696713" y="-953367"/>
            <a:ext cx="226400" cy="1523200"/>
          </a:xfrm>
          <a:prstGeom prst="rect">
            <a:avLst/>
          </a:prstGeom>
          <a:solidFill>
            <a:srgbClr val="CCCCCC"/>
          </a:solidFill>
          <a:ln w="19050" cap="flat" cmpd="sng">
            <a:solidFill>
              <a:srgbClr val="666666"/>
            </a:solidFill>
            <a:prstDash val="solid"/>
            <a:round/>
            <a:headEnd type="none" w="med" len="med"/>
            <a:tailEnd type="none" w="med" len="med"/>
          </a:ln>
        </p:spPr>
        <p:txBody>
          <a:bodyPr lIns="121900" tIns="121900" rIns="121900" bIns="121900" anchor="ctr" anchorCtr="0">
            <a:noAutofit/>
          </a:bodyPr>
          <a:lstStyle/>
          <a:p>
            <a:endParaRPr sz="2400"/>
          </a:p>
        </p:txBody>
      </p:sp>
      <p:sp>
        <p:nvSpPr>
          <p:cNvPr id="234" name="Shape 234"/>
          <p:cNvSpPr/>
          <p:nvPr/>
        </p:nvSpPr>
        <p:spPr>
          <a:xfrm rot="5400000">
            <a:off x="2172627" y="-953367"/>
            <a:ext cx="226400" cy="1523200"/>
          </a:xfrm>
          <a:prstGeom prst="rect">
            <a:avLst/>
          </a:prstGeom>
          <a:solidFill>
            <a:srgbClr val="CCCCCC"/>
          </a:solidFill>
          <a:ln w="19050" cap="flat" cmpd="sng">
            <a:solidFill>
              <a:srgbClr val="666666"/>
            </a:solidFill>
            <a:prstDash val="solid"/>
            <a:round/>
            <a:headEnd type="none" w="med" len="med"/>
            <a:tailEnd type="none" w="med" len="med"/>
          </a:ln>
        </p:spPr>
        <p:txBody>
          <a:bodyPr lIns="121900" tIns="121900" rIns="121900" bIns="121900" anchor="ctr" anchorCtr="0">
            <a:noAutofit/>
          </a:bodyPr>
          <a:lstStyle/>
          <a:p>
            <a:endParaRPr sz="2400"/>
          </a:p>
        </p:txBody>
      </p:sp>
      <p:sp>
        <p:nvSpPr>
          <p:cNvPr id="235" name="Shape 235"/>
          <p:cNvSpPr/>
          <p:nvPr/>
        </p:nvSpPr>
        <p:spPr>
          <a:xfrm rot="5400000">
            <a:off x="648505" y="-953367"/>
            <a:ext cx="226400" cy="1523200"/>
          </a:xfrm>
          <a:prstGeom prst="rect">
            <a:avLst/>
          </a:prstGeom>
          <a:solidFill>
            <a:srgbClr val="CCCCCC"/>
          </a:solidFill>
          <a:ln w="19050" cap="flat" cmpd="sng">
            <a:solidFill>
              <a:srgbClr val="666666"/>
            </a:solidFill>
            <a:prstDash val="solid"/>
            <a:round/>
            <a:headEnd type="none" w="med" len="med"/>
            <a:tailEnd type="none" w="med" len="med"/>
          </a:ln>
        </p:spPr>
        <p:txBody>
          <a:bodyPr lIns="121900" tIns="121900" rIns="121900" bIns="121900" anchor="ctr" anchorCtr="0">
            <a:noAutofit/>
          </a:bodyPr>
          <a:lstStyle/>
          <a:p>
            <a:endParaRPr sz="2400"/>
          </a:p>
        </p:txBody>
      </p:sp>
      <p:sp>
        <p:nvSpPr>
          <p:cNvPr id="236" name="Shape 236"/>
          <p:cNvSpPr txBox="1"/>
          <p:nvPr/>
        </p:nvSpPr>
        <p:spPr>
          <a:xfrm>
            <a:off x="341600" y="359779"/>
            <a:ext cx="11508000" cy="712400"/>
          </a:xfrm>
          <a:prstGeom prst="rect">
            <a:avLst/>
          </a:prstGeom>
          <a:noFill/>
          <a:ln>
            <a:noFill/>
          </a:ln>
        </p:spPr>
        <p:txBody>
          <a:bodyPr lIns="121900" tIns="121900" rIns="121900" bIns="121900" anchor="t" anchorCtr="0">
            <a:noAutofit/>
          </a:bodyPr>
          <a:lstStyle/>
          <a:p>
            <a:pPr algn="ctr">
              <a:lnSpc>
                <a:spcPct val="115000"/>
              </a:lnSpc>
            </a:pPr>
            <a:r>
              <a:rPr lang="es" sz="2667" b="1" dirty="0">
                <a:solidFill>
                  <a:srgbClr val="434343"/>
                </a:solidFill>
                <a:latin typeface="Open Sans"/>
                <a:ea typeface="Open Sans"/>
                <a:cs typeface="Open Sans"/>
                <a:sym typeface="Open Sans"/>
              </a:rPr>
              <a:t>Dimensions of Research Quality</a:t>
            </a:r>
          </a:p>
          <a:p>
            <a:pPr algn="ctr">
              <a:lnSpc>
                <a:spcPct val="115000"/>
              </a:lnSpc>
              <a:buClr>
                <a:schemeClr val="dk1"/>
              </a:buClr>
            </a:pPr>
            <a:endParaRPr sz="1733" b="1" dirty="0">
              <a:solidFill>
                <a:schemeClr val="dk1"/>
              </a:solidFill>
              <a:latin typeface="Open Sans"/>
              <a:ea typeface="Open Sans"/>
              <a:cs typeface="Open Sans"/>
              <a:sym typeface="Open Sans"/>
            </a:endParaRPr>
          </a:p>
          <a:p>
            <a:pPr algn="ctr">
              <a:lnSpc>
                <a:spcPct val="115000"/>
              </a:lnSpc>
              <a:buClr>
                <a:schemeClr val="dk1"/>
              </a:buClr>
              <a:buSzPct val="84615"/>
            </a:pPr>
            <a:r>
              <a:rPr lang="es" sz="1733" b="1" dirty="0">
                <a:solidFill>
                  <a:srgbClr val="434343"/>
                </a:solidFill>
                <a:latin typeface="Open Sans"/>
                <a:ea typeface="Open Sans"/>
                <a:cs typeface="Open Sans"/>
                <a:sym typeface="Open Sans"/>
              </a:rPr>
              <a:t>Certain key issues need to be taken into account:</a:t>
            </a:r>
          </a:p>
          <a:p>
            <a:pPr algn="ctr">
              <a:lnSpc>
                <a:spcPct val="115000"/>
              </a:lnSpc>
            </a:pPr>
            <a:endParaRPr sz="2667" b="1" dirty="0">
              <a:solidFill>
                <a:srgbClr val="434343"/>
              </a:solidFill>
              <a:latin typeface="Open Sans"/>
              <a:ea typeface="Open Sans"/>
              <a:cs typeface="Open Sans"/>
              <a:sym typeface="Open Sans"/>
            </a:endParaRPr>
          </a:p>
        </p:txBody>
      </p:sp>
      <p:grpSp>
        <p:nvGrpSpPr>
          <p:cNvPr id="237" name="Shape 237"/>
          <p:cNvGrpSpPr/>
          <p:nvPr/>
        </p:nvGrpSpPr>
        <p:grpSpPr>
          <a:xfrm>
            <a:off x="2092427" y="4450327"/>
            <a:ext cx="1910000" cy="1650015"/>
            <a:chOff x="1541674" y="2324438"/>
            <a:chExt cx="1432500" cy="1237511"/>
          </a:xfrm>
        </p:grpSpPr>
        <p:sp>
          <p:nvSpPr>
            <p:cNvPr id="238" name="Shape 238"/>
            <p:cNvSpPr txBox="1"/>
            <p:nvPr/>
          </p:nvSpPr>
          <p:spPr>
            <a:xfrm>
              <a:off x="1541674" y="2868950"/>
              <a:ext cx="1432500" cy="693000"/>
            </a:xfrm>
            <a:prstGeom prst="rect">
              <a:avLst/>
            </a:prstGeom>
            <a:noFill/>
            <a:ln>
              <a:noFill/>
            </a:ln>
          </p:spPr>
          <p:txBody>
            <a:bodyPr lIns="121900" tIns="121900" rIns="121900" bIns="121900" anchor="t" anchorCtr="0">
              <a:noAutofit/>
            </a:bodyPr>
            <a:lstStyle/>
            <a:p>
              <a:pPr algn="ctr">
                <a:lnSpc>
                  <a:spcPct val="115000"/>
                </a:lnSpc>
              </a:pPr>
              <a:r>
                <a:rPr lang="es" sz="1333" b="1" dirty="0">
                  <a:solidFill>
                    <a:srgbClr val="434343"/>
                  </a:solidFill>
                  <a:latin typeface="Open Sans"/>
                  <a:ea typeface="Open Sans"/>
                  <a:cs typeface="Open Sans"/>
                  <a:sym typeface="Open Sans"/>
                </a:rPr>
                <a:t>REPLICABILITY</a:t>
              </a:r>
            </a:p>
            <a:p>
              <a:pPr algn="ctr">
                <a:lnSpc>
                  <a:spcPct val="115000"/>
                </a:lnSpc>
              </a:pPr>
              <a:r>
                <a:rPr lang="en-US" sz="1333" dirty="0">
                  <a:solidFill>
                    <a:srgbClr val="093343"/>
                  </a:solidFill>
                  <a:latin typeface="Open Sans"/>
                  <a:ea typeface="Open Sans"/>
                  <a:cs typeface="Open Sans"/>
                </a:rPr>
                <a:t>Can others reproduce the research results?</a:t>
              </a:r>
            </a:p>
            <a:p>
              <a:pPr lvl="0" algn="ctr">
                <a:lnSpc>
                  <a:spcPct val="115000"/>
                </a:lnSpc>
              </a:pPr>
              <a:endParaRPr lang="es" sz="1333" dirty="0">
                <a:solidFill>
                  <a:srgbClr val="093343"/>
                </a:solidFill>
                <a:latin typeface="Open Sans"/>
                <a:ea typeface="Open Sans"/>
                <a:cs typeface="Open Sans"/>
                <a:sym typeface="Open Sans"/>
              </a:endParaRPr>
            </a:p>
          </p:txBody>
        </p:sp>
        <p:pic>
          <p:nvPicPr>
            <p:cNvPr id="239" name="Shape 239"/>
            <p:cNvPicPr preferRelativeResize="0"/>
            <p:nvPr/>
          </p:nvPicPr>
          <p:blipFill>
            <a:blip r:embed="rId3">
              <a:alphaModFix/>
            </a:blip>
            <a:stretch>
              <a:fillRect/>
            </a:stretch>
          </p:blipFill>
          <p:spPr>
            <a:xfrm>
              <a:off x="2043028" y="2324438"/>
              <a:ext cx="429791" cy="471850"/>
            </a:xfrm>
            <a:prstGeom prst="rect">
              <a:avLst/>
            </a:prstGeom>
            <a:noFill/>
            <a:ln>
              <a:noFill/>
            </a:ln>
          </p:spPr>
        </p:pic>
      </p:grpSp>
      <p:grpSp>
        <p:nvGrpSpPr>
          <p:cNvPr id="240" name="Shape 240"/>
          <p:cNvGrpSpPr/>
          <p:nvPr/>
        </p:nvGrpSpPr>
        <p:grpSpPr>
          <a:xfrm>
            <a:off x="339809" y="2122735"/>
            <a:ext cx="1910000" cy="1669389"/>
            <a:chOff x="-1" y="2324436"/>
            <a:chExt cx="1432500" cy="1252042"/>
          </a:xfrm>
        </p:grpSpPr>
        <p:sp>
          <p:nvSpPr>
            <p:cNvPr id="241" name="Shape 241"/>
            <p:cNvSpPr txBox="1"/>
            <p:nvPr/>
          </p:nvSpPr>
          <p:spPr>
            <a:xfrm>
              <a:off x="-1" y="2933878"/>
              <a:ext cx="1432500" cy="642600"/>
            </a:xfrm>
            <a:prstGeom prst="rect">
              <a:avLst/>
            </a:prstGeom>
            <a:noFill/>
            <a:ln>
              <a:noFill/>
            </a:ln>
          </p:spPr>
          <p:txBody>
            <a:bodyPr lIns="121900" tIns="121900" rIns="121900" bIns="121900" anchor="t" anchorCtr="0">
              <a:noAutofit/>
            </a:bodyPr>
            <a:lstStyle/>
            <a:p>
              <a:pPr algn="ctr">
                <a:lnSpc>
                  <a:spcPct val="115000"/>
                </a:lnSpc>
              </a:pPr>
              <a:r>
                <a:rPr lang="es" sz="1333" b="1" dirty="0">
                  <a:solidFill>
                    <a:srgbClr val="434343"/>
                  </a:solidFill>
                  <a:latin typeface="Open Sans"/>
                  <a:ea typeface="Open Sans"/>
                  <a:cs typeface="Open Sans"/>
                  <a:sym typeface="Open Sans"/>
                </a:rPr>
                <a:t>TRANSPARENCY</a:t>
              </a:r>
            </a:p>
            <a:p>
              <a:pPr algn="ctr">
                <a:lnSpc>
                  <a:spcPct val="115000"/>
                </a:lnSpc>
              </a:pPr>
              <a:r>
                <a:rPr lang="en-US" sz="1333" dirty="0">
                  <a:solidFill>
                    <a:srgbClr val="093343"/>
                  </a:solidFill>
                  <a:latin typeface="Open Sans"/>
                  <a:ea typeface="Open Sans"/>
                  <a:cs typeface="Open Sans"/>
                </a:rPr>
                <a:t>Is the research methodology and data clearly presented?</a:t>
              </a:r>
            </a:p>
            <a:p>
              <a:pPr lvl="0" algn="ctr">
                <a:lnSpc>
                  <a:spcPct val="115000"/>
                </a:lnSpc>
              </a:pPr>
              <a:endParaRPr lang="es" sz="1333" dirty="0">
                <a:solidFill>
                  <a:srgbClr val="093343"/>
                </a:solidFill>
                <a:latin typeface="Open Sans"/>
                <a:ea typeface="Open Sans"/>
                <a:cs typeface="Open Sans"/>
                <a:sym typeface="Open Sans"/>
              </a:endParaRPr>
            </a:p>
          </p:txBody>
        </p:sp>
        <p:pic>
          <p:nvPicPr>
            <p:cNvPr id="242" name="Shape 242"/>
            <p:cNvPicPr preferRelativeResize="0"/>
            <p:nvPr/>
          </p:nvPicPr>
          <p:blipFill>
            <a:blip r:embed="rId4">
              <a:alphaModFix/>
            </a:blip>
            <a:stretch>
              <a:fillRect/>
            </a:stretch>
          </p:blipFill>
          <p:spPr>
            <a:xfrm>
              <a:off x="452737" y="2324436"/>
              <a:ext cx="527025" cy="471853"/>
            </a:xfrm>
            <a:prstGeom prst="rect">
              <a:avLst/>
            </a:prstGeom>
            <a:noFill/>
            <a:ln>
              <a:noFill/>
            </a:ln>
          </p:spPr>
        </p:pic>
      </p:grpSp>
      <p:grpSp>
        <p:nvGrpSpPr>
          <p:cNvPr id="243" name="Shape 243"/>
          <p:cNvGrpSpPr/>
          <p:nvPr/>
        </p:nvGrpSpPr>
        <p:grpSpPr>
          <a:xfrm>
            <a:off x="4605111" y="2042430"/>
            <a:ext cx="1910000" cy="1764415"/>
            <a:chOff x="3003074" y="2324438"/>
            <a:chExt cx="1432500" cy="1323311"/>
          </a:xfrm>
        </p:grpSpPr>
        <p:sp>
          <p:nvSpPr>
            <p:cNvPr id="244" name="Shape 244"/>
            <p:cNvSpPr txBox="1"/>
            <p:nvPr/>
          </p:nvSpPr>
          <p:spPr>
            <a:xfrm>
              <a:off x="3003074" y="2868950"/>
              <a:ext cx="1432500" cy="778800"/>
            </a:xfrm>
            <a:prstGeom prst="rect">
              <a:avLst/>
            </a:prstGeom>
            <a:noFill/>
            <a:ln>
              <a:noFill/>
            </a:ln>
          </p:spPr>
          <p:txBody>
            <a:bodyPr lIns="121900" tIns="121900" rIns="121900" bIns="121900" anchor="t" anchorCtr="0">
              <a:noAutofit/>
            </a:bodyPr>
            <a:lstStyle/>
            <a:p>
              <a:pPr algn="ctr">
                <a:lnSpc>
                  <a:spcPct val="115000"/>
                </a:lnSpc>
              </a:pPr>
              <a:r>
                <a:rPr lang="es" sz="1333" b="1" dirty="0">
                  <a:solidFill>
                    <a:srgbClr val="434343"/>
                  </a:solidFill>
                  <a:latin typeface="Open Sans"/>
                  <a:ea typeface="Open Sans"/>
                  <a:cs typeface="Open Sans"/>
                  <a:sym typeface="Open Sans"/>
                </a:rPr>
                <a:t>GENERALISABILITY</a:t>
              </a:r>
            </a:p>
            <a:p>
              <a:pPr algn="ctr">
                <a:lnSpc>
                  <a:spcPct val="115000"/>
                </a:lnSpc>
              </a:pPr>
              <a:r>
                <a:rPr lang="en-US" sz="1333" dirty="0">
                  <a:solidFill>
                    <a:srgbClr val="093343"/>
                  </a:solidFill>
                  <a:latin typeface="Open Sans"/>
                  <a:ea typeface="Open Sans"/>
                  <a:cs typeface="Open Sans"/>
                </a:rPr>
                <a:t>Can the research findings be applied to other contexts?</a:t>
              </a:r>
            </a:p>
            <a:p>
              <a:pPr lvl="0" algn="ctr">
                <a:lnSpc>
                  <a:spcPct val="115000"/>
                </a:lnSpc>
              </a:pPr>
              <a:endParaRPr lang="es" sz="1333" dirty="0">
                <a:solidFill>
                  <a:srgbClr val="093343"/>
                </a:solidFill>
                <a:latin typeface="Open Sans"/>
                <a:ea typeface="Open Sans"/>
                <a:cs typeface="Open Sans"/>
                <a:sym typeface="Open Sans"/>
              </a:endParaRPr>
            </a:p>
          </p:txBody>
        </p:sp>
        <p:pic>
          <p:nvPicPr>
            <p:cNvPr id="245" name="Shape 245"/>
            <p:cNvPicPr preferRelativeResize="0"/>
            <p:nvPr/>
          </p:nvPicPr>
          <p:blipFill>
            <a:blip r:embed="rId5">
              <a:alphaModFix/>
            </a:blip>
            <a:stretch>
              <a:fillRect/>
            </a:stretch>
          </p:blipFill>
          <p:spPr>
            <a:xfrm>
              <a:off x="3446855" y="2324438"/>
              <a:ext cx="544938" cy="471850"/>
            </a:xfrm>
            <a:prstGeom prst="rect">
              <a:avLst/>
            </a:prstGeom>
            <a:noFill/>
            <a:ln>
              <a:noFill/>
            </a:ln>
          </p:spPr>
        </p:pic>
      </p:grpSp>
      <p:grpSp>
        <p:nvGrpSpPr>
          <p:cNvPr id="246" name="Shape 246"/>
          <p:cNvGrpSpPr/>
          <p:nvPr/>
        </p:nvGrpSpPr>
        <p:grpSpPr>
          <a:xfrm>
            <a:off x="7024880" y="4342729"/>
            <a:ext cx="1910000" cy="1764415"/>
            <a:chOff x="4479824" y="2324438"/>
            <a:chExt cx="1432500" cy="1323311"/>
          </a:xfrm>
        </p:grpSpPr>
        <p:sp>
          <p:nvSpPr>
            <p:cNvPr id="247" name="Shape 247"/>
            <p:cNvSpPr txBox="1"/>
            <p:nvPr/>
          </p:nvSpPr>
          <p:spPr>
            <a:xfrm>
              <a:off x="4479824" y="2868950"/>
              <a:ext cx="1432500" cy="778800"/>
            </a:xfrm>
            <a:prstGeom prst="rect">
              <a:avLst/>
            </a:prstGeom>
            <a:noFill/>
            <a:ln>
              <a:noFill/>
            </a:ln>
          </p:spPr>
          <p:txBody>
            <a:bodyPr lIns="121900" tIns="121900" rIns="121900" bIns="121900" anchor="t" anchorCtr="0">
              <a:noAutofit/>
            </a:bodyPr>
            <a:lstStyle/>
            <a:p>
              <a:pPr algn="ctr">
                <a:lnSpc>
                  <a:spcPct val="115000"/>
                </a:lnSpc>
              </a:pPr>
              <a:r>
                <a:rPr lang="es" sz="1333" b="1" dirty="0">
                  <a:solidFill>
                    <a:srgbClr val="434343"/>
                  </a:solidFill>
                  <a:latin typeface="Open Sans"/>
                  <a:ea typeface="Open Sans"/>
                  <a:cs typeface="Open Sans"/>
                  <a:sym typeface="Open Sans"/>
                </a:rPr>
                <a:t>OBJECTIVITY</a:t>
              </a:r>
            </a:p>
            <a:p>
              <a:pPr algn="ctr">
                <a:lnSpc>
                  <a:spcPct val="115000"/>
                </a:lnSpc>
              </a:pPr>
              <a:r>
                <a:rPr lang="en-US" sz="1333" dirty="0">
                  <a:solidFill>
                    <a:srgbClr val="093343"/>
                  </a:solidFill>
                  <a:latin typeface="Open Sans"/>
                  <a:ea typeface="Open Sans"/>
                  <a:cs typeface="Open Sans"/>
                </a:rPr>
                <a:t>Was the research conducted without bias?</a:t>
              </a:r>
            </a:p>
            <a:p>
              <a:pPr lvl="0" algn="ctr">
                <a:lnSpc>
                  <a:spcPct val="115000"/>
                </a:lnSpc>
              </a:pPr>
              <a:endParaRPr lang="es" sz="1333" dirty="0">
                <a:solidFill>
                  <a:srgbClr val="093343"/>
                </a:solidFill>
                <a:latin typeface="Open Sans"/>
                <a:ea typeface="Open Sans"/>
                <a:cs typeface="Open Sans"/>
                <a:sym typeface="Open Sans"/>
              </a:endParaRPr>
            </a:p>
          </p:txBody>
        </p:sp>
        <p:pic>
          <p:nvPicPr>
            <p:cNvPr id="248" name="Shape 248"/>
            <p:cNvPicPr preferRelativeResize="0"/>
            <p:nvPr/>
          </p:nvPicPr>
          <p:blipFill>
            <a:blip r:embed="rId6">
              <a:alphaModFix/>
            </a:blip>
            <a:stretch>
              <a:fillRect/>
            </a:stretch>
          </p:blipFill>
          <p:spPr>
            <a:xfrm>
              <a:off x="5022963" y="2324438"/>
              <a:ext cx="346223" cy="471849"/>
            </a:xfrm>
            <a:prstGeom prst="rect">
              <a:avLst/>
            </a:prstGeom>
            <a:noFill/>
            <a:ln>
              <a:noFill/>
            </a:ln>
          </p:spPr>
        </p:pic>
      </p:grpSp>
      <p:grpSp>
        <p:nvGrpSpPr>
          <p:cNvPr id="249" name="Shape 249"/>
          <p:cNvGrpSpPr/>
          <p:nvPr/>
        </p:nvGrpSpPr>
        <p:grpSpPr>
          <a:xfrm>
            <a:off x="9521799" y="1964637"/>
            <a:ext cx="1910000" cy="1819915"/>
            <a:chOff x="5704199" y="2282813"/>
            <a:chExt cx="1432499" cy="1364936"/>
          </a:xfrm>
        </p:grpSpPr>
        <p:sp>
          <p:nvSpPr>
            <p:cNvPr id="250" name="Shape 250"/>
            <p:cNvSpPr txBox="1"/>
            <p:nvPr/>
          </p:nvSpPr>
          <p:spPr>
            <a:xfrm>
              <a:off x="5704199" y="2868950"/>
              <a:ext cx="1432499" cy="778800"/>
            </a:xfrm>
            <a:prstGeom prst="rect">
              <a:avLst/>
            </a:prstGeom>
            <a:noFill/>
            <a:ln>
              <a:noFill/>
            </a:ln>
          </p:spPr>
          <p:txBody>
            <a:bodyPr lIns="121900" tIns="121900" rIns="121900" bIns="121900" anchor="t" anchorCtr="0">
              <a:noAutofit/>
            </a:bodyPr>
            <a:lstStyle/>
            <a:p>
              <a:pPr algn="ctr">
                <a:lnSpc>
                  <a:spcPct val="115000"/>
                </a:lnSpc>
              </a:pPr>
              <a:r>
                <a:rPr lang="es" sz="1333" b="1" dirty="0">
                  <a:solidFill>
                    <a:srgbClr val="434343"/>
                  </a:solidFill>
                  <a:latin typeface="Open Sans"/>
                  <a:ea typeface="Open Sans"/>
                  <a:cs typeface="Open Sans"/>
                  <a:sym typeface="Open Sans"/>
                </a:rPr>
                <a:t>SIGNIFICANCE</a:t>
              </a:r>
            </a:p>
            <a:p>
              <a:pPr algn="ctr">
                <a:lnSpc>
                  <a:spcPct val="115000"/>
                </a:lnSpc>
              </a:pPr>
              <a:r>
                <a:rPr lang="en-US" sz="1333" dirty="0">
                  <a:solidFill>
                    <a:srgbClr val="093343"/>
                  </a:solidFill>
                  <a:latin typeface="Open Sans"/>
                  <a:ea typeface="Open Sans"/>
                  <a:cs typeface="Open Sans"/>
                </a:rPr>
                <a:t>Does the research contribute to the academic field, policy or society?</a:t>
              </a:r>
            </a:p>
            <a:p>
              <a:pPr lvl="0" algn="ctr">
                <a:lnSpc>
                  <a:spcPct val="115000"/>
                </a:lnSpc>
              </a:pPr>
              <a:endParaRPr lang="es" sz="1333" dirty="0">
                <a:solidFill>
                  <a:srgbClr val="093343"/>
                </a:solidFill>
                <a:latin typeface="Open Sans"/>
                <a:ea typeface="Open Sans"/>
                <a:cs typeface="Open Sans"/>
                <a:sym typeface="Open Sans"/>
              </a:endParaRPr>
            </a:p>
          </p:txBody>
        </p:sp>
        <p:pic>
          <p:nvPicPr>
            <p:cNvPr id="251" name="Shape 251"/>
            <p:cNvPicPr preferRelativeResize="0"/>
            <p:nvPr/>
          </p:nvPicPr>
          <p:blipFill>
            <a:blip r:embed="rId7">
              <a:alphaModFix/>
            </a:blip>
            <a:stretch>
              <a:fillRect/>
            </a:stretch>
          </p:blipFill>
          <p:spPr>
            <a:xfrm>
              <a:off x="6247337" y="2282813"/>
              <a:ext cx="346224" cy="555100"/>
            </a:xfrm>
            <a:prstGeom prst="rect">
              <a:avLst/>
            </a:prstGeom>
            <a:noFill/>
            <a:ln>
              <a:noFill/>
            </a:ln>
          </p:spPr>
        </p:pic>
      </p:grpSp>
    </p:spTree>
    <p:extLst>
      <p:ext uri="{BB962C8B-B14F-4D97-AF65-F5344CB8AC3E}">
        <p14:creationId xmlns:p14="http://schemas.microsoft.com/office/powerpoint/2010/main" val="2120465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36"/>
                                        </p:tgtEl>
                                        <p:attrNameLst>
                                          <p:attrName>style.visibility</p:attrName>
                                        </p:attrNameLst>
                                      </p:cBhvr>
                                      <p:to>
                                        <p:strVal val="visible"/>
                                      </p:to>
                                    </p:set>
                                    <p:animEffect transition="in" filter="fade">
                                      <p:cBhvr>
                                        <p:cTn id="7" dur="1000"/>
                                        <p:tgtEl>
                                          <p:spTgt spid="236"/>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240"/>
                                        </p:tgtEl>
                                        <p:attrNameLst>
                                          <p:attrName>style.visibility</p:attrName>
                                        </p:attrNameLst>
                                      </p:cBhvr>
                                      <p:to>
                                        <p:strVal val="visible"/>
                                      </p:to>
                                    </p:set>
                                    <p:animEffect transition="in" filter="fade">
                                      <p:cBhvr>
                                        <p:cTn id="11" dur="1000"/>
                                        <p:tgtEl>
                                          <p:spTgt spid="240"/>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237"/>
                                        </p:tgtEl>
                                        <p:attrNameLst>
                                          <p:attrName>style.visibility</p:attrName>
                                        </p:attrNameLst>
                                      </p:cBhvr>
                                      <p:to>
                                        <p:strVal val="visible"/>
                                      </p:to>
                                    </p:set>
                                    <p:animEffect transition="in" filter="fade">
                                      <p:cBhvr>
                                        <p:cTn id="15" dur="1000"/>
                                        <p:tgtEl>
                                          <p:spTgt spid="237"/>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243"/>
                                        </p:tgtEl>
                                        <p:attrNameLst>
                                          <p:attrName>style.visibility</p:attrName>
                                        </p:attrNameLst>
                                      </p:cBhvr>
                                      <p:to>
                                        <p:strVal val="visible"/>
                                      </p:to>
                                    </p:set>
                                    <p:animEffect transition="in" filter="fade">
                                      <p:cBhvr>
                                        <p:cTn id="19" dur="1000"/>
                                        <p:tgtEl>
                                          <p:spTgt spid="243"/>
                                        </p:tgtEl>
                                      </p:cBhvr>
                                    </p:animEffect>
                                  </p:childTnLst>
                                </p:cTn>
                              </p:par>
                            </p:childTnLst>
                          </p:cTn>
                        </p:par>
                        <p:par>
                          <p:cTn id="20" fill="hold">
                            <p:stCondLst>
                              <p:cond delay="4000"/>
                            </p:stCondLst>
                            <p:childTnLst>
                              <p:par>
                                <p:cTn id="21" presetID="10" presetClass="entr" presetSubtype="0" fill="hold" nodeType="afterEffect">
                                  <p:stCondLst>
                                    <p:cond delay="0"/>
                                  </p:stCondLst>
                                  <p:childTnLst>
                                    <p:set>
                                      <p:cBhvr>
                                        <p:cTn id="22" dur="1" fill="hold">
                                          <p:stCondLst>
                                            <p:cond delay="0"/>
                                          </p:stCondLst>
                                        </p:cTn>
                                        <p:tgtEl>
                                          <p:spTgt spid="246"/>
                                        </p:tgtEl>
                                        <p:attrNameLst>
                                          <p:attrName>style.visibility</p:attrName>
                                        </p:attrNameLst>
                                      </p:cBhvr>
                                      <p:to>
                                        <p:strVal val="visible"/>
                                      </p:to>
                                    </p:set>
                                    <p:animEffect transition="in" filter="fade">
                                      <p:cBhvr>
                                        <p:cTn id="23" dur="1000"/>
                                        <p:tgtEl>
                                          <p:spTgt spid="246"/>
                                        </p:tgtEl>
                                      </p:cBhvr>
                                    </p:animEffect>
                                  </p:childTnLst>
                                </p:cTn>
                              </p:par>
                            </p:childTnLst>
                          </p:cTn>
                        </p:par>
                        <p:par>
                          <p:cTn id="24" fill="hold">
                            <p:stCondLst>
                              <p:cond delay="5000"/>
                            </p:stCondLst>
                            <p:childTnLst>
                              <p:par>
                                <p:cTn id="25" presetID="10" presetClass="entr" presetSubtype="0" fill="hold" nodeType="afterEffect">
                                  <p:stCondLst>
                                    <p:cond delay="0"/>
                                  </p:stCondLst>
                                  <p:childTnLst>
                                    <p:set>
                                      <p:cBhvr>
                                        <p:cTn id="26" dur="1" fill="hold">
                                          <p:stCondLst>
                                            <p:cond delay="0"/>
                                          </p:stCondLst>
                                        </p:cTn>
                                        <p:tgtEl>
                                          <p:spTgt spid="249"/>
                                        </p:tgtEl>
                                        <p:attrNameLst>
                                          <p:attrName>style.visibility</p:attrName>
                                        </p:attrNameLst>
                                      </p:cBhvr>
                                      <p:to>
                                        <p:strVal val="visible"/>
                                      </p:to>
                                    </p:set>
                                    <p:animEffect transition="in" filter="fade">
                                      <p:cBhvr>
                                        <p:cTn id="27" dur="1000"/>
                                        <p:tgtEl>
                                          <p:spTgt spid="2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20E2A-B851-EEEB-FCEF-7BAD169B9CA7}"/>
              </a:ext>
            </a:extLst>
          </p:cNvPr>
          <p:cNvSpPr>
            <a:spLocks noGrp="1"/>
          </p:cNvSpPr>
          <p:nvPr>
            <p:ph type="title"/>
          </p:nvPr>
        </p:nvSpPr>
        <p:spPr>
          <a:xfrm>
            <a:off x="622547" y="0"/>
            <a:ext cx="10515600" cy="1325563"/>
          </a:xfrm>
        </p:spPr>
        <p:txBody>
          <a:bodyPr/>
          <a:lstStyle/>
          <a:p>
            <a:r>
              <a:rPr lang="en-US" dirty="0" smtClean="0"/>
              <a:t>Group exercise</a:t>
            </a:r>
            <a:endParaRPr lang="en-US" dirty="0"/>
          </a:p>
        </p:txBody>
      </p:sp>
      <p:sp>
        <p:nvSpPr>
          <p:cNvPr id="3" name="Content Placeholder 2">
            <a:extLst>
              <a:ext uri="{FF2B5EF4-FFF2-40B4-BE49-F238E27FC236}">
                <a16:creationId xmlns:a16="http://schemas.microsoft.com/office/drawing/2014/main" id="{C51384BF-546E-EA93-370C-782B57C9154B}"/>
              </a:ext>
            </a:extLst>
          </p:cNvPr>
          <p:cNvSpPr>
            <a:spLocks noGrp="1"/>
          </p:cNvSpPr>
          <p:nvPr>
            <p:ph idx="1"/>
          </p:nvPr>
        </p:nvSpPr>
        <p:spPr>
          <a:xfrm>
            <a:off x="622547" y="1476490"/>
            <a:ext cx="10515600" cy="4298264"/>
          </a:xfrm>
        </p:spPr>
        <p:txBody>
          <a:bodyPr>
            <a:normAutofit fontScale="85000" lnSpcReduction="20000"/>
          </a:bodyPr>
          <a:lstStyle/>
          <a:p>
            <a:r>
              <a:rPr lang="en-US" dirty="0" smtClean="0">
                <a:latin typeface="+mj-lt"/>
              </a:rPr>
              <a:t>Work in groups: 3-4 members per group. Each group should have at least one female.</a:t>
            </a:r>
          </a:p>
          <a:p>
            <a:r>
              <a:rPr lang="en-US" dirty="0" smtClean="0">
                <a:latin typeface="+mj-lt"/>
              </a:rPr>
              <a:t>Open the excel sheet “Grant roles &amp; responsibilities matrix blank”</a:t>
            </a:r>
          </a:p>
          <a:p>
            <a:r>
              <a:rPr lang="en-US" dirty="0" smtClean="0">
                <a:latin typeface="+mj-lt"/>
              </a:rPr>
              <a:t>Read the specific roles and responsibilities </a:t>
            </a:r>
          </a:p>
          <a:p>
            <a:r>
              <a:rPr lang="en-US" dirty="0" smtClean="0">
                <a:latin typeface="+mj-lt"/>
              </a:rPr>
              <a:t>Compare these responsibilities with the 8 duty bearers and offices</a:t>
            </a:r>
          </a:p>
          <a:p>
            <a:r>
              <a:rPr lang="en-US" dirty="0" smtClean="0">
                <a:latin typeface="+mj-lt"/>
              </a:rPr>
              <a:t>Match them by shading the cell where the roles and duty bearers converge. A set of roles and responsibilities for each domain should have the same </a:t>
            </a:r>
            <a:r>
              <a:rPr lang="en-US" dirty="0" err="1" smtClean="0">
                <a:latin typeface="+mj-lt"/>
              </a:rPr>
              <a:t>colour</a:t>
            </a:r>
            <a:r>
              <a:rPr lang="en-US" dirty="0" smtClean="0">
                <a:latin typeface="+mj-lt"/>
              </a:rPr>
              <a:t>. For instance, all the elements under proposal preparation should have an identical </a:t>
            </a:r>
            <a:r>
              <a:rPr lang="en-US" dirty="0" err="1" smtClean="0">
                <a:latin typeface="+mj-lt"/>
              </a:rPr>
              <a:t>colour</a:t>
            </a:r>
            <a:r>
              <a:rPr lang="en-US" dirty="0" smtClean="0">
                <a:latin typeface="+mj-lt"/>
              </a:rPr>
              <a:t>  </a:t>
            </a:r>
          </a:p>
          <a:p>
            <a:endParaRPr lang="en-US" dirty="0" smtClean="0">
              <a:latin typeface="+mj-lt"/>
            </a:endParaRPr>
          </a:p>
          <a:p>
            <a:r>
              <a:rPr lang="en-US" dirty="0" smtClean="0">
                <a:latin typeface="+mj-lt"/>
              </a:rPr>
              <a:t>After 30 minutes, please let us discuss your work in plenary</a:t>
            </a:r>
          </a:p>
          <a:p>
            <a:r>
              <a:rPr lang="en-US" dirty="0" smtClean="0">
                <a:latin typeface="+mj-lt"/>
              </a:rPr>
              <a:t>Which of the roles occur at the micro-, </a:t>
            </a:r>
            <a:r>
              <a:rPr lang="en-US" dirty="0" err="1" smtClean="0">
                <a:latin typeface="+mj-lt"/>
              </a:rPr>
              <a:t>meso</a:t>
            </a:r>
            <a:r>
              <a:rPr lang="en-US" dirty="0" smtClean="0">
                <a:latin typeface="+mj-lt"/>
              </a:rPr>
              <a:t>- and macro-levels</a:t>
            </a:r>
            <a:endParaRPr lang="en-US" dirty="0">
              <a:latin typeface="+mj-lt"/>
            </a:endParaRPr>
          </a:p>
        </p:txBody>
      </p:sp>
    </p:spTree>
    <p:extLst>
      <p:ext uri="{BB962C8B-B14F-4D97-AF65-F5344CB8AC3E}">
        <p14:creationId xmlns:p14="http://schemas.microsoft.com/office/powerpoint/2010/main" val="1268860511"/>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7" name="Shape 487"/>
          <p:cNvSpPr txBox="1"/>
          <p:nvPr/>
        </p:nvSpPr>
        <p:spPr>
          <a:xfrm>
            <a:off x="801" y="856800"/>
            <a:ext cx="12189599" cy="560800"/>
          </a:xfrm>
          <a:prstGeom prst="rect">
            <a:avLst/>
          </a:prstGeom>
          <a:noFill/>
          <a:ln>
            <a:noFill/>
          </a:ln>
        </p:spPr>
        <p:txBody>
          <a:bodyPr lIns="121900" tIns="121900" rIns="121900" bIns="121900" anchor="t" anchorCtr="0">
            <a:noAutofit/>
          </a:bodyPr>
          <a:lstStyle/>
          <a:p>
            <a:pPr lvl="0" algn="ctr">
              <a:lnSpc>
                <a:spcPct val="115000"/>
              </a:lnSpc>
            </a:pPr>
            <a:r>
              <a:rPr lang="es" sz="2667" b="1" dirty="0" smtClean="0">
                <a:solidFill>
                  <a:srgbClr val="434343"/>
                </a:solidFill>
                <a:latin typeface="Open Sans"/>
                <a:ea typeface="Open Sans"/>
                <a:cs typeface="Open Sans"/>
                <a:sym typeface="Open Sans"/>
              </a:rPr>
              <a:t>Discussion points</a:t>
            </a:r>
            <a:endParaRPr lang="es" sz="2667" b="1" dirty="0">
              <a:solidFill>
                <a:srgbClr val="434343"/>
              </a:solidFill>
              <a:latin typeface="Open Sans"/>
              <a:ea typeface="Open Sans"/>
              <a:cs typeface="Open Sans"/>
              <a:sym typeface="Open Sans"/>
            </a:endParaRPr>
          </a:p>
        </p:txBody>
      </p:sp>
      <p:grpSp>
        <p:nvGrpSpPr>
          <p:cNvPr id="488" name="Shape 488"/>
          <p:cNvGrpSpPr/>
          <p:nvPr/>
        </p:nvGrpSpPr>
        <p:grpSpPr>
          <a:xfrm>
            <a:off x="542561" y="2509078"/>
            <a:ext cx="3603761" cy="2517913"/>
            <a:chOff x="236677" y="1895500"/>
            <a:chExt cx="3101700" cy="1112151"/>
          </a:xfrm>
        </p:grpSpPr>
        <p:grpSp>
          <p:nvGrpSpPr>
            <p:cNvPr id="489" name="Shape 489"/>
            <p:cNvGrpSpPr/>
            <p:nvPr/>
          </p:nvGrpSpPr>
          <p:grpSpPr>
            <a:xfrm>
              <a:off x="236677" y="1895500"/>
              <a:ext cx="3101700" cy="1112151"/>
              <a:chOff x="236677" y="1895500"/>
              <a:chExt cx="3101700" cy="1112151"/>
            </a:xfrm>
          </p:grpSpPr>
          <p:sp>
            <p:nvSpPr>
              <p:cNvPr id="490" name="Shape 490"/>
              <p:cNvSpPr/>
              <p:nvPr/>
            </p:nvSpPr>
            <p:spPr>
              <a:xfrm>
                <a:off x="236677" y="1919406"/>
                <a:ext cx="3101700" cy="1088245"/>
              </a:xfrm>
              <a:prstGeom prst="rect">
                <a:avLst/>
              </a:prstGeom>
              <a:solidFill>
                <a:srgbClr val="F3F3F3"/>
              </a:solidFill>
              <a:ln>
                <a:noFill/>
              </a:ln>
            </p:spPr>
            <p:txBody>
              <a:bodyPr lIns="121900" tIns="121900" rIns="121900" bIns="121900" anchor="ctr" anchorCtr="0">
                <a:noAutofit/>
              </a:bodyPr>
              <a:lstStyle/>
              <a:p>
                <a:endParaRPr sz="2400"/>
              </a:p>
            </p:txBody>
          </p:sp>
          <p:sp>
            <p:nvSpPr>
              <p:cNvPr id="491" name="Shape 491"/>
              <p:cNvSpPr txBox="1"/>
              <p:nvPr/>
            </p:nvSpPr>
            <p:spPr>
              <a:xfrm>
                <a:off x="286446" y="1895500"/>
                <a:ext cx="3049175" cy="870422"/>
              </a:xfrm>
              <a:prstGeom prst="rect">
                <a:avLst/>
              </a:prstGeom>
              <a:noFill/>
              <a:ln>
                <a:noFill/>
              </a:ln>
            </p:spPr>
            <p:txBody>
              <a:bodyPr lIns="121900" tIns="121900" rIns="121900" bIns="121900" anchor="t" anchorCtr="0">
                <a:noAutofit/>
              </a:bodyPr>
              <a:lstStyle/>
              <a:p>
                <a:pPr>
                  <a:buClr>
                    <a:schemeClr val="dk1"/>
                  </a:buClr>
                  <a:buSzPct val="100000"/>
                </a:pPr>
                <a:r>
                  <a:rPr lang="es" sz="1467" b="1" dirty="0">
                    <a:solidFill>
                      <a:srgbClr val="57A7B5"/>
                    </a:solidFill>
                    <a:latin typeface="Open Sans"/>
                    <a:ea typeface="Open Sans"/>
                    <a:cs typeface="Open Sans"/>
                    <a:sym typeface="Open Sans"/>
                  </a:rPr>
                  <a:t>PERUSE THE ROLES</a:t>
                </a:r>
              </a:p>
              <a:p>
                <a:endParaRPr sz="1467" dirty="0">
                  <a:solidFill>
                    <a:schemeClr val="dk1"/>
                  </a:solidFill>
                  <a:latin typeface="Open Sans"/>
                  <a:ea typeface="Open Sans"/>
                  <a:cs typeface="Open Sans"/>
                  <a:sym typeface="Open Sans"/>
                </a:endParaRPr>
              </a:p>
              <a:p>
                <a:r>
                  <a:rPr lang="en-US" sz="1467" dirty="0">
                    <a:solidFill>
                      <a:schemeClr val="dk1"/>
                    </a:solidFill>
                    <a:latin typeface="Open Sans"/>
                    <a:ea typeface="Open Sans"/>
                    <a:cs typeface="Open Sans"/>
                    <a:sym typeface="Open Sans"/>
                  </a:rPr>
                  <a:t>Peruse the roles and responsibilities</a:t>
                </a:r>
                <a:endParaRPr sz="1467" dirty="0">
                  <a:solidFill>
                    <a:schemeClr val="dk1"/>
                  </a:solidFill>
                  <a:latin typeface="Open Sans"/>
                  <a:ea typeface="Open Sans"/>
                  <a:cs typeface="Open Sans"/>
                  <a:sym typeface="Open Sans"/>
                </a:endParaRPr>
              </a:p>
              <a:p>
                <a:pPr>
                  <a:lnSpc>
                    <a:spcPct val="115000"/>
                  </a:lnSpc>
                  <a:buClr>
                    <a:schemeClr val="dk1"/>
                  </a:buClr>
                  <a:buSzPct val="100000"/>
                </a:pPr>
                <a:r>
                  <a:rPr lang="es" sz="1467" dirty="0">
                    <a:solidFill>
                      <a:schemeClr val="dk1"/>
                    </a:solidFill>
                    <a:latin typeface="Open Sans"/>
                    <a:ea typeface="Open Sans"/>
                    <a:cs typeface="Open Sans"/>
                    <a:sym typeface="Open Sans"/>
                  </a:rPr>
                  <a:t>Is there an important role that is missing and where will you place it</a:t>
                </a:r>
              </a:p>
              <a:p>
                <a:pPr>
                  <a:lnSpc>
                    <a:spcPct val="115000"/>
                  </a:lnSpc>
                  <a:buClr>
                    <a:schemeClr val="dk1"/>
                  </a:buClr>
                  <a:buSzPct val="100000"/>
                </a:pPr>
                <a:r>
                  <a:rPr lang="es" sz="1467" dirty="0">
                    <a:solidFill>
                      <a:schemeClr val="dk1"/>
                    </a:solidFill>
                    <a:latin typeface="Open Sans"/>
                    <a:ea typeface="Open Sans"/>
                    <a:cs typeface="Open Sans"/>
                    <a:sym typeface="Open Sans"/>
                  </a:rPr>
                  <a:t>Is there an important official missing and who might that be</a:t>
                </a:r>
              </a:p>
              <a:p>
                <a:pPr>
                  <a:lnSpc>
                    <a:spcPct val="115000"/>
                  </a:lnSpc>
                  <a:buClr>
                    <a:schemeClr val="dk1"/>
                  </a:buClr>
                  <a:buSzPct val="100000"/>
                </a:pPr>
                <a:r>
                  <a:rPr lang="es" sz="1467" dirty="0">
                    <a:solidFill>
                      <a:schemeClr val="dk1"/>
                    </a:solidFill>
                    <a:latin typeface="Open Sans"/>
                    <a:ea typeface="Open Sans"/>
                    <a:cs typeface="Open Sans"/>
                    <a:sym typeface="Open Sans"/>
                  </a:rPr>
                  <a:t>How will his/her exclusion affect the implementation of a grant</a:t>
                </a:r>
              </a:p>
              <a:p>
                <a:pPr>
                  <a:lnSpc>
                    <a:spcPct val="115000"/>
                  </a:lnSpc>
                  <a:buClr>
                    <a:schemeClr val="dk1"/>
                  </a:buClr>
                  <a:buSzPct val="100000"/>
                </a:pPr>
                <a:r>
                  <a:rPr lang="es" sz="1467" dirty="0">
                    <a:solidFill>
                      <a:schemeClr val="dk1"/>
                    </a:solidFill>
                    <a:latin typeface="Open Sans"/>
                    <a:ea typeface="Open Sans"/>
                    <a:cs typeface="Open Sans"/>
                    <a:sym typeface="Open Sans"/>
                  </a:rPr>
                  <a:t> </a:t>
                </a:r>
              </a:p>
            </p:txBody>
          </p:sp>
        </p:grpSp>
        <p:cxnSp>
          <p:nvCxnSpPr>
            <p:cNvPr id="492" name="Shape 492"/>
            <p:cNvCxnSpPr/>
            <p:nvPr/>
          </p:nvCxnSpPr>
          <p:spPr>
            <a:xfrm>
              <a:off x="236677" y="1915102"/>
              <a:ext cx="3101700" cy="0"/>
            </a:xfrm>
            <a:prstGeom prst="straightConnector1">
              <a:avLst/>
            </a:prstGeom>
            <a:noFill/>
            <a:ln w="9525" cap="flat" cmpd="sng">
              <a:solidFill>
                <a:srgbClr val="57A7B5"/>
              </a:solidFill>
              <a:prstDash val="solid"/>
              <a:round/>
              <a:headEnd type="none" w="lg" len="lg"/>
              <a:tailEnd type="none" w="lg" len="lg"/>
            </a:ln>
          </p:spPr>
        </p:cxnSp>
      </p:grpSp>
      <p:sp>
        <p:nvSpPr>
          <p:cNvPr id="493" name="Shape 493"/>
          <p:cNvSpPr/>
          <p:nvPr/>
        </p:nvSpPr>
        <p:spPr>
          <a:xfrm>
            <a:off x="-302033" y="0"/>
            <a:ext cx="226400" cy="856800"/>
          </a:xfrm>
          <a:prstGeom prst="rect">
            <a:avLst/>
          </a:prstGeom>
          <a:solidFill>
            <a:srgbClr val="CCCCCC"/>
          </a:solidFill>
          <a:ln w="19050" cap="flat" cmpd="sng">
            <a:solidFill>
              <a:srgbClr val="666666"/>
            </a:solidFill>
            <a:prstDash val="solid"/>
            <a:round/>
            <a:headEnd type="none" w="med" len="med"/>
            <a:tailEnd type="none" w="med" len="med"/>
          </a:ln>
        </p:spPr>
        <p:txBody>
          <a:bodyPr lIns="121900" tIns="121900" rIns="121900" bIns="121900" anchor="ctr" anchorCtr="0">
            <a:noAutofit/>
          </a:bodyPr>
          <a:lstStyle/>
          <a:p>
            <a:endParaRPr sz="2400"/>
          </a:p>
        </p:txBody>
      </p:sp>
      <p:sp>
        <p:nvSpPr>
          <p:cNvPr id="494" name="Shape 494"/>
          <p:cNvSpPr/>
          <p:nvPr/>
        </p:nvSpPr>
        <p:spPr>
          <a:xfrm>
            <a:off x="-302033" y="857241"/>
            <a:ext cx="226400" cy="856800"/>
          </a:xfrm>
          <a:prstGeom prst="rect">
            <a:avLst/>
          </a:prstGeom>
          <a:solidFill>
            <a:srgbClr val="CCCCCC"/>
          </a:solidFill>
          <a:ln w="19050" cap="flat" cmpd="sng">
            <a:solidFill>
              <a:srgbClr val="666666"/>
            </a:solidFill>
            <a:prstDash val="solid"/>
            <a:round/>
            <a:headEnd type="none" w="med" len="med"/>
            <a:tailEnd type="none" w="med" len="med"/>
          </a:ln>
        </p:spPr>
        <p:txBody>
          <a:bodyPr lIns="121900" tIns="121900" rIns="121900" bIns="121900" anchor="ctr" anchorCtr="0">
            <a:noAutofit/>
          </a:bodyPr>
          <a:lstStyle/>
          <a:p>
            <a:endParaRPr sz="2400"/>
          </a:p>
        </p:txBody>
      </p:sp>
      <p:sp>
        <p:nvSpPr>
          <p:cNvPr id="495" name="Shape 495"/>
          <p:cNvSpPr/>
          <p:nvPr/>
        </p:nvSpPr>
        <p:spPr>
          <a:xfrm>
            <a:off x="-302033" y="1714484"/>
            <a:ext cx="226400" cy="856800"/>
          </a:xfrm>
          <a:prstGeom prst="rect">
            <a:avLst/>
          </a:prstGeom>
          <a:solidFill>
            <a:srgbClr val="CCCCCC"/>
          </a:solidFill>
          <a:ln w="19050" cap="flat" cmpd="sng">
            <a:solidFill>
              <a:srgbClr val="666666"/>
            </a:solidFill>
            <a:prstDash val="solid"/>
            <a:round/>
            <a:headEnd type="none" w="med" len="med"/>
            <a:tailEnd type="none" w="med" len="med"/>
          </a:ln>
        </p:spPr>
        <p:txBody>
          <a:bodyPr lIns="121900" tIns="121900" rIns="121900" bIns="121900" anchor="ctr" anchorCtr="0">
            <a:noAutofit/>
          </a:bodyPr>
          <a:lstStyle/>
          <a:p>
            <a:endParaRPr sz="2400"/>
          </a:p>
        </p:txBody>
      </p:sp>
      <p:sp>
        <p:nvSpPr>
          <p:cNvPr id="496" name="Shape 496"/>
          <p:cNvSpPr/>
          <p:nvPr/>
        </p:nvSpPr>
        <p:spPr>
          <a:xfrm>
            <a:off x="-302033" y="2571747"/>
            <a:ext cx="226400" cy="856800"/>
          </a:xfrm>
          <a:prstGeom prst="rect">
            <a:avLst/>
          </a:prstGeom>
          <a:solidFill>
            <a:srgbClr val="CCCCCC"/>
          </a:solidFill>
          <a:ln w="19050" cap="flat" cmpd="sng">
            <a:solidFill>
              <a:srgbClr val="666666"/>
            </a:solidFill>
            <a:prstDash val="solid"/>
            <a:round/>
            <a:headEnd type="none" w="med" len="med"/>
            <a:tailEnd type="none" w="med" len="med"/>
          </a:ln>
        </p:spPr>
        <p:txBody>
          <a:bodyPr lIns="121900" tIns="121900" rIns="121900" bIns="121900" anchor="ctr" anchorCtr="0">
            <a:noAutofit/>
          </a:bodyPr>
          <a:lstStyle/>
          <a:p>
            <a:endParaRPr sz="2400"/>
          </a:p>
        </p:txBody>
      </p:sp>
      <p:sp>
        <p:nvSpPr>
          <p:cNvPr id="497" name="Shape 497"/>
          <p:cNvSpPr/>
          <p:nvPr/>
        </p:nvSpPr>
        <p:spPr>
          <a:xfrm>
            <a:off x="-302033" y="3429003"/>
            <a:ext cx="226400" cy="856800"/>
          </a:xfrm>
          <a:prstGeom prst="rect">
            <a:avLst/>
          </a:prstGeom>
          <a:solidFill>
            <a:srgbClr val="CCCCCC"/>
          </a:solidFill>
          <a:ln w="19050" cap="flat" cmpd="sng">
            <a:solidFill>
              <a:srgbClr val="666666"/>
            </a:solidFill>
            <a:prstDash val="solid"/>
            <a:round/>
            <a:headEnd type="none" w="med" len="med"/>
            <a:tailEnd type="none" w="med" len="med"/>
          </a:ln>
        </p:spPr>
        <p:txBody>
          <a:bodyPr lIns="121900" tIns="121900" rIns="121900" bIns="121900" anchor="ctr" anchorCtr="0">
            <a:noAutofit/>
          </a:bodyPr>
          <a:lstStyle/>
          <a:p>
            <a:endParaRPr sz="2400"/>
          </a:p>
        </p:txBody>
      </p:sp>
      <p:sp>
        <p:nvSpPr>
          <p:cNvPr id="498" name="Shape 498"/>
          <p:cNvSpPr/>
          <p:nvPr/>
        </p:nvSpPr>
        <p:spPr>
          <a:xfrm>
            <a:off x="-302033" y="4286246"/>
            <a:ext cx="226400" cy="856799"/>
          </a:xfrm>
          <a:prstGeom prst="rect">
            <a:avLst/>
          </a:prstGeom>
          <a:solidFill>
            <a:srgbClr val="CCCCCC"/>
          </a:solidFill>
          <a:ln w="19050" cap="flat" cmpd="sng">
            <a:solidFill>
              <a:srgbClr val="666666"/>
            </a:solidFill>
            <a:prstDash val="solid"/>
            <a:round/>
            <a:headEnd type="none" w="med" len="med"/>
            <a:tailEnd type="none" w="med" len="med"/>
          </a:ln>
        </p:spPr>
        <p:txBody>
          <a:bodyPr lIns="121900" tIns="121900" rIns="121900" bIns="121900" anchor="ctr" anchorCtr="0">
            <a:noAutofit/>
          </a:bodyPr>
          <a:lstStyle/>
          <a:p>
            <a:endParaRPr sz="2400"/>
          </a:p>
        </p:txBody>
      </p:sp>
      <p:sp>
        <p:nvSpPr>
          <p:cNvPr id="499" name="Shape 499"/>
          <p:cNvSpPr/>
          <p:nvPr/>
        </p:nvSpPr>
        <p:spPr>
          <a:xfrm>
            <a:off x="-302033" y="5143488"/>
            <a:ext cx="226400" cy="856800"/>
          </a:xfrm>
          <a:prstGeom prst="rect">
            <a:avLst/>
          </a:prstGeom>
          <a:solidFill>
            <a:srgbClr val="CCCCCC"/>
          </a:solidFill>
          <a:ln w="19050" cap="flat" cmpd="sng">
            <a:solidFill>
              <a:srgbClr val="666666"/>
            </a:solidFill>
            <a:prstDash val="solid"/>
            <a:round/>
            <a:headEnd type="none" w="med" len="med"/>
            <a:tailEnd type="none" w="med" len="med"/>
          </a:ln>
        </p:spPr>
        <p:txBody>
          <a:bodyPr lIns="121900" tIns="121900" rIns="121900" bIns="121900" anchor="ctr" anchorCtr="0">
            <a:noAutofit/>
          </a:bodyPr>
          <a:lstStyle/>
          <a:p>
            <a:endParaRPr sz="2400"/>
          </a:p>
        </p:txBody>
      </p:sp>
      <p:sp>
        <p:nvSpPr>
          <p:cNvPr id="500" name="Shape 500"/>
          <p:cNvSpPr/>
          <p:nvPr/>
        </p:nvSpPr>
        <p:spPr>
          <a:xfrm>
            <a:off x="-302033" y="6000749"/>
            <a:ext cx="226400" cy="856800"/>
          </a:xfrm>
          <a:prstGeom prst="rect">
            <a:avLst/>
          </a:prstGeom>
          <a:solidFill>
            <a:srgbClr val="CCCCCC"/>
          </a:solidFill>
          <a:ln w="19050" cap="flat" cmpd="sng">
            <a:solidFill>
              <a:srgbClr val="666666"/>
            </a:solidFill>
            <a:prstDash val="solid"/>
            <a:round/>
            <a:headEnd type="none" w="med" len="med"/>
            <a:tailEnd type="none" w="med" len="med"/>
          </a:ln>
        </p:spPr>
        <p:txBody>
          <a:bodyPr lIns="121900" tIns="121900" rIns="121900" bIns="121900" anchor="ctr" anchorCtr="0">
            <a:noAutofit/>
          </a:bodyPr>
          <a:lstStyle/>
          <a:p>
            <a:endParaRPr sz="2400"/>
          </a:p>
        </p:txBody>
      </p:sp>
      <p:sp>
        <p:nvSpPr>
          <p:cNvPr id="501" name="Shape 501"/>
          <p:cNvSpPr/>
          <p:nvPr/>
        </p:nvSpPr>
        <p:spPr>
          <a:xfrm rot="5400000">
            <a:off x="11317205" y="-953367"/>
            <a:ext cx="226400" cy="1523200"/>
          </a:xfrm>
          <a:prstGeom prst="rect">
            <a:avLst/>
          </a:prstGeom>
          <a:solidFill>
            <a:srgbClr val="CCCCCC"/>
          </a:solidFill>
          <a:ln w="19050" cap="flat" cmpd="sng">
            <a:solidFill>
              <a:srgbClr val="666666"/>
            </a:solidFill>
            <a:prstDash val="solid"/>
            <a:round/>
            <a:headEnd type="none" w="med" len="med"/>
            <a:tailEnd type="none" w="med" len="med"/>
          </a:ln>
        </p:spPr>
        <p:txBody>
          <a:bodyPr lIns="121900" tIns="121900" rIns="121900" bIns="121900" anchor="ctr" anchorCtr="0">
            <a:noAutofit/>
          </a:bodyPr>
          <a:lstStyle/>
          <a:p>
            <a:endParaRPr sz="2400"/>
          </a:p>
        </p:txBody>
      </p:sp>
      <p:sp>
        <p:nvSpPr>
          <p:cNvPr id="502" name="Shape 502"/>
          <p:cNvSpPr/>
          <p:nvPr/>
        </p:nvSpPr>
        <p:spPr>
          <a:xfrm rot="5400000">
            <a:off x="9793119" y="-953367"/>
            <a:ext cx="226400" cy="1523200"/>
          </a:xfrm>
          <a:prstGeom prst="rect">
            <a:avLst/>
          </a:prstGeom>
          <a:solidFill>
            <a:srgbClr val="CCCCCC"/>
          </a:solidFill>
          <a:ln w="19050" cap="flat" cmpd="sng">
            <a:solidFill>
              <a:srgbClr val="666666"/>
            </a:solidFill>
            <a:prstDash val="solid"/>
            <a:round/>
            <a:headEnd type="none" w="med" len="med"/>
            <a:tailEnd type="none" w="med" len="med"/>
          </a:ln>
        </p:spPr>
        <p:txBody>
          <a:bodyPr lIns="121900" tIns="121900" rIns="121900" bIns="121900" anchor="ctr" anchorCtr="0">
            <a:noAutofit/>
          </a:bodyPr>
          <a:lstStyle/>
          <a:p>
            <a:endParaRPr sz="2400"/>
          </a:p>
        </p:txBody>
      </p:sp>
      <p:sp>
        <p:nvSpPr>
          <p:cNvPr id="503" name="Shape 503"/>
          <p:cNvSpPr/>
          <p:nvPr/>
        </p:nvSpPr>
        <p:spPr>
          <a:xfrm rot="5400000">
            <a:off x="8269033" y="-953367"/>
            <a:ext cx="226400" cy="1523200"/>
          </a:xfrm>
          <a:prstGeom prst="rect">
            <a:avLst/>
          </a:prstGeom>
          <a:solidFill>
            <a:srgbClr val="CCCCCC"/>
          </a:solidFill>
          <a:ln w="19050" cap="flat" cmpd="sng">
            <a:solidFill>
              <a:srgbClr val="666666"/>
            </a:solidFill>
            <a:prstDash val="solid"/>
            <a:round/>
            <a:headEnd type="none" w="med" len="med"/>
            <a:tailEnd type="none" w="med" len="med"/>
          </a:ln>
        </p:spPr>
        <p:txBody>
          <a:bodyPr lIns="121900" tIns="121900" rIns="121900" bIns="121900" anchor="ctr" anchorCtr="0">
            <a:noAutofit/>
          </a:bodyPr>
          <a:lstStyle/>
          <a:p>
            <a:endParaRPr sz="2400"/>
          </a:p>
        </p:txBody>
      </p:sp>
      <p:sp>
        <p:nvSpPr>
          <p:cNvPr id="504" name="Shape 504"/>
          <p:cNvSpPr/>
          <p:nvPr/>
        </p:nvSpPr>
        <p:spPr>
          <a:xfrm rot="5400000">
            <a:off x="6744911" y="-953367"/>
            <a:ext cx="226400" cy="1523200"/>
          </a:xfrm>
          <a:prstGeom prst="rect">
            <a:avLst/>
          </a:prstGeom>
          <a:solidFill>
            <a:srgbClr val="CCCCCC"/>
          </a:solidFill>
          <a:ln w="19050" cap="flat" cmpd="sng">
            <a:solidFill>
              <a:srgbClr val="666666"/>
            </a:solidFill>
            <a:prstDash val="solid"/>
            <a:round/>
            <a:headEnd type="none" w="med" len="med"/>
            <a:tailEnd type="none" w="med" len="med"/>
          </a:ln>
        </p:spPr>
        <p:txBody>
          <a:bodyPr lIns="121900" tIns="121900" rIns="121900" bIns="121900" anchor="ctr" anchorCtr="0">
            <a:noAutofit/>
          </a:bodyPr>
          <a:lstStyle/>
          <a:p>
            <a:endParaRPr sz="2400"/>
          </a:p>
        </p:txBody>
      </p:sp>
      <p:sp>
        <p:nvSpPr>
          <p:cNvPr id="505" name="Shape 505"/>
          <p:cNvSpPr/>
          <p:nvPr/>
        </p:nvSpPr>
        <p:spPr>
          <a:xfrm rot="5400000">
            <a:off x="5220800" y="-953367"/>
            <a:ext cx="226400" cy="1523200"/>
          </a:xfrm>
          <a:prstGeom prst="rect">
            <a:avLst/>
          </a:prstGeom>
          <a:solidFill>
            <a:srgbClr val="CCCCCC"/>
          </a:solidFill>
          <a:ln w="19050" cap="flat" cmpd="sng">
            <a:solidFill>
              <a:srgbClr val="666666"/>
            </a:solidFill>
            <a:prstDash val="solid"/>
            <a:round/>
            <a:headEnd type="none" w="med" len="med"/>
            <a:tailEnd type="none" w="med" len="med"/>
          </a:ln>
        </p:spPr>
        <p:txBody>
          <a:bodyPr lIns="121900" tIns="121900" rIns="121900" bIns="121900" anchor="ctr" anchorCtr="0">
            <a:noAutofit/>
          </a:bodyPr>
          <a:lstStyle/>
          <a:p>
            <a:endParaRPr sz="2400"/>
          </a:p>
        </p:txBody>
      </p:sp>
      <p:sp>
        <p:nvSpPr>
          <p:cNvPr id="506" name="Shape 506"/>
          <p:cNvSpPr/>
          <p:nvPr/>
        </p:nvSpPr>
        <p:spPr>
          <a:xfrm rot="5400000">
            <a:off x="3696713" y="-953367"/>
            <a:ext cx="226400" cy="1523200"/>
          </a:xfrm>
          <a:prstGeom prst="rect">
            <a:avLst/>
          </a:prstGeom>
          <a:solidFill>
            <a:srgbClr val="CCCCCC"/>
          </a:solidFill>
          <a:ln w="19050" cap="flat" cmpd="sng">
            <a:solidFill>
              <a:srgbClr val="666666"/>
            </a:solidFill>
            <a:prstDash val="solid"/>
            <a:round/>
            <a:headEnd type="none" w="med" len="med"/>
            <a:tailEnd type="none" w="med" len="med"/>
          </a:ln>
        </p:spPr>
        <p:txBody>
          <a:bodyPr lIns="121900" tIns="121900" rIns="121900" bIns="121900" anchor="ctr" anchorCtr="0">
            <a:noAutofit/>
          </a:bodyPr>
          <a:lstStyle/>
          <a:p>
            <a:endParaRPr sz="2400"/>
          </a:p>
        </p:txBody>
      </p:sp>
      <p:sp>
        <p:nvSpPr>
          <p:cNvPr id="507" name="Shape 507"/>
          <p:cNvSpPr/>
          <p:nvPr/>
        </p:nvSpPr>
        <p:spPr>
          <a:xfrm rot="5400000">
            <a:off x="2172627" y="-953367"/>
            <a:ext cx="226400" cy="1523200"/>
          </a:xfrm>
          <a:prstGeom prst="rect">
            <a:avLst/>
          </a:prstGeom>
          <a:solidFill>
            <a:srgbClr val="CCCCCC"/>
          </a:solidFill>
          <a:ln w="19050" cap="flat" cmpd="sng">
            <a:solidFill>
              <a:srgbClr val="666666"/>
            </a:solidFill>
            <a:prstDash val="solid"/>
            <a:round/>
            <a:headEnd type="none" w="med" len="med"/>
            <a:tailEnd type="none" w="med" len="med"/>
          </a:ln>
        </p:spPr>
        <p:txBody>
          <a:bodyPr lIns="121900" tIns="121900" rIns="121900" bIns="121900" anchor="ctr" anchorCtr="0">
            <a:noAutofit/>
          </a:bodyPr>
          <a:lstStyle/>
          <a:p>
            <a:endParaRPr sz="2400"/>
          </a:p>
        </p:txBody>
      </p:sp>
      <p:sp>
        <p:nvSpPr>
          <p:cNvPr id="508" name="Shape 508"/>
          <p:cNvSpPr/>
          <p:nvPr/>
        </p:nvSpPr>
        <p:spPr>
          <a:xfrm rot="5400000">
            <a:off x="648505" y="-953367"/>
            <a:ext cx="226400" cy="1523200"/>
          </a:xfrm>
          <a:prstGeom prst="rect">
            <a:avLst/>
          </a:prstGeom>
          <a:solidFill>
            <a:srgbClr val="CCCCCC"/>
          </a:solidFill>
          <a:ln w="19050" cap="flat" cmpd="sng">
            <a:solidFill>
              <a:srgbClr val="666666"/>
            </a:solidFill>
            <a:prstDash val="solid"/>
            <a:round/>
            <a:headEnd type="none" w="med" len="med"/>
            <a:tailEnd type="none" w="med" len="med"/>
          </a:ln>
        </p:spPr>
        <p:txBody>
          <a:bodyPr lIns="121900" tIns="121900" rIns="121900" bIns="121900" anchor="ctr" anchorCtr="0">
            <a:noAutofit/>
          </a:bodyPr>
          <a:lstStyle/>
          <a:p>
            <a:endParaRPr sz="2400"/>
          </a:p>
        </p:txBody>
      </p:sp>
      <p:grpSp>
        <p:nvGrpSpPr>
          <p:cNvPr id="509" name="Shape 509"/>
          <p:cNvGrpSpPr/>
          <p:nvPr/>
        </p:nvGrpSpPr>
        <p:grpSpPr>
          <a:xfrm>
            <a:off x="4303043" y="2558305"/>
            <a:ext cx="3606967" cy="2468687"/>
            <a:chOff x="3200695" y="1915090"/>
            <a:chExt cx="2705225" cy="1851515"/>
          </a:xfrm>
        </p:grpSpPr>
        <p:grpSp>
          <p:nvGrpSpPr>
            <p:cNvPr id="510" name="Shape 510"/>
            <p:cNvGrpSpPr/>
            <p:nvPr/>
          </p:nvGrpSpPr>
          <p:grpSpPr>
            <a:xfrm>
              <a:off x="3200695" y="1915098"/>
              <a:ext cx="2702821" cy="1851507"/>
              <a:chOff x="58889" y="1915107"/>
              <a:chExt cx="3101700" cy="1090404"/>
            </a:xfrm>
          </p:grpSpPr>
          <p:sp>
            <p:nvSpPr>
              <p:cNvPr id="511" name="Shape 511"/>
              <p:cNvSpPr/>
              <p:nvPr/>
            </p:nvSpPr>
            <p:spPr>
              <a:xfrm>
                <a:off x="58889" y="1915107"/>
                <a:ext cx="3101700" cy="1090404"/>
              </a:xfrm>
              <a:prstGeom prst="rect">
                <a:avLst/>
              </a:prstGeom>
              <a:solidFill>
                <a:srgbClr val="F3F3F3"/>
              </a:solidFill>
              <a:ln>
                <a:noFill/>
              </a:ln>
            </p:spPr>
            <p:txBody>
              <a:bodyPr lIns="121900" tIns="121900" rIns="121900" bIns="121900" anchor="ctr" anchorCtr="0">
                <a:noAutofit/>
              </a:bodyPr>
              <a:lstStyle/>
              <a:p>
                <a:endParaRPr sz="2400"/>
              </a:p>
            </p:txBody>
          </p:sp>
          <p:sp>
            <p:nvSpPr>
              <p:cNvPr id="512" name="Shape 512"/>
              <p:cNvSpPr txBox="1"/>
              <p:nvPr/>
            </p:nvSpPr>
            <p:spPr>
              <a:xfrm>
                <a:off x="172517" y="1915124"/>
                <a:ext cx="2758910" cy="850800"/>
              </a:xfrm>
              <a:prstGeom prst="rect">
                <a:avLst/>
              </a:prstGeom>
              <a:noFill/>
              <a:ln>
                <a:noFill/>
              </a:ln>
            </p:spPr>
            <p:txBody>
              <a:bodyPr lIns="121900" tIns="121900" rIns="121900" bIns="121900" anchor="t" anchorCtr="0">
                <a:noAutofit/>
              </a:bodyPr>
              <a:lstStyle/>
              <a:p>
                <a:r>
                  <a:rPr lang="es" sz="1467" b="1" dirty="0">
                    <a:solidFill>
                      <a:srgbClr val="57A7B5"/>
                    </a:solidFill>
                    <a:latin typeface="Open Sans"/>
                    <a:ea typeface="Open Sans"/>
                    <a:cs typeface="Open Sans"/>
                    <a:sym typeface="Open Sans"/>
                  </a:rPr>
                  <a:t>COMPLETE THE MATRIX</a:t>
                </a:r>
              </a:p>
              <a:p>
                <a:endParaRPr sz="1467" dirty="0">
                  <a:solidFill>
                    <a:schemeClr val="dk1"/>
                  </a:solidFill>
                  <a:latin typeface="Open Sans"/>
                  <a:ea typeface="Open Sans"/>
                  <a:cs typeface="Open Sans"/>
                  <a:sym typeface="Open Sans"/>
                </a:endParaRPr>
              </a:p>
              <a:p>
                <a:r>
                  <a:rPr lang="en-US" sz="1467" dirty="0" err="1">
                    <a:solidFill>
                      <a:schemeClr val="dk1"/>
                    </a:solidFill>
                    <a:latin typeface="Open Sans"/>
                    <a:ea typeface="Open Sans"/>
                    <a:cs typeface="Open Sans"/>
                    <a:sym typeface="Open Sans"/>
                  </a:rPr>
                  <a:t>Colour</a:t>
                </a:r>
                <a:r>
                  <a:rPr lang="en-US" sz="1467" dirty="0">
                    <a:solidFill>
                      <a:schemeClr val="dk1"/>
                    </a:solidFill>
                    <a:latin typeface="Open Sans"/>
                    <a:ea typeface="Open Sans"/>
                    <a:cs typeface="Open Sans"/>
                    <a:sym typeface="Open Sans"/>
                  </a:rPr>
                  <a:t> the cells to assign the roles to the appropriate officials</a:t>
                </a:r>
                <a:endParaRPr sz="1467" dirty="0">
                  <a:solidFill>
                    <a:schemeClr val="dk1"/>
                  </a:solidFill>
                  <a:latin typeface="Open Sans"/>
                  <a:ea typeface="Open Sans"/>
                  <a:cs typeface="Open Sans"/>
                  <a:sym typeface="Open Sans"/>
                </a:endParaRPr>
              </a:p>
              <a:p>
                <a:pPr>
                  <a:lnSpc>
                    <a:spcPct val="115000"/>
                  </a:lnSpc>
                </a:pPr>
                <a:r>
                  <a:rPr lang="es" sz="1467" dirty="0">
                    <a:solidFill>
                      <a:schemeClr val="dk1"/>
                    </a:solidFill>
                    <a:latin typeface="Open Sans"/>
                    <a:ea typeface="Open Sans"/>
                    <a:cs typeface="Open Sans"/>
                    <a:sym typeface="Open Sans"/>
                  </a:rPr>
                  <a:t>Which official has the most roles</a:t>
                </a:r>
              </a:p>
              <a:p>
                <a:pPr>
                  <a:lnSpc>
                    <a:spcPct val="115000"/>
                  </a:lnSpc>
                </a:pPr>
                <a:r>
                  <a:rPr lang="es" sz="1467" dirty="0">
                    <a:solidFill>
                      <a:schemeClr val="dk1"/>
                    </a:solidFill>
                    <a:latin typeface="Open Sans"/>
                    <a:ea typeface="Open Sans"/>
                    <a:cs typeface="Open Sans"/>
                    <a:sym typeface="Open Sans"/>
                  </a:rPr>
                  <a:t>Which official has the least roles</a:t>
                </a:r>
              </a:p>
            </p:txBody>
          </p:sp>
        </p:grpSp>
        <p:cxnSp>
          <p:nvCxnSpPr>
            <p:cNvPr id="513" name="Shape 513"/>
            <p:cNvCxnSpPr/>
            <p:nvPr/>
          </p:nvCxnSpPr>
          <p:spPr>
            <a:xfrm>
              <a:off x="3203220" y="1915090"/>
              <a:ext cx="2702700" cy="0"/>
            </a:xfrm>
            <a:prstGeom prst="straightConnector1">
              <a:avLst/>
            </a:prstGeom>
            <a:noFill/>
            <a:ln w="9525" cap="flat" cmpd="sng">
              <a:solidFill>
                <a:srgbClr val="57A7B5"/>
              </a:solidFill>
              <a:prstDash val="solid"/>
              <a:round/>
              <a:headEnd type="none" w="lg" len="lg"/>
              <a:tailEnd type="none" w="lg" len="lg"/>
            </a:ln>
          </p:spPr>
        </p:cxnSp>
      </p:grpSp>
      <p:grpSp>
        <p:nvGrpSpPr>
          <p:cNvPr id="514" name="Shape 514"/>
          <p:cNvGrpSpPr/>
          <p:nvPr/>
        </p:nvGrpSpPr>
        <p:grpSpPr>
          <a:xfrm>
            <a:off x="8066728" y="2553456"/>
            <a:ext cx="3603761" cy="2473536"/>
            <a:chOff x="236677" y="1915102"/>
            <a:chExt cx="3101700" cy="1092550"/>
          </a:xfrm>
        </p:grpSpPr>
        <p:grpSp>
          <p:nvGrpSpPr>
            <p:cNvPr id="515" name="Shape 515"/>
            <p:cNvGrpSpPr/>
            <p:nvPr/>
          </p:nvGrpSpPr>
          <p:grpSpPr>
            <a:xfrm>
              <a:off x="236677" y="1915124"/>
              <a:ext cx="3101700" cy="1092528"/>
              <a:chOff x="236677" y="1915124"/>
              <a:chExt cx="3101700" cy="1092528"/>
            </a:xfrm>
          </p:grpSpPr>
          <p:sp>
            <p:nvSpPr>
              <p:cNvPr id="516" name="Shape 516"/>
              <p:cNvSpPr/>
              <p:nvPr/>
            </p:nvSpPr>
            <p:spPr>
              <a:xfrm>
                <a:off x="236677" y="1919406"/>
                <a:ext cx="3101700" cy="1088246"/>
              </a:xfrm>
              <a:prstGeom prst="rect">
                <a:avLst/>
              </a:prstGeom>
              <a:solidFill>
                <a:srgbClr val="F3F3F3"/>
              </a:solidFill>
              <a:ln>
                <a:noFill/>
              </a:ln>
            </p:spPr>
            <p:txBody>
              <a:bodyPr lIns="121900" tIns="121900" rIns="121900" bIns="121900" anchor="ctr" anchorCtr="0">
                <a:noAutofit/>
              </a:bodyPr>
              <a:lstStyle/>
              <a:p>
                <a:endParaRPr sz="2400"/>
              </a:p>
            </p:txBody>
          </p:sp>
          <p:sp>
            <p:nvSpPr>
              <p:cNvPr id="517" name="Shape 517"/>
              <p:cNvSpPr txBox="1"/>
              <p:nvPr/>
            </p:nvSpPr>
            <p:spPr>
              <a:xfrm>
                <a:off x="347549" y="1915124"/>
                <a:ext cx="2896553" cy="850800"/>
              </a:xfrm>
              <a:prstGeom prst="rect">
                <a:avLst/>
              </a:prstGeom>
              <a:noFill/>
              <a:ln>
                <a:noFill/>
              </a:ln>
            </p:spPr>
            <p:txBody>
              <a:bodyPr lIns="121900" tIns="121900" rIns="121900" bIns="121900" anchor="t" anchorCtr="0">
                <a:noAutofit/>
              </a:bodyPr>
              <a:lstStyle/>
              <a:p>
                <a:r>
                  <a:rPr lang="es" sz="1467" b="1" dirty="0">
                    <a:solidFill>
                      <a:srgbClr val="57A7B5"/>
                    </a:solidFill>
                    <a:latin typeface="Open Sans"/>
                    <a:ea typeface="Open Sans"/>
                    <a:cs typeface="Open Sans"/>
                    <a:sym typeface="Open Sans"/>
                  </a:rPr>
                  <a:t>WHAT LESSONS DID YOU LEARN</a:t>
                </a:r>
              </a:p>
              <a:p>
                <a:endParaRPr sz="1467" dirty="0">
                  <a:solidFill>
                    <a:schemeClr val="dk1"/>
                  </a:solidFill>
                  <a:latin typeface="Open Sans"/>
                  <a:ea typeface="Open Sans"/>
                  <a:cs typeface="Open Sans"/>
                  <a:sym typeface="Open Sans"/>
                </a:endParaRPr>
              </a:p>
              <a:p>
                <a:pPr>
                  <a:lnSpc>
                    <a:spcPct val="115000"/>
                  </a:lnSpc>
                </a:pPr>
                <a:r>
                  <a:rPr lang="es" sz="1467" dirty="0">
                    <a:solidFill>
                      <a:schemeClr val="dk1"/>
                    </a:solidFill>
                    <a:latin typeface="Open Sans"/>
                    <a:ea typeface="Open Sans"/>
                    <a:cs typeface="Open Sans"/>
                    <a:sym typeface="Open Sans"/>
                  </a:rPr>
                  <a:t>Is the research grants office necessary based on the role assignment exercise</a:t>
                </a:r>
              </a:p>
              <a:p>
                <a:pPr>
                  <a:lnSpc>
                    <a:spcPct val="115000"/>
                  </a:lnSpc>
                </a:pPr>
                <a:r>
                  <a:rPr lang="es" sz="1467" dirty="0">
                    <a:solidFill>
                      <a:schemeClr val="dk1"/>
                    </a:solidFill>
                    <a:latin typeface="Open Sans"/>
                    <a:ea typeface="Open Sans"/>
                    <a:cs typeface="Open Sans"/>
                    <a:sym typeface="Open Sans"/>
                  </a:rPr>
                  <a:t>What administrative level will you place the Head of the office (Dean, Director, Provost, etc, and why)</a:t>
                </a:r>
              </a:p>
              <a:p>
                <a:pPr>
                  <a:lnSpc>
                    <a:spcPct val="115000"/>
                  </a:lnSpc>
                </a:pPr>
                <a:endParaRPr lang="es" sz="1467" dirty="0">
                  <a:solidFill>
                    <a:schemeClr val="dk1"/>
                  </a:solidFill>
                  <a:latin typeface="Open Sans"/>
                  <a:ea typeface="Open Sans"/>
                  <a:cs typeface="Open Sans"/>
                  <a:sym typeface="Open Sans"/>
                </a:endParaRPr>
              </a:p>
            </p:txBody>
          </p:sp>
        </p:grpSp>
        <p:cxnSp>
          <p:nvCxnSpPr>
            <p:cNvPr id="518" name="Shape 518"/>
            <p:cNvCxnSpPr/>
            <p:nvPr/>
          </p:nvCxnSpPr>
          <p:spPr>
            <a:xfrm>
              <a:off x="236677" y="1915102"/>
              <a:ext cx="3101700" cy="0"/>
            </a:xfrm>
            <a:prstGeom prst="straightConnector1">
              <a:avLst/>
            </a:prstGeom>
            <a:noFill/>
            <a:ln w="9525" cap="flat" cmpd="sng">
              <a:solidFill>
                <a:srgbClr val="57A7B5"/>
              </a:solidFill>
              <a:prstDash val="solid"/>
              <a:round/>
              <a:headEnd type="none" w="lg" len="lg"/>
              <a:tailEnd type="none" w="lg" len="lg"/>
            </a:ln>
          </p:spPr>
        </p:cxnSp>
      </p:grpSp>
      <p:sp>
        <p:nvSpPr>
          <p:cNvPr id="34" name="Shape 270"/>
          <p:cNvSpPr txBox="1"/>
          <p:nvPr/>
        </p:nvSpPr>
        <p:spPr>
          <a:xfrm>
            <a:off x="-188833" y="0"/>
            <a:ext cx="12189600" cy="792400"/>
          </a:xfrm>
          <a:prstGeom prst="rect">
            <a:avLst/>
          </a:prstGeom>
          <a:noFill/>
          <a:ln>
            <a:noFill/>
          </a:ln>
        </p:spPr>
        <p:txBody>
          <a:bodyPr lIns="121900" tIns="121900" rIns="121900" bIns="121900" anchor="t" anchorCtr="0">
            <a:noAutofit/>
          </a:bodyPr>
          <a:lstStyle/>
          <a:p>
            <a:pPr lvl="0" algn="ctr">
              <a:lnSpc>
                <a:spcPct val="115000"/>
              </a:lnSpc>
            </a:pPr>
            <a:r>
              <a:rPr lang="es" sz="2667" b="1" dirty="0">
                <a:solidFill>
                  <a:schemeClr val="bg1"/>
                </a:solidFill>
                <a:latin typeface="Open Sans"/>
                <a:ea typeface="Open Sans"/>
                <a:cs typeface="Open Sans"/>
                <a:sym typeface="Open Sans"/>
              </a:rPr>
              <a:t>Roles and Responsibilities of the Research Grants Office</a:t>
            </a:r>
          </a:p>
          <a:p>
            <a:pPr algn="ctr">
              <a:lnSpc>
                <a:spcPct val="115000"/>
              </a:lnSpc>
            </a:pPr>
            <a:endParaRPr sz="2933" b="1" dirty="0">
              <a:solidFill>
                <a:srgbClr val="434343"/>
              </a:solidFill>
              <a:latin typeface="Open Sans"/>
              <a:ea typeface="Open Sans"/>
              <a:cs typeface="Open Sans"/>
              <a:sym typeface="Open Sans"/>
            </a:endParaRPr>
          </a:p>
        </p:txBody>
      </p:sp>
    </p:spTree>
    <p:extLst>
      <p:ext uri="{BB962C8B-B14F-4D97-AF65-F5344CB8AC3E}">
        <p14:creationId xmlns:p14="http://schemas.microsoft.com/office/powerpoint/2010/main" val="3753184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87"/>
                                        </p:tgtEl>
                                        <p:attrNameLst>
                                          <p:attrName>style.visibility</p:attrName>
                                        </p:attrNameLst>
                                      </p:cBhvr>
                                      <p:to>
                                        <p:strVal val="visible"/>
                                      </p:to>
                                    </p:set>
                                    <p:animEffect transition="in" filter="fade">
                                      <p:cBhvr>
                                        <p:cTn id="7" dur="1000"/>
                                        <p:tgtEl>
                                          <p:spTgt spid="487"/>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488"/>
                                        </p:tgtEl>
                                        <p:attrNameLst>
                                          <p:attrName>style.visibility</p:attrName>
                                        </p:attrNameLst>
                                      </p:cBhvr>
                                      <p:to>
                                        <p:strVal val="visible"/>
                                      </p:to>
                                    </p:set>
                                    <p:animEffect transition="in" filter="fade">
                                      <p:cBhvr>
                                        <p:cTn id="11" dur="1000"/>
                                        <p:tgtEl>
                                          <p:spTgt spid="488"/>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509"/>
                                        </p:tgtEl>
                                        <p:attrNameLst>
                                          <p:attrName>style.visibility</p:attrName>
                                        </p:attrNameLst>
                                      </p:cBhvr>
                                      <p:to>
                                        <p:strVal val="visible"/>
                                      </p:to>
                                    </p:set>
                                    <p:animEffect transition="in" filter="fade">
                                      <p:cBhvr>
                                        <p:cTn id="15" dur="1000"/>
                                        <p:tgtEl>
                                          <p:spTgt spid="509"/>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514"/>
                                        </p:tgtEl>
                                        <p:attrNameLst>
                                          <p:attrName>style.visibility</p:attrName>
                                        </p:attrNameLst>
                                      </p:cBhvr>
                                      <p:to>
                                        <p:strVal val="visible"/>
                                      </p:to>
                                    </p:set>
                                    <p:animEffect transition="in" filter="fade">
                                      <p:cBhvr>
                                        <p:cTn id="19" dur="1000"/>
                                        <p:tgtEl>
                                          <p:spTgt spid="514"/>
                                        </p:tgtEl>
                                      </p:cBhvr>
                                    </p:animEffect>
                                  </p:childTnLst>
                                </p:cTn>
                              </p:par>
                            </p:childTnLst>
                          </p:cTn>
                        </p:par>
                        <p:par>
                          <p:cTn id="20" fill="hold">
                            <p:stCondLst>
                              <p:cond delay="4000"/>
                            </p:stCondLst>
                            <p:childTnLst>
                              <p:par>
                                <p:cTn id="21" presetID="10" presetClass="entr" presetSubtype="0" fill="hold"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42115"/>
            <a:ext cx="10972800" cy="1143000"/>
          </a:xfrm>
        </p:spPr>
        <p:txBody>
          <a:bodyPr/>
          <a:lstStyle/>
          <a:p>
            <a:pPr algn="ctr"/>
            <a:r>
              <a:rPr lang="en-US" sz="3733" dirty="0">
                <a:latin typeface="Century Gothic" panose="020B0502020202020204" pitchFamily="34" charset="0"/>
              </a:rPr>
              <a:t>Useful Resources</a:t>
            </a:r>
          </a:p>
        </p:txBody>
      </p:sp>
      <p:sp>
        <p:nvSpPr>
          <p:cNvPr id="3" name="Text Placeholder 2"/>
          <p:cNvSpPr>
            <a:spLocks noGrp="1"/>
          </p:cNvSpPr>
          <p:nvPr>
            <p:ph type="body" idx="1"/>
          </p:nvPr>
        </p:nvSpPr>
        <p:spPr>
          <a:xfrm>
            <a:off x="609600" y="1441174"/>
            <a:ext cx="5486400" cy="4967573"/>
          </a:xfrm>
        </p:spPr>
        <p:txBody>
          <a:bodyPr/>
          <a:lstStyle/>
          <a:p>
            <a:r>
              <a:rPr lang="en-US" sz="1867" b="1" dirty="0">
                <a:latin typeface="Century Gothic" panose="020B0502020202020204" pitchFamily="34" charset="0"/>
              </a:rPr>
              <a:t>Participatory Engagement with Scientific and Technological Research through Performance (PERFORM)</a:t>
            </a:r>
            <a:endParaRPr lang="en-US" sz="1867" dirty="0">
              <a:latin typeface="Century Gothic" panose="020B0502020202020204" pitchFamily="34" charset="0"/>
            </a:endParaRPr>
          </a:p>
          <a:p>
            <a:r>
              <a:rPr lang="en-US" sz="1867" u="sng" dirty="0">
                <a:latin typeface="Century Gothic" panose="020B0502020202020204" pitchFamily="34" charset="0"/>
                <a:hlinkClick r:id="rId2"/>
              </a:rPr>
              <a:t>http://www.perform-research.eu/toolkits/researchers-toolkit-v2/</a:t>
            </a:r>
            <a:endParaRPr lang="en-US" sz="1867" u="sng" dirty="0">
              <a:latin typeface="Century Gothic" panose="020B0502020202020204" pitchFamily="34" charset="0"/>
            </a:endParaRPr>
          </a:p>
          <a:p>
            <a:endParaRPr lang="en-US" sz="1867" u="sng" dirty="0">
              <a:latin typeface="Century Gothic" panose="020B0502020202020204" pitchFamily="34" charset="0"/>
            </a:endParaRPr>
          </a:p>
          <a:p>
            <a:r>
              <a:rPr lang="en-US" sz="1867" b="1" dirty="0">
                <a:latin typeface="Century Gothic" panose="020B0502020202020204" pitchFamily="34" charset="0"/>
              </a:rPr>
              <a:t>Africa Centre for Evidence (ACE)</a:t>
            </a:r>
            <a:endParaRPr lang="en-US" sz="1867" dirty="0">
              <a:latin typeface="Century Gothic" panose="020B0502020202020204" pitchFamily="34" charset="0"/>
            </a:endParaRPr>
          </a:p>
          <a:p>
            <a:r>
              <a:rPr lang="en-US" sz="1867" u="sng" dirty="0">
                <a:latin typeface="Century Gothic" panose="020B0502020202020204" pitchFamily="34" charset="0"/>
                <a:hlinkClick r:id="rId3"/>
              </a:rPr>
              <a:t>https://africacentreforevidence.org/</a:t>
            </a:r>
            <a:r>
              <a:rPr lang="en-US" sz="1867" u="sng" dirty="0">
                <a:latin typeface="Century Gothic" panose="020B0502020202020204" pitchFamily="34" charset="0"/>
              </a:rPr>
              <a:t> </a:t>
            </a:r>
            <a:endParaRPr lang="en-US" sz="1867" dirty="0">
              <a:latin typeface="Century Gothic" panose="020B0502020202020204" pitchFamily="34" charset="0"/>
            </a:endParaRPr>
          </a:p>
          <a:p>
            <a:endParaRPr lang="en-US" sz="1867" dirty="0">
              <a:latin typeface="Century Gothic" panose="020B0502020202020204" pitchFamily="34" charset="0"/>
            </a:endParaRPr>
          </a:p>
          <a:p>
            <a:r>
              <a:rPr lang="en-US" sz="1867" b="1" dirty="0">
                <a:latin typeface="Century Gothic" panose="020B0502020202020204" pitchFamily="34" charset="0"/>
              </a:rPr>
              <a:t>SIDA Research Calls &amp; Grants</a:t>
            </a:r>
          </a:p>
          <a:p>
            <a:r>
              <a:rPr lang="en-US" sz="1867" dirty="0">
                <a:latin typeface="Century Gothic" panose="020B0502020202020204" pitchFamily="34" charset="0"/>
                <a:hlinkClick r:id="rId4"/>
              </a:rPr>
              <a:t>https://www.sida.se/en/for-partners/research-partners/research-calls-and-grants</a:t>
            </a:r>
            <a:r>
              <a:rPr lang="en-US" sz="1867" dirty="0">
                <a:latin typeface="Century Gothic" panose="020B0502020202020204" pitchFamily="34" charset="0"/>
              </a:rPr>
              <a:t> </a:t>
            </a:r>
          </a:p>
        </p:txBody>
      </p:sp>
      <p:sp>
        <p:nvSpPr>
          <p:cNvPr id="4" name="Text Placeholder 3"/>
          <p:cNvSpPr>
            <a:spLocks noGrp="1"/>
          </p:cNvSpPr>
          <p:nvPr>
            <p:ph type="body" idx="2"/>
          </p:nvPr>
        </p:nvSpPr>
        <p:spPr>
          <a:xfrm>
            <a:off x="6291707" y="1356896"/>
            <a:ext cx="5573407" cy="4967573"/>
          </a:xfrm>
        </p:spPr>
        <p:txBody>
          <a:bodyPr/>
          <a:lstStyle/>
          <a:p>
            <a:r>
              <a:rPr lang="en-US" sz="1867" b="1" dirty="0">
                <a:latin typeface="Century Gothic" panose="020B0502020202020204" pitchFamily="34" charset="0"/>
              </a:rPr>
              <a:t>Terra Viva Grants Directory</a:t>
            </a:r>
          </a:p>
          <a:p>
            <a:r>
              <a:rPr lang="en-US" sz="1867" dirty="0">
                <a:latin typeface="Century Gothic" panose="020B0502020202020204" pitchFamily="34" charset="0"/>
                <a:hlinkClick r:id="rId5"/>
              </a:rPr>
              <a:t>http://www.terravivagrants.info/</a:t>
            </a:r>
            <a:r>
              <a:rPr lang="en-US" sz="1867" dirty="0">
                <a:latin typeface="Century Gothic" panose="020B0502020202020204" pitchFamily="34" charset="0"/>
              </a:rPr>
              <a:t> </a:t>
            </a:r>
          </a:p>
          <a:p>
            <a:endParaRPr lang="en-US" sz="1867" dirty="0">
              <a:latin typeface="Century Gothic" panose="020B0502020202020204" pitchFamily="34" charset="0"/>
            </a:endParaRPr>
          </a:p>
          <a:p>
            <a:r>
              <a:rPr lang="en-US" sz="1867" b="1" dirty="0" err="1">
                <a:latin typeface="Century Gothic" panose="020B0502020202020204" pitchFamily="34" charset="0"/>
              </a:rPr>
              <a:t>Enterpreneurship</a:t>
            </a:r>
            <a:r>
              <a:rPr lang="en-US" sz="1867" b="1" dirty="0">
                <a:latin typeface="Century Gothic" panose="020B0502020202020204" pitchFamily="34" charset="0"/>
              </a:rPr>
              <a:t> &amp; Innovation</a:t>
            </a:r>
          </a:p>
          <a:p>
            <a:r>
              <a:rPr lang="en-US" sz="1867" dirty="0">
                <a:latin typeface="Century Gothic" panose="020B0502020202020204" pitchFamily="34" charset="0"/>
                <a:hlinkClick r:id="rId6"/>
              </a:rPr>
              <a:t>http://simonpriest.altervista.org/</a:t>
            </a:r>
            <a:r>
              <a:rPr lang="en-US" sz="1867" dirty="0">
                <a:latin typeface="Century Gothic" panose="020B0502020202020204" pitchFamily="34" charset="0"/>
              </a:rPr>
              <a:t> </a:t>
            </a:r>
          </a:p>
          <a:p>
            <a:endParaRPr lang="en-US" sz="1867" dirty="0">
              <a:latin typeface="Century Gothic" panose="020B0502020202020204" pitchFamily="34" charset="0"/>
            </a:endParaRPr>
          </a:p>
          <a:p>
            <a:r>
              <a:rPr lang="en-US" sz="1867" b="1" dirty="0">
                <a:latin typeface="Century Gothic" panose="020B0502020202020204" pitchFamily="34" charset="0"/>
              </a:rPr>
              <a:t>AUTHORAID Funding</a:t>
            </a:r>
          </a:p>
          <a:p>
            <a:r>
              <a:rPr lang="en-US" sz="1867" dirty="0">
                <a:latin typeface="Century Gothic" panose="020B0502020202020204" pitchFamily="34" charset="0"/>
                <a:hlinkClick r:id="rId7"/>
              </a:rPr>
              <a:t>https://www.authoraid.info/en/funding/</a:t>
            </a:r>
            <a:endParaRPr lang="en-US" sz="1867" dirty="0">
              <a:latin typeface="Century Gothic" panose="020B0502020202020204" pitchFamily="34" charset="0"/>
            </a:endParaRPr>
          </a:p>
          <a:p>
            <a:endParaRPr lang="en-US" sz="1867" dirty="0">
              <a:latin typeface="Century Gothic" panose="020B0502020202020204" pitchFamily="34" charset="0"/>
            </a:endParaRPr>
          </a:p>
          <a:p>
            <a:r>
              <a:rPr lang="en-US" sz="1867" b="1" dirty="0">
                <a:latin typeface="Century Gothic" panose="020B0502020202020204" pitchFamily="34" charset="0"/>
              </a:rPr>
              <a:t>IDEA Funding Opportunities</a:t>
            </a:r>
          </a:p>
          <a:p>
            <a:r>
              <a:rPr lang="en-US" sz="1867" dirty="0">
                <a:latin typeface="Century Gothic" panose="020B0502020202020204" pitchFamily="34" charset="0"/>
                <a:hlinkClick r:id="rId8"/>
              </a:rPr>
              <a:t>https://idea-phd.net/index.php/en/funding-opportunities</a:t>
            </a:r>
            <a:r>
              <a:rPr lang="en-US" sz="1867" dirty="0">
                <a:latin typeface="Century Gothic" panose="020B0502020202020204" pitchFamily="34" charset="0"/>
              </a:rPr>
              <a:t> </a:t>
            </a:r>
          </a:p>
          <a:p>
            <a:endParaRPr lang="en-US" sz="1867" dirty="0">
              <a:latin typeface="Century Gothic" panose="020B0502020202020204" pitchFamily="34" charset="0"/>
            </a:endParaRPr>
          </a:p>
          <a:p>
            <a:r>
              <a:rPr lang="en-US" sz="1867" b="1" dirty="0">
                <a:latin typeface="Century Gothic" panose="020B0502020202020204" pitchFamily="34" charset="0"/>
              </a:rPr>
              <a:t>UCC Research Output Monitor</a:t>
            </a:r>
          </a:p>
          <a:p>
            <a:r>
              <a:rPr lang="en-US" sz="1867" dirty="0">
                <a:latin typeface="Century Gothic" panose="020B0502020202020204" pitchFamily="34" charset="0"/>
                <a:hlinkClick r:id="rId9"/>
              </a:rPr>
              <a:t>https://www.scholar.ucc.edu.gh/app</a:t>
            </a:r>
            <a:r>
              <a:rPr lang="en-US" sz="1867" dirty="0">
                <a:latin typeface="Century Gothic" panose="020B0502020202020204" pitchFamily="34" charset="0"/>
              </a:rPr>
              <a:t> </a:t>
            </a:r>
          </a:p>
        </p:txBody>
      </p:sp>
    </p:spTree>
    <p:extLst>
      <p:ext uri="{BB962C8B-B14F-4D97-AF65-F5344CB8AC3E}">
        <p14:creationId xmlns:p14="http://schemas.microsoft.com/office/powerpoint/2010/main" val="2830257271"/>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764771"/>
          </a:xfrm>
        </p:spPr>
        <p:txBody>
          <a:bodyPr/>
          <a:lstStyle/>
          <a:p>
            <a:pPr algn="ctr"/>
            <a:r>
              <a:rPr lang="en-US" sz="3733" dirty="0">
                <a:latin typeface="Century Gothic" panose="020B0502020202020204" pitchFamily="34" charset="0"/>
              </a:rPr>
              <a:t>Useful Resources</a:t>
            </a:r>
          </a:p>
        </p:txBody>
      </p:sp>
      <p:sp>
        <p:nvSpPr>
          <p:cNvPr id="3" name="Text Placeholder 2"/>
          <p:cNvSpPr>
            <a:spLocks noGrp="1"/>
          </p:cNvSpPr>
          <p:nvPr>
            <p:ph type="body" idx="1"/>
          </p:nvPr>
        </p:nvSpPr>
        <p:spPr>
          <a:xfrm>
            <a:off x="448888" y="883069"/>
            <a:ext cx="5817882" cy="4967573"/>
          </a:xfrm>
        </p:spPr>
        <p:txBody>
          <a:bodyPr>
            <a:normAutofit lnSpcReduction="10000"/>
          </a:bodyPr>
          <a:lstStyle/>
          <a:p>
            <a:r>
              <a:rPr lang="en-US" sz="2400" dirty="0">
                <a:latin typeface="Century Gothic" panose="020B0502020202020204" pitchFamily="34" charset="0"/>
                <a:hlinkClick r:id="rId2"/>
              </a:rPr>
              <a:t>https://www.swedev.dev/funding-opportunities/</a:t>
            </a:r>
            <a:r>
              <a:rPr lang="en-US" sz="2400" dirty="0">
                <a:latin typeface="Century Gothic" panose="020B0502020202020204" pitchFamily="34" charset="0"/>
              </a:rPr>
              <a:t> </a:t>
            </a:r>
            <a:endParaRPr lang="en-US" sz="2400" dirty="0" smtClean="0">
              <a:latin typeface="Century Gothic" panose="020B0502020202020204" pitchFamily="34" charset="0"/>
            </a:endParaRPr>
          </a:p>
          <a:p>
            <a:pPr marL="0" indent="0">
              <a:buNone/>
            </a:pPr>
            <a:endParaRPr lang="en-US" sz="2400" dirty="0">
              <a:latin typeface="Century Gothic" panose="020B0502020202020204" pitchFamily="34" charset="0"/>
            </a:endParaRPr>
          </a:p>
          <a:p>
            <a:r>
              <a:rPr lang="en-US" sz="2400" dirty="0">
                <a:latin typeface="Century Gothic" panose="020B0502020202020204" pitchFamily="34" charset="0"/>
                <a:hlinkClick r:id="rId3"/>
              </a:rPr>
              <a:t>https://</a:t>
            </a:r>
            <a:r>
              <a:rPr lang="en-US" sz="2400" dirty="0" smtClean="0">
                <a:latin typeface="Century Gothic" panose="020B0502020202020204" pitchFamily="34" charset="0"/>
                <a:hlinkClick r:id="rId3"/>
              </a:rPr>
              <a:t>aripd.net/aripd/index/worldwide_research_grants</a:t>
            </a:r>
            <a:endParaRPr lang="en-US" sz="2400" dirty="0">
              <a:latin typeface="Century Gothic" panose="020B0502020202020204" pitchFamily="34" charset="0"/>
            </a:endParaRPr>
          </a:p>
          <a:p>
            <a:pPr marL="0" indent="0">
              <a:buNone/>
            </a:pPr>
            <a:endParaRPr lang="en-US" sz="2400" dirty="0">
              <a:solidFill>
                <a:srgbClr val="0432FF"/>
              </a:solidFill>
              <a:latin typeface="Century Gothic" panose="020B0502020202020204" pitchFamily="34" charset="0"/>
              <a:hlinkClick r:id="rId4"/>
            </a:endParaRPr>
          </a:p>
          <a:p>
            <a:r>
              <a:rPr lang="en-US" sz="2400" dirty="0" smtClean="0">
                <a:solidFill>
                  <a:srgbClr val="0432FF"/>
                </a:solidFill>
                <a:latin typeface="Century Gothic" panose="020B0502020202020204" pitchFamily="34" charset="0"/>
                <a:hlinkClick r:id="rId4"/>
              </a:rPr>
              <a:t>https</a:t>
            </a:r>
            <a:r>
              <a:rPr lang="en-US" sz="2400" dirty="0">
                <a:solidFill>
                  <a:srgbClr val="0432FF"/>
                </a:solidFill>
                <a:latin typeface="Century Gothic" panose="020B0502020202020204" pitchFamily="34" charset="0"/>
                <a:hlinkClick r:id="rId4"/>
              </a:rPr>
              <a:t>://www.cambridge-africa.cam.ac.uk/opportunities/funding-opportunities/?</a:t>
            </a:r>
            <a:r>
              <a:rPr lang="en-US" sz="2400" dirty="0" smtClean="0">
                <a:solidFill>
                  <a:srgbClr val="0432FF"/>
                </a:solidFill>
                <a:latin typeface="Century Gothic" panose="020B0502020202020204" pitchFamily="34" charset="0"/>
                <a:hlinkClick r:id="rId4"/>
              </a:rPr>
              <a:t>past</a:t>
            </a:r>
            <a:endParaRPr lang="en-US" sz="2400" dirty="0" smtClean="0">
              <a:solidFill>
                <a:srgbClr val="0432FF"/>
              </a:solidFill>
              <a:latin typeface="Century Gothic" panose="020B0502020202020204" pitchFamily="34" charset="0"/>
            </a:endParaRPr>
          </a:p>
          <a:p>
            <a:endParaRPr lang="en-US" sz="2400" dirty="0">
              <a:solidFill>
                <a:srgbClr val="0432FF"/>
              </a:solidFill>
              <a:latin typeface="Century Gothic" panose="020B0502020202020204" pitchFamily="34" charset="0"/>
            </a:endParaRPr>
          </a:p>
          <a:p>
            <a:pPr lvl="0"/>
            <a:r>
              <a:rPr lang="en-US" altLang="en-US" sz="2400" dirty="0">
                <a:solidFill>
                  <a:srgbClr val="0432FF"/>
                </a:solidFill>
                <a:latin typeface="Century Gothic" panose="020B0502020202020204" pitchFamily="34" charset="0"/>
                <a:hlinkClick r:id="rId5"/>
              </a:rPr>
              <a:t>https://academy.worldbank.org/en/home</a:t>
            </a:r>
            <a:endParaRPr lang="en-US" altLang="en-US" sz="2400" dirty="0">
              <a:solidFill>
                <a:srgbClr val="0432FF"/>
              </a:solidFill>
              <a:latin typeface="Century Gothic" panose="020B0502020202020204" pitchFamily="34" charset="0"/>
            </a:endParaRPr>
          </a:p>
          <a:p>
            <a:pPr lvl="0"/>
            <a:endParaRPr lang="en-US" altLang="en-US" sz="2400" dirty="0">
              <a:solidFill>
                <a:srgbClr val="0432FF"/>
              </a:solidFill>
              <a:latin typeface="Century Gothic" panose="020B0502020202020204" pitchFamily="34" charset="0"/>
            </a:endParaRPr>
          </a:p>
          <a:p>
            <a:r>
              <a:rPr lang="en-US" altLang="en-US" sz="2400" dirty="0">
                <a:solidFill>
                  <a:srgbClr val="0432FF"/>
                </a:solidFill>
                <a:latin typeface="Century Gothic" panose="020B0502020202020204" pitchFamily="34" charset="0"/>
                <a:hlinkClick r:id="rId6"/>
              </a:rPr>
              <a:t>https://rise.articulate.com/share/fc0siRAD5L24ArhsMjNkay0R1jzZrHM4#/</a:t>
            </a:r>
            <a:endParaRPr lang="en-US" altLang="en-US" sz="2400" dirty="0">
              <a:solidFill>
                <a:srgbClr val="0432FF"/>
              </a:solidFill>
              <a:latin typeface="Century Gothic" panose="020B0502020202020204" pitchFamily="34" charset="0"/>
            </a:endParaRPr>
          </a:p>
          <a:p>
            <a:pPr lvl="0"/>
            <a:endParaRPr lang="en-US" altLang="en-US" sz="2400" dirty="0" smtClean="0">
              <a:solidFill>
                <a:srgbClr val="1155CC"/>
              </a:solidFill>
              <a:latin typeface="Arial" panose="020B0604020202020204" pitchFamily="34" charset="0"/>
              <a:ea typeface="Calibri" panose="020F0502020204030204" pitchFamily="34" charset="0"/>
              <a:cs typeface="Arial" panose="020B0604020202020204" pitchFamily="34" charset="0"/>
            </a:endParaRPr>
          </a:p>
          <a:p>
            <a:pPr lvl="0"/>
            <a:endParaRPr lang="en-US" altLang="en-US" sz="4000" dirty="0">
              <a:solidFill>
                <a:schemeClr val="tx1"/>
              </a:solidFill>
              <a:latin typeface="Arial" panose="020B0604020202020204" pitchFamily="34" charset="0"/>
            </a:endParaRPr>
          </a:p>
          <a:p>
            <a:endParaRPr lang="en-US" sz="2400" dirty="0" smtClean="0">
              <a:solidFill>
                <a:srgbClr val="0432FF"/>
              </a:solidFill>
              <a:latin typeface="Century Gothic" panose="020B0502020202020204" pitchFamily="34" charset="0"/>
            </a:endParaRPr>
          </a:p>
          <a:p>
            <a:endParaRPr lang="en-US" sz="2400" dirty="0">
              <a:solidFill>
                <a:srgbClr val="0432FF"/>
              </a:solidFill>
              <a:latin typeface="Century Gothic" panose="020B0502020202020204" pitchFamily="34" charset="0"/>
            </a:endParaRPr>
          </a:p>
          <a:p>
            <a:endParaRPr lang="en-US" sz="2400" dirty="0" smtClean="0">
              <a:solidFill>
                <a:srgbClr val="0432FF"/>
              </a:solidFill>
              <a:latin typeface="Century Gothic" panose="020B0502020202020204" pitchFamily="34" charset="0"/>
            </a:endParaRPr>
          </a:p>
          <a:p>
            <a:endParaRPr lang="en-US" sz="2400" dirty="0">
              <a:solidFill>
                <a:srgbClr val="0432FF"/>
              </a:solidFill>
              <a:latin typeface="Century Gothic" panose="020B0502020202020204" pitchFamily="34" charset="0"/>
            </a:endParaRPr>
          </a:p>
          <a:p>
            <a:endParaRPr lang="en-US" sz="2400" dirty="0">
              <a:solidFill>
                <a:srgbClr val="0432FF"/>
              </a:solidFill>
              <a:latin typeface="Century Gothic" panose="020B0502020202020204" pitchFamily="34" charset="0"/>
            </a:endParaRPr>
          </a:p>
        </p:txBody>
      </p:sp>
      <p:sp>
        <p:nvSpPr>
          <p:cNvPr id="4" name="Text Placeholder 3"/>
          <p:cNvSpPr>
            <a:spLocks noGrp="1"/>
          </p:cNvSpPr>
          <p:nvPr>
            <p:ph type="body" idx="2"/>
          </p:nvPr>
        </p:nvSpPr>
        <p:spPr>
          <a:xfrm>
            <a:off x="6266769" y="916319"/>
            <a:ext cx="5573407" cy="4967573"/>
          </a:xfrm>
        </p:spPr>
        <p:txBody>
          <a:bodyPr>
            <a:normAutofit lnSpcReduction="10000"/>
          </a:bodyPr>
          <a:lstStyle/>
          <a:p>
            <a:r>
              <a:rPr lang="en-US" sz="2400" dirty="0">
                <a:solidFill>
                  <a:srgbClr val="0432FF"/>
                </a:solidFill>
                <a:latin typeface="Century Gothic" panose="020B0502020202020204" pitchFamily="34" charset="0"/>
                <a:hlinkClick r:id="rId7"/>
              </a:rPr>
              <a:t>https://www.daad.de/en/information-services-for-higher-education-institutions/further-information-on-daad-programmes/partnerships-with-sub-saharan-africa</a:t>
            </a:r>
            <a:r>
              <a:rPr lang="en-US" sz="2400" dirty="0" smtClean="0">
                <a:solidFill>
                  <a:srgbClr val="0432FF"/>
                </a:solidFill>
                <a:latin typeface="Century Gothic" panose="020B0502020202020204" pitchFamily="34" charset="0"/>
                <a:hlinkClick r:id="rId7"/>
              </a:rPr>
              <a:t>/</a:t>
            </a:r>
            <a:endParaRPr lang="en-US" sz="2400" dirty="0" smtClean="0">
              <a:solidFill>
                <a:srgbClr val="0432FF"/>
              </a:solidFill>
              <a:latin typeface="Century Gothic" panose="020B0502020202020204" pitchFamily="34" charset="0"/>
            </a:endParaRPr>
          </a:p>
          <a:p>
            <a:pPr marL="0" indent="0">
              <a:buNone/>
            </a:pPr>
            <a:endParaRPr lang="en-US" sz="2400" dirty="0">
              <a:solidFill>
                <a:srgbClr val="0432FF"/>
              </a:solidFill>
              <a:latin typeface="Century Gothic" panose="020B0502020202020204" pitchFamily="34" charset="0"/>
            </a:endParaRPr>
          </a:p>
          <a:p>
            <a:pPr marL="0" indent="0">
              <a:buNone/>
            </a:pPr>
            <a:endParaRPr lang="en-US" sz="2400" dirty="0">
              <a:solidFill>
                <a:srgbClr val="0432FF"/>
              </a:solidFill>
              <a:latin typeface="Century Gothic" panose="020B0502020202020204" pitchFamily="34" charset="0"/>
            </a:endParaRPr>
          </a:p>
          <a:p>
            <a:r>
              <a:rPr lang="en-US" sz="2400" dirty="0">
                <a:solidFill>
                  <a:srgbClr val="0432FF"/>
                </a:solidFill>
                <a:latin typeface="Century Gothic" panose="020B0502020202020204" pitchFamily="34" charset="0"/>
                <a:hlinkClick r:id="rId8"/>
              </a:rPr>
              <a:t>https://www.law.cam.ac.uk/research-link/international-research-groups-and-networks</a:t>
            </a:r>
            <a:r>
              <a:rPr lang="en-US" sz="2400" dirty="0">
                <a:solidFill>
                  <a:srgbClr val="0432FF"/>
                </a:solidFill>
                <a:latin typeface="Century Gothic" panose="020B0502020202020204" pitchFamily="34" charset="0"/>
              </a:rPr>
              <a:t> </a:t>
            </a:r>
            <a:endParaRPr lang="en-US" sz="2400" dirty="0" smtClean="0">
              <a:solidFill>
                <a:srgbClr val="0432FF"/>
              </a:solidFill>
              <a:latin typeface="Century Gothic" panose="020B0502020202020204" pitchFamily="34" charset="0"/>
            </a:endParaRPr>
          </a:p>
          <a:p>
            <a:endParaRPr lang="en-US" sz="2400" dirty="0">
              <a:solidFill>
                <a:srgbClr val="0432FF"/>
              </a:solidFill>
              <a:latin typeface="Century Gothic" panose="020B0502020202020204" pitchFamily="34" charset="0"/>
            </a:endParaRPr>
          </a:p>
          <a:p>
            <a:endParaRPr lang="en-US" sz="2400" dirty="0" smtClean="0">
              <a:solidFill>
                <a:srgbClr val="0432FF"/>
              </a:solidFill>
              <a:latin typeface="Century Gothic" panose="020B0502020202020204" pitchFamily="34" charset="0"/>
            </a:endParaRPr>
          </a:p>
          <a:p>
            <a:r>
              <a:rPr lang="en-US" sz="2400" dirty="0">
                <a:latin typeface="Century Gothic" panose="020B0502020202020204" pitchFamily="34" charset="0"/>
                <a:hlinkClick r:id="rId9"/>
              </a:rPr>
              <a:t>https://dric.ucc.edu.gh/sites/default/files/research_grant_compendium.pdf</a:t>
            </a:r>
            <a:endParaRPr lang="en-US" sz="2400" dirty="0">
              <a:latin typeface="Century Gothic" panose="020B0502020202020204" pitchFamily="34" charset="0"/>
            </a:endParaRPr>
          </a:p>
          <a:p>
            <a:endParaRPr lang="en-US" sz="1800" dirty="0">
              <a:solidFill>
                <a:srgbClr val="0432FF"/>
              </a:solidFill>
              <a:latin typeface="Century Gothic" panose="020B0502020202020204" pitchFamily="34" charset="0"/>
            </a:endParaRPr>
          </a:p>
        </p:txBody>
      </p:sp>
    </p:spTree>
    <p:extLst>
      <p:ext uri="{BB962C8B-B14F-4D97-AF65-F5344CB8AC3E}">
        <p14:creationId xmlns:p14="http://schemas.microsoft.com/office/powerpoint/2010/main" val="4117128944"/>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42115"/>
            <a:ext cx="10972800" cy="1143000"/>
          </a:xfrm>
        </p:spPr>
        <p:txBody>
          <a:bodyPr/>
          <a:lstStyle/>
          <a:p>
            <a:pPr algn="ctr"/>
            <a:r>
              <a:rPr lang="en-US" sz="4267" dirty="0">
                <a:latin typeface="Century Gothic" panose="020B0502020202020204" pitchFamily="34" charset="0"/>
              </a:rPr>
              <a:t>Useful Resources</a:t>
            </a:r>
          </a:p>
        </p:txBody>
      </p:sp>
      <p:sp>
        <p:nvSpPr>
          <p:cNvPr id="3" name="Text Placeholder 2"/>
          <p:cNvSpPr>
            <a:spLocks noGrp="1"/>
          </p:cNvSpPr>
          <p:nvPr>
            <p:ph type="body" idx="1"/>
          </p:nvPr>
        </p:nvSpPr>
        <p:spPr>
          <a:xfrm>
            <a:off x="609601" y="1202635"/>
            <a:ext cx="5326033" cy="4967573"/>
          </a:xfrm>
        </p:spPr>
        <p:txBody>
          <a:bodyPr/>
          <a:lstStyle/>
          <a:p>
            <a:r>
              <a:rPr lang="en-US" sz="2133" b="1" dirty="0">
                <a:latin typeface="Century Gothic" panose="020B0502020202020204" pitchFamily="34" charset="0"/>
              </a:rPr>
              <a:t>Connected Papers</a:t>
            </a:r>
            <a:endParaRPr lang="en-US" sz="2133" dirty="0">
              <a:latin typeface="Century Gothic" panose="020B0502020202020204" pitchFamily="34" charset="0"/>
            </a:endParaRPr>
          </a:p>
          <a:p>
            <a:r>
              <a:rPr lang="en-US" sz="2133" u="sng" dirty="0">
                <a:latin typeface="Century Gothic" panose="020B0502020202020204" pitchFamily="34" charset="0"/>
                <a:hlinkClick r:id="rId2"/>
              </a:rPr>
              <a:t>https://www.connectedpapers.com/</a:t>
            </a:r>
            <a:r>
              <a:rPr lang="en-US" sz="2133" u="sng" dirty="0">
                <a:latin typeface="Century Gothic" panose="020B0502020202020204" pitchFamily="34" charset="0"/>
              </a:rPr>
              <a:t> </a:t>
            </a:r>
          </a:p>
          <a:p>
            <a:endParaRPr lang="en-US" sz="2133" u="sng" dirty="0">
              <a:latin typeface="Century Gothic" panose="020B0502020202020204" pitchFamily="34" charset="0"/>
            </a:endParaRPr>
          </a:p>
          <a:p>
            <a:r>
              <a:rPr lang="en-US" sz="2133" b="1" dirty="0">
                <a:latin typeface="Century Gothic" panose="020B0502020202020204" pitchFamily="34" charset="0"/>
              </a:rPr>
              <a:t>Open Knowledge Maps</a:t>
            </a:r>
            <a:endParaRPr lang="en-US" sz="2133" dirty="0">
              <a:latin typeface="Century Gothic" panose="020B0502020202020204" pitchFamily="34" charset="0"/>
            </a:endParaRPr>
          </a:p>
          <a:p>
            <a:r>
              <a:rPr lang="en-US" sz="2133" u="sng" dirty="0">
                <a:latin typeface="Century Gothic" panose="020B0502020202020204" pitchFamily="34" charset="0"/>
                <a:hlinkClick r:id="rId3"/>
              </a:rPr>
              <a:t>https://openknowledgemaps.org/</a:t>
            </a:r>
            <a:r>
              <a:rPr lang="en-US" sz="2133" dirty="0">
                <a:latin typeface="Century Gothic" panose="020B0502020202020204" pitchFamily="34" charset="0"/>
              </a:rPr>
              <a:t> </a:t>
            </a:r>
          </a:p>
          <a:p>
            <a:endParaRPr lang="en-US" sz="2133" dirty="0">
              <a:latin typeface="Century Gothic" panose="020B0502020202020204" pitchFamily="34" charset="0"/>
            </a:endParaRPr>
          </a:p>
          <a:p>
            <a:r>
              <a:rPr lang="en-US" sz="2133" b="1" dirty="0">
                <a:latin typeface="Century Gothic" panose="020B0502020202020204" pitchFamily="34" charset="0"/>
              </a:rPr>
              <a:t>Africa’s funding landscape, AI Companies in Africa, </a:t>
            </a:r>
            <a:r>
              <a:rPr lang="en-US" sz="2133" b="1" dirty="0" err="1">
                <a:latin typeface="Century Gothic" panose="020B0502020202020204" pitchFamily="34" charset="0"/>
              </a:rPr>
              <a:t>Edtech</a:t>
            </a:r>
            <a:r>
              <a:rPr lang="en-US" sz="2133" b="1" dirty="0">
                <a:latin typeface="Century Gothic" panose="020B0502020202020204" pitchFamily="34" charset="0"/>
              </a:rPr>
              <a:t> Companies in Africa </a:t>
            </a:r>
            <a:endParaRPr lang="en-US" sz="2133" dirty="0">
              <a:latin typeface="Century Gothic" panose="020B0502020202020204" pitchFamily="34" charset="0"/>
            </a:endParaRPr>
          </a:p>
          <a:p>
            <a:r>
              <a:rPr lang="en-US" sz="2133" u="sng" dirty="0">
                <a:latin typeface="Century Gothic" panose="020B0502020202020204" pitchFamily="34" charset="0"/>
                <a:hlinkClick r:id="rId4"/>
              </a:rPr>
              <a:t>https://briterbridges.com/innovation-maps</a:t>
            </a:r>
            <a:endParaRPr lang="en-US" sz="2133" dirty="0">
              <a:latin typeface="Century Gothic" panose="020B0502020202020204" pitchFamily="34" charset="0"/>
            </a:endParaRPr>
          </a:p>
          <a:p>
            <a:r>
              <a:rPr lang="en-US" sz="2133" b="1" dirty="0">
                <a:latin typeface="Century Gothic" panose="020B0502020202020204" pitchFamily="34" charset="0"/>
              </a:rPr>
              <a:t>Design Thinking</a:t>
            </a:r>
            <a:endParaRPr lang="en-US" sz="2133" dirty="0">
              <a:latin typeface="Century Gothic" panose="020B0502020202020204" pitchFamily="34" charset="0"/>
            </a:endParaRPr>
          </a:p>
          <a:p>
            <a:r>
              <a:rPr lang="en-US" sz="2133" u="sng" dirty="0">
                <a:latin typeface="Century Gothic" panose="020B0502020202020204" pitchFamily="34" charset="0"/>
                <a:hlinkClick r:id="rId5"/>
              </a:rPr>
              <a:t>https://www.dtips.eu/post/sources-on-design-thinking</a:t>
            </a:r>
            <a:r>
              <a:rPr lang="en-US" sz="2133" u="sng" dirty="0">
                <a:latin typeface="Century Gothic" panose="020B0502020202020204" pitchFamily="34" charset="0"/>
              </a:rPr>
              <a:t> </a:t>
            </a:r>
            <a:endParaRPr lang="en-US" sz="2133" dirty="0">
              <a:latin typeface="Century Gothic" panose="020B0502020202020204" pitchFamily="34" charset="0"/>
            </a:endParaRPr>
          </a:p>
          <a:p>
            <a:endParaRPr lang="en-US" sz="2133" dirty="0">
              <a:latin typeface="Century Gothic" panose="020B0502020202020204" pitchFamily="34" charset="0"/>
            </a:endParaRPr>
          </a:p>
          <a:p>
            <a:endParaRPr lang="en-US" sz="2133" dirty="0">
              <a:latin typeface="Century Gothic" panose="020B0502020202020204" pitchFamily="34" charset="0"/>
            </a:endParaRPr>
          </a:p>
        </p:txBody>
      </p:sp>
      <p:sp>
        <p:nvSpPr>
          <p:cNvPr id="4" name="Text Placeholder 3"/>
          <p:cNvSpPr>
            <a:spLocks noGrp="1"/>
          </p:cNvSpPr>
          <p:nvPr>
            <p:ph type="body" idx="2"/>
          </p:nvPr>
        </p:nvSpPr>
        <p:spPr>
          <a:xfrm>
            <a:off x="6256368" y="1285115"/>
            <a:ext cx="5326033" cy="4967573"/>
          </a:xfrm>
        </p:spPr>
        <p:txBody>
          <a:bodyPr/>
          <a:lstStyle/>
          <a:p>
            <a:r>
              <a:rPr lang="en-US" sz="2133" b="1" dirty="0">
                <a:latin typeface="Century Gothic" panose="020B0502020202020204" pitchFamily="34" charset="0"/>
              </a:rPr>
              <a:t>African Network for Economics of Learning, Innovation, and Competence Building Systems (</a:t>
            </a:r>
            <a:r>
              <a:rPr lang="en-US" sz="2133" b="1" dirty="0" err="1">
                <a:latin typeface="Century Gothic" panose="020B0502020202020204" pitchFamily="34" charset="0"/>
              </a:rPr>
              <a:t>AfricaLics</a:t>
            </a:r>
            <a:r>
              <a:rPr lang="en-US" sz="2133" b="1" dirty="0">
                <a:latin typeface="Century Gothic" panose="020B0502020202020204" pitchFamily="34" charset="0"/>
              </a:rPr>
              <a:t>) </a:t>
            </a:r>
            <a:endParaRPr lang="en-US" sz="2133" dirty="0">
              <a:latin typeface="Century Gothic" panose="020B0502020202020204" pitchFamily="34" charset="0"/>
            </a:endParaRPr>
          </a:p>
          <a:p>
            <a:r>
              <a:rPr lang="en-US" sz="2133" u="sng" dirty="0">
                <a:latin typeface="Century Gothic" panose="020B0502020202020204" pitchFamily="34" charset="0"/>
                <a:hlinkClick r:id="rId6"/>
              </a:rPr>
              <a:t>https://www.africalics.org/free-materials/</a:t>
            </a:r>
            <a:r>
              <a:rPr lang="en-US" sz="2133" dirty="0">
                <a:latin typeface="Century Gothic" panose="020B0502020202020204" pitchFamily="34" charset="0"/>
              </a:rPr>
              <a:t> </a:t>
            </a:r>
          </a:p>
          <a:p>
            <a:endParaRPr lang="en-US" sz="2133" b="1" dirty="0">
              <a:latin typeface="Century Gothic" panose="020B0502020202020204" pitchFamily="34" charset="0"/>
            </a:endParaRPr>
          </a:p>
          <a:p>
            <a:r>
              <a:rPr lang="en-US" sz="2133" b="1" dirty="0" err="1">
                <a:latin typeface="Century Gothic" panose="020B0502020202020204" pitchFamily="34" charset="0"/>
              </a:rPr>
              <a:t>Globelics</a:t>
            </a:r>
            <a:r>
              <a:rPr lang="en-US" sz="2133" b="1" dirty="0">
                <a:latin typeface="Century Gothic" panose="020B0502020202020204" pitchFamily="34" charset="0"/>
              </a:rPr>
              <a:t>: A worldwide, open and diverse community of scholars working on innovation and competence building in the context of economic development</a:t>
            </a:r>
            <a:endParaRPr lang="en-US" sz="2133" dirty="0">
              <a:latin typeface="Century Gothic" panose="020B0502020202020204" pitchFamily="34" charset="0"/>
            </a:endParaRPr>
          </a:p>
          <a:p>
            <a:r>
              <a:rPr lang="en-US" sz="2133" u="sng" dirty="0">
                <a:latin typeface="Century Gothic" panose="020B0502020202020204" pitchFamily="34" charset="0"/>
                <a:hlinkClick r:id="rId7"/>
              </a:rPr>
              <a:t>https://www.globelics.org/</a:t>
            </a:r>
            <a:endParaRPr lang="en-US" sz="2133" dirty="0">
              <a:latin typeface="Century Gothic" panose="020B0502020202020204" pitchFamily="34" charset="0"/>
            </a:endParaRPr>
          </a:p>
          <a:p>
            <a:endParaRPr lang="en-US" sz="2133" dirty="0">
              <a:latin typeface="Century Gothic" panose="020B0502020202020204" pitchFamily="34" charset="0"/>
            </a:endParaRPr>
          </a:p>
        </p:txBody>
      </p:sp>
    </p:spTree>
    <p:extLst>
      <p:ext uri="{BB962C8B-B14F-4D97-AF65-F5344CB8AC3E}">
        <p14:creationId xmlns:p14="http://schemas.microsoft.com/office/powerpoint/2010/main" val="3416694821"/>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42115"/>
            <a:ext cx="10972800" cy="1143000"/>
          </a:xfrm>
        </p:spPr>
        <p:txBody>
          <a:bodyPr/>
          <a:lstStyle/>
          <a:p>
            <a:pPr algn="ctr"/>
            <a:r>
              <a:rPr lang="en-US" sz="4267" dirty="0">
                <a:latin typeface="Century Gothic" panose="020B0502020202020204" pitchFamily="34" charset="0"/>
              </a:rPr>
              <a:t>Useful Resources</a:t>
            </a:r>
          </a:p>
        </p:txBody>
      </p:sp>
      <p:sp>
        <p:nvSpPr>
          <p:cNvPr id="3" name="Text Placeholder 2"/>
          <p:cNvSpPr>
            <a:spLocks noGrp="1"/>
          </p:cNvSpPr>
          <p:nvPr>
            <p:ph type="body" idx="1"/>
          </p:nvPr>
        </p:nvSpPr>
        <p:spPr>
          <a:xfrm>
            <a:off x="609600" y="1202635"/>
            <a:ext cx="5486400" cy="4967573"/>
          </a:xfrm>
        </p:spPr>
        <p:txBody>
          <a:bodyPr/>
          <a:lstStyle/>
          <a:p>
            <a:r>
              <a:rPr lang="en-US" sz="2133" b="1" dirty="0">
                <a:latin typeface="Century Gothic" panose="020B0502020202020204" pitchFamily="34" charset="0"/>
              </a:rPr>
              <a:t>An Inclusive History of Science Communication</a:t>
            </a:r>
            <a:endParaRPr lang="en-US" sz="2133" dirty="0">
              <a:latin typeface="Century Gothic" panose="020B0502020202020204" pitchFamily="34" charset="0"/>
            </a:endParaRPr>
          </a:p>
          <a:p>
            <a:r>
              <a:rPr lang="en-US" sz="2133" u="sng" dirty="0">
                <a:latin typeface="Century Gothic" panose="020B0502020202020204" pitchFamily="34" charset="0"/>
                <a:hlinkClick r:id="rId2"/>
              </a:rPr>
              <a:t>https://app.us.lifeology.io/viewer/lifeology/scicomm/a-brief-history-of-science-communication#60141fee01c6</a:t>
            </a:r>
            <a:r>
              <a:rPr lang="en-US" sz="2133" dirty="0">
                <a:latin typeface="Century Gothic" panose="020B0502020202020204" pitchFamily="34" charset="0"/>
              </a:rPr>
              <a:t> </a:t>
            </a:r>
          </a:p>
          <a:p>
            <a:endParaRPr lang="en-US" sz="2133" dirty="0">
              <a:latin typeface="Century Gothic" panose="020B0502020202020204" pitchFamily="34" charset="0"/>
            </a:endParaRPr>
          </a:p>
          <a:p>
            <a:r>
              <a:rPr lang="en-US" sz="2133" b="1" dirty="0">
                <a:latin typeface="Century Gothic" panose="020B0502020202020204" pitchFamily="34" charset="0"/>
              </a:rPr>
              <a:t>Centre for Frugal Innovation in Africa</a:t>
            </a:r>
            <a:endParaRPr lang="en-US" sz="2133" dirty="0">
              <a:latin typeface="Century Gothic" panose="020B0502020202020204" pitchFamily="34" charset="0"/>
            </a:endParaRPr>
          </a:p>
          <a:p>
            <a:r>
              <a:rPr lang="en-US" sz="2133" u="sng" dirty="0">
                <a:latin typeface="Century Gothic" panose="020B0502020202020204" pitchFamily="34" charset="0"/>
                <a:hlinkClick r:id="rId3"/>
              </a:rPr>
              <a:t>https://www.cfia.nl/about-us/about-frugal-innovation</a:t>
            </a:r>
            <a:r>
              <a:rPr lang="en-US" sz="2133" dirty="0">
                <a:latin typeface="Century Gothic" panose="020B0502020202020204" pitchFamily="34" charset="0"/>
              </a:rPr>
              <a:t> </a:t>
            </a:r>
          </a:p>
          <a:p>
            <a:endParaRPr lang="en-US" sz="2133" dirty="0">
              <a:latin typeface="Century Gothic" panose="020B0502020202020204" pitchFamily="34" charset="0"/>
            </a:endParaRPr>
          </a:p>
          <a:p>
            <a:r>
              <a:rPr lang="en-US" sz="2133" b="1" dirty="0">
                <a:latin typeface="Century Gothic" panose="020B0502020202020204" pitchFamily="34" charset="0"/>
              </a:rPr>
              <a:t>Fast Track Impact</a:t>
            </a:r>
            <a:endParaRPr lang="en-US" sz="2133" dirty="0">
              <a:latin typeface="Century Gothic" panose="020B0502020202020204" pitchFamily="34" charset="0"/>
            </a:endParaRPr>
          </a:p>
          <a:p>
            <a:r>
              <a:rPr lang="en-US" sz="2133" u="sng" dirty="0">
                <a:latin typeface="Century Gothic" panose="020B0502020202020204" pitchFamily="34" charset="0"/>
                <a:hlinkClick r:id="rId4"/>
              </a:rPr>
              <a:t>https://www.fasttrackimpact.com/for-researchers</a:t>
            </a:r>
            <a:r>
              <a:rPr lang="en-US" sz="2133" dirty="0">
                <a:latin typeface="Century Gothic" panose="020B0502020202020204" pitchFamily="34" charset="0"/>
              </a:rPr>
              <a:t> </a:t>
            </a:r>
          </a:p>
          <a:p>
            <a:endParaRPr lang="en-US" sz="2133" dirty="0">
              <a:latin typeface="Century Gothic" panose="020B0502020202020204" pitchFamily="34" charset="0"/>
            </a:endParaRPr>
          </a:p>
        </p:txBody>
      </p:sp>
      <p:sp>
        <p:nvSpPr>
          <p:cNvPr id="4" name="Text Placeholder 3"/>
          <p:cNvSpPr>
            <a:spLocks noGrp="1"/>
          </p:cNvSpPr>
          <p:nvPr>
            <p:ph type="body" idx="2"/>
          </p:nvPr>
        </p:nvSpPr>
        <p:spPr>
          <a:xfrm>
            <a:off x="6256368" y="1202635"/>
            <a:ext cx="5326033" cy="4967573"/>
          </a:xfrm>
        </p:spPr>
        <p:txBody>
          <a:bodyPr/>
          <a:lstStyle/>
          <a:p>
            <a:r>
              <a:rPr lang="en-US" sz="2133" b="1" dirty="0">
                <a:latin typeface="Century Gothic" panose="020B0502020202020204" pitchFamily="34" charset="0"/>
              </a:rPr>
              <a:t>Collaboration.AI</a:t>
            </a:r>
            <a:endParaRPr lang="en-US" sz="2133" dirty="0">
              <a:latin typeface="Century Gothic" panose="020B0502020202020204" pitchFamily="34" charset="0"/>
            </a:endParaRPr>
          </a:p>
          <a:p>
            <a:r>
              <a:rPr lang="en-US" sz="2133" u="sng" dirty="0">
                <a:latin typeface="Century Gothic" panose="020B0502020202020204" pitchFamily="34" charset="0"/>
                <a:hlinkClick r:id="rId5"/>
              </a:rPr>
              <a:t>https://teams.collaboration.ai/icebreakers/</a:t>
            </a:r>
            <a:r>
              <a:rPr lang="en-US" sz="2133" dirty="0">
                <a:latin typeface="Century Gothic" panose="020B0502020202020204" pitchFamily="34" charset="0"/>
              </a:rPr>
              <a:t> </a:t>
            </a:r>
          </a:p>
          <a:p>
            <a:endParaRPr lang="en-US" sz="2133" dirty="0">
              <a:latin typeface="Century Gothic" panose="020B0502020202020204" pitchFamily="34" charset="0"/>
            </a:endParaRPr>
          </a:p>
          <a:p>
            <a:r>
              <a:rPr lang="en-US" sz="2133" b="1" dirty="0">
                <a:latin typeface="Century Gothic" panose="020B0502020202020204" pitchFamily="34" charset="0"/>
              </a:rPr>
              <a:t>Tools for Facilitation</a:t>
            </a:r>
            <a:endParaRPr lang="en-US" sz="2133" dirty="0">
              <a:latin typeface="Century Gothic" panose="020B0502020202020204" pitchFamily="34" charset="0"/>
            </a:endParaRPr>
          </a:p>
          <a:p>
            <a:r>
              <a:rPr lang="en-US" sz="2133" u="sng" dirty="0">
                <a:latin typeface="Century Gothic" panose="020B0502020202020204" pitchFamily="34" charset="0"/>
                <a:hlinkClick r:id="rId6"/>
              </a:rPr>
              <a:t>https://learningforsustainability.net/facilitation/</a:t>
            </a:r>
            <a:r>
              <a:rPr lang="en-US" sz="2133" dirty="0">
                <a:latin typeface="Century Gothic" panose="020B0502020202020204" pitchFamily="34" charset="0"/>
              </a:rPr>
              <a:t> </a:t>
            </a:r>
          </a:p>
          <a:p>
            <a:endParaRPr lang="en-US" sz="2133" dirty="0">
              <a:latin typeface="Century Gothic" panose="020B0502020202020204" pitchFamily="34" charset="0"/>
            </a:endParaRPr>
          </a:p>
          <a:p>
            <a:r>
              <a:rPr lang="en-US" sz="2133" b="1" dirty="0">
                <a:latin typeface="Century Gothic" panose="020B0502020202020204" pitchFamily="34" charset="0"/>
              </a:rPr>
              <a:t>Stakeholder engagement in evidence synthesis</a:t>
            </a:r>
            <a:endParaRPr lang="en-US" sz="2133" dirty="0">
              <a:latin typeface="Century Gothic" panose="020B0502020202020204" pitchFamily="34" charset="0"/>
            </a:endParaRPr>
          </a:p>
          <a:p>
            <a:r>
              <a:rPr lang="en-US" sz="2133" u="sng" dirty="0">
                <a:latin typeface="Century Gothic" panose="020B0502020202020204" pitchFamily="34" charset="0"/>
                <a:hlinkClick r:id="rId7"/>
              </a:rPr>
              <a:t>https://stakeholderengagementtraining.github.io/</a:t>
            </a:r>
            <a:r>
              <a:rPr lang="en-US" sz="2133" dirty="0">
                <a:latin typeface="Century Gothic" panose="020B0502020202020204" pitchFamily="34" charset="0"/>
              </a:rPr>
              <a:t> </a:t>
            </a:r>
          </a:p>
          <a:p>
            <a:r>
              <a:rPr lang="en-US" sz="2133" u="sng" dirty="0">
                <a:latin typeface="Century Gothic" panose="020B0502020202020204" pitchFamily="34" charset="0"/>
                <a:hlinkClick r:id="rId8"/>
              </a:rPr>
              <a:t>https://integgame.eu/1001</a:t>
            </a:r>
            <a:r>
              <a:rPr lang="en-US" sz="2133" u="sng" dirty="0">
                <a:latin typeface="Century Gothic" panose="020B0502020202020204" pitchFamily="34" charset="0"/>
              </a:rPr>
              <a:t> </a:t>
            </a:r>
          </a:p>
          <a:p>
            <a:r>
              <a:rPr lang="en-US" sz="2133" u="sng" dirty="0">
                <a:latin typeface="Century Gothic" panose="020B0502020202020204" pitchFamily="34" charset="0"/>
                <a:hlinkClick r:id="rId9"/>
              </a:rPr>
              <a:t>https://integgame.eu/dilemma</a:t>
            </a:r>
            <a:r>
              <a:rPr lang="en-US" sz="2133" u="sng" dirty="0">
                <a:latin typeface="Century Gothic" panose="020B0502020202020204" pitchFamily="34" charset="0"/>
              </a:rPr>
              <a:t> </a:t>
            </a:r>
          </a:p>
          <a:p>
            <a:endParaRPr lang="en-US" sz="2133" dirty="0">
              <a:latin typeface="Century Gothic" panose="020B0502020202020204" pitchFamily="34" charset="0"/>
            </a:endParaRPr>
          </a:p>
          <a:p>
            <a:endParaRPr lang="en-US" sz="2133" dirty="0">
              <a:latin typeface="Century Gothic" panose="020B0502020202020204" pitchFamily="34" charset="0"/>
            </a:endParaRPr>
          </a:p>
        </p:txBody>
      </p:sp>
    </p:spTree>
    <p:extLst>
      <p:ext uri="{BB962C8B-B14F-4D97-AF65-F5344CB8AC3E}">
        <p14:creationId xmlns:p14="http://schemas.microsoft.com/office/powerpoint/2010/main" val="2438364289"/>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046FC-8854-5A65-67E8-428EA03DCCA2}"/>
              </a:ext>
            </a:extLst>
          </p:cNvPr>
          <p:cNvSpPr>
            <a:spLocks noGrp="1"/>
          </p:cNvSpPr>
          <p:nvPr>
            <p:ph type="title"/>
          </p:nvPr>
        </p:nvSpPr>
        <p:spPr>
          <a:xfrm>
            <a:off x="788800" y="4704372"/>
            <a:ext cx="10515600" cy="1325563"/>
          </a:xfrm>
        </p:spPr>
        <p:txBody>
          <a:bodyPr/>
          <a:lstStyle/>
          <a:p>
            <a:pPr algn="ctr"/>
            <a:r>
              <a:rPr lang="en-US" dirty="0" smtClean="0"/>
              <a:t>Thank you</a:t>
            </a:r>
            <a:br>
              <a:rPr lang="en-US" dirty="0" smtClean="0"/>
            </a:br>
            <a:r>
              <a:rPr lang="en-US" dirty="0" smtClean="0"/>
              <a:t>Questions</a:t>
            </a:r>
            <a:endParaRPr lang="en-US" dirty="0"/>
          </a:p>
        </p:txBody>
      </p:sp>
      <p:pic>
        <p:nvPicPr>
          <p:cNvPr id="3" name="Content Placeholder 15" descr="image of animated figure holding a question mark">
            <a:extLst>
              <a:ext uri="{FF2B5EF4-FFF2-40B4-BE49-F238E27FC236}">
                <a16:creationId xmlns:a16="http://schemas.microsoft.com/office/drawing/2014/main" id="{6B885D15-7800-4157-A52A-45AAA8F18E7D}"/>
              </a:ext>
            </a:extLst>
          </p:cNvPr>
          <p:cNvPicPr>
            <a:picLocks noGrp="1" noChangeAspect="1"/>
          </p:cNvPicPr>
          <p:nvPr>
            <p:ph sz="quarter" idx="4294967295"/>
          </p:nvPr>
        </p:nvPicPr>
        <p:blipFill>
          <a:blip r:embed="rId2" cstate="print">
            <a:extLst>
              <a:ext uri="{28A0092B-C50C-407E-A947-70E740481C1C}">
                <a14:useLocalDpi xmlns:a14="http://schemas.microsoft.com/office/drawing/2010/main" val="0"/>
              </a:ext>
              <a:ext uri="{837473B0-CC2E-450A-ABE3-18F120FF3D39}">
                <a1611:picAttrSrcUrl xmlns="" xmlns:a1611="http://schemas.microsoft.com/office/drawing/2016/11/main" r:id="rId3"/>
              </a:ext>
            </a:extLst>
          </a:blip>
          <a:stretch>
            <a:fillRect/>
          </a:stretch>
        </p:blipFill>
        <p:spPr>
          <a:xfrm>
            <a:off x="3976255" y="379614"/>
            <a:ext cx="3834606" cy="3834606"/>
          </a:xfrm>
          <a:prstGeom prst="rect">
            <a:avLst/>
          </a:prstGeom>
        </p:spPr>
      </p:pic>
    </p:spTree>
    <p:extLst>
      <p:ext uri="{BB962C8B-B14F-4D97-AF65-F5344CB8AC3E}">
        <p14:creationId xmlns:p14="http://schemas.microsoft.com/office/powerpoint/2010/main" val="21699763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12"/>
        <p:cNvGrpSpPr/>
        <p:nvPr/>
      </p:nvGrpSpPr>
      <p:grpSpPr>
        <a:xfrm>
          <a:off x="0" y="0"/>
          <a:ext cx="0" cy="0"/>
          <a:chOff x="0" y="0"/>
          <a:chExt cx="0" cy="0"/>
        </a:xfrm>
      </p:grpSpPr>
      <p:sp>
        <p:nvSpPr>
          <p:cNvPr id="713" name="Shape 713"/>
          <p:cNvSpPr/>
          <p:nvPr/>
        </p:nvSpPr>
        <p:spPr>
          <a:xfrm>
            <a:off x="-302033" y="0"/>
            <a:ext cx="226400" cy="856800"/>
          </a:xfrm>
          <a:prstGeom prst="rect">
            <a:avLst/>
          </a:prstGeom>
          <a:solidFill>
            <a:schemeClr val="lt2"/>
          </a:solidFill>
          <a:ln w="19050" cap="flat" cmpd="sng">
            <a:solidFill>
              <a:schemeClr val="dk2"/>
            </a:solidFill>
            <a:prstDash val="solid"/>
            <a:round/>
            <a:headEnd type="none" w="med" len="med"/>
            <a:tailEnd type="none" w="med" len="med"/>
          </a:ln>
        </p:spPr>
        <p:txBody>
          <a:bodyPr lIns="121900" tIns="121900" rIns="121900" bIns="121900" anchor="ctr" anchorCtr="0">
            <a:noAutofit/>
          </a:bodyPr>
          <a:lstStyle/>
          <a:p>
            <a:endParaRPr sz="2400"/>
          </a:p>
        </p:txBody>
      </p:sp>
      <p:sp>
        <p:nvSpPr>
          <p:cNvPr id="714" name="Shape 714"/>
          <p:cNvSpPr/>
          <p:nvPr/>
        </p:nvSpPr>
        <p:spPr>
          <a:xfrm>
            <a:off x="-302033" y="857241"/>
            <a:ext cx="226400" cy="856800"/>
          </a:xfrm>
          <a:prstGeom prst="rect">
            <a:avLst/>
          </a:prstGeom>
          <a:solidFill>
            <a:schemeClr val="lt2"/>
          </a:solidFill>
          <a:ln w="19050" cap="flat" cmpd="sng">
            <a:solidFill>
              <a:schemeClr val="dk2"/>
            </a:solidFill>
            <a:prstDash val="solid"/>
            <a:round/>
            <a:headEnd type="none" w="med" len="med"/>
            <a:tailEnd type="none" w="med" len="med"/>
          </a:ln>
        </p:spPr>
        <p:txBody>
          <a:bodyPr lIns="121900" tIns="121900" rIns="121900" bIns="121900" anchor="ctr" anchorCtr="0">
            <a:noAutofit/>
          </a:bodyPr>
          <a:lstStyle/>
          <a:p>
            <a:endParaRPr sz="2400"/>
          </a:p>
        </p:txBody>
      </p:sp>
      <p:sp>
        <p:nvSpPr>
          <p:cNvPr id="715" name="Shape 715"/>
          <p:cNvSpPr/>
          <p:nvPr/>
        </p:nvSpPr>
        <p:spPr>
          <a:xfrm>
            <a:off x="-302033" y="1714484"/>
            <a:ext cx="226400" cy="856800"/>
          </a:xfrm>
          <a:prstGeom prst="rect">
            <a:avLst/>
          </a:prstGeom>
          <a:solidFill>
            <a:schemeClr val="lt2"/>
          </a:solidFill>
          <a:ln w="19050" cap="flat" cmpd="sng">
            <a:solidFill>
              <a:schemeClr val="dk2"/>
            </a:solidFill>
            <a:prstDash val="solid"/>
            <a:round/>
            <a:headEnd type="none" w="med" len="med"/>
            <a:tailEnd type="none" w="med" len="med"/>
          </a:ln>
        </p:spPr>
        <p:txBody>
          <a:bodyPr lIns="121900" tIns="121900" rIns="121900" bIns="121900" anchor="ctr" anchorCtr="0">
            <a:noAutofit/>
          </a:bodyPr>
          <a:lstStyle/>
          <a:p>
            <a:endParaRPr sz="2400"/>
          </a:p>
        </p:txBody>
      </p:sp>
      <p:sp>
        <p:nvSpPr>
          <p:cNvPr id="716" name="Shape 716"/>
          <p:cNvSpPr/>
          <p:nvPr/>
        </p:nvSpPr>
        <p:spPr>
          <a:xfrm>
            <a:off x="-302033" y="2571747"/>
            <a:ext cx="226400" cy="856800"/>
          </a:xfrm>
          <a:prstGeom prst="rect">
            <a:avLst/>
          </a:prstGeom>
          <a:solidFill>
            <a:schemeClr val="lt2"/>
          </a:solidFill>
          <a:ln w="19050" cap="flat" cmpd="sng">
            <a:solidFill>
              <a:schemeClr val="dk2"/>
            </a:solidFill>
            <a:prstDash val="solid"/>
            <a:round/>
            <a:headEnd type="none" w="med" len="med"/>
            <a:tailEnd type="none" w="med" len="med"/>
          </a:ln>
        </p:spPr>
        <p:txBody>
          <a:bodyPr lIns="121900" tIns="121900" rIns="121900" bIns="121900" anchor="ctr" anchorCtr="0">
            <a:noAutofit/>
          </a:bodyPr>
          <a:lstStyle/>
          <a:p>
            <a:endParaRPr sz="2400"/>
          </a:p>
        </p:txBody>
      </p:sp>
      <p:sp>
        <p:nvSpPr>
          <p:cNvPr id="717" name="Shape 717"/>
          <p:cNvSpPr/>
          <p:nvPr/>
        </p:nvSpPr>
        <p:spPr>
          <a:xfrm>
            <a:off x="-302033" y="3429003"/>
            <a:ext cx="226400" cy="856800"/>
          </a:xfrm>
          <a:prstGeom prst="rect">
            <a:avLst/>
          </a:prstGeom>
          <a:solidFill>
            <a:schemeClr val="lt2"/>
          </a:solidFill>
          <a:ln w="19050" cap="flat" cmpd="sng">
            <a:solidFill>
              <a:schemeClr val="dk2"/>
            </a:solidFill>
            <a:prstDash val="solid"/>
            <a:round/>
            <a:headEnd type="none" w="med" len="med"/>
            <a:tailEnd type="none" w="med" len="med"/>
          </a:ln>
        </p:spPr>
        <p:txBody>
          <a:bodyPr lIns="121900" tIns="121900" rIns="121900" bIns="121900" anchor="ctr" anchorCtr="0">
            <a:noAutofit/>
          </a:bodyPr>
          <a:lstStyle/>
          <a:p>
            <a:endParaRPr sz="2400"/>
          </a:p>
        </p:txBody>
      </p:sp>
      <p:sp>
        <p:nvSpPr>
          <p:cNvPr id="718" name="Shape 718"/>
          <p:cNvSpPr/>
          <p:nvPr/>
        </p:nvSpPr>
        <p:spPr>
          <a:xfrm>
            <a:off x="-302033" y="4286246"/>
            <a:ext cx="226400" cy="856799"/>
          </a:xfrm>
          <a:prstGeom prst="rect">
            <a:avLst/>
          </a:prstGeom>
          <a:solidFill>
            <a:schemeClr val="lt2"/>
          </a:solidFill>
          <a:ln w="19050" cap="flat" cmpd="sng">
            <a:solidFill>
              <a:schemeClr val="dk2"/>
            </a:solidFill>
            <a:prstDash val="solid"/>
            <a:round/>
            <a:headEnd type="none" w="med" len="med"/>
            <a:tailEnd type="none" w="med" len="med"/>
          </a:ln>
        </p:spPr>
        <p:txBody>
          <a:bodyPr lIns="121900" tIns="121900" rIns="121900" bIns="121900" anchor="ctr" anchorCtr="0">
            <a:noAutofit/>
          </a:bodyPr>
          <a:lstStyle/>
          <a:p>
            <a:endParaRPr sz="2400"/>
          </a:p>
        </p:txBody>
      </p:sp>
      <p:sp>
        <p:nvSpPr>
          <p:cNvPr id="719" name="Shape 719"/>
          <p:cNvSpPr/>
          <p:nvPr/>
        </p:nvSpPr>
        <p:spPr>
          <a:xfrm>
            <a:off x="-302033" y="5143488"/>
            <a:ext cx="226400" cy="856800"/>
          </a:xfrm>
          <a:prstGeom prst="rect">
            <a:avLst/>
          </a:prstGeom>
          <a:solidFill>
            <a:schemeClr val="lt2"/>
          </a:solidFill>
          <a:ln w="19050" cap="flat" cmpd="sng">
            <a:solidFill>
              <a:schemeClr val="dk2"/>
            </a:solidFill>
            <a:prstDash val="solid"/>
            <a:round/>
            <a:headEnd type="none" w="med" len="med"/>
            <a:tailEnd type="none" w="med" len="med"/>
          </a:ln>
        </p:spPr>
        <p:txBody>
          <a:bodyPr lIns="121900" tIns="121900" rIns="121900" bIns="121900" anchor="ctr" anchorCtr="0">
            <a:noAutofit/>
          </a:bodyPr>
          <a:lstStyle/>
          <a:p>
            <a:endParaRPr sz="2400"/>
          </a:p>
        </p:txBody>
      </p:sp>
      <p:sp>
        <p:nvSpPr>
          <p:cNvPr id="720" name="Shape 720"/>
          <p:cNvSpPr/>
          <p:nvPr/>
        </p:nvSpPr>
        <p:spPr>
          <a:xfrm>
            <a:off x="-302033" y="6000749"/>
            <a:ext cx="226400" cy="856800"/>
          </a:xfrm>
          <a:prstGeom prst="rect">
            <a:avLst/>
          </a:prstGeom>
          <a:solidFill>
            <a:schemeClr val="lt2"/>
          </a:solidFill>
          <a:ln w="19050" cap="flat" cmpd="sng">
            <a:solidFill>
              <a:schemeClr val="dk2"/>
            </a:solidFill>
            <a:prstDash val="solid"/>
            <a:round/>
            <a:headEnd type="none" w="med" len="med"/>
            <a:tailEnd type="none" w="med" len="med"/>
          </a:ln>
        </p:spPr>
        <p:txBody>
          <a:bodyPr lIns="121900" tIns="121900" rIns="121900" bIns="121900" anchor="ctr" anchorCtr="0">
            <a:noAutofit/>
          </a:bodyPr>
          <a:lstStyle/>
          <a:p>
            <a:endParaRPr sz="2400"/>
          </a:p>
        </p:txBody>
      </p:sp>
      <p:sp>
        <p:nvSpPr>
          <p:cNvPr id="721" name="Shape 721"/>
          <p:cNvSpPr/>
          <p:nvPr/>
        </p:nvSpPr>
        <p:spPr>
          <a:xfrm rot="5400000">
            <a:off x="11317205" y="-953367"/>
            <a:ext cx="226400" cy="1523200"/>
          </a:xfrm>
          <a:prstGeom prst="rect">
            <a:avLst/>
          </a:prstGeom>
          <a:solidFill>
            <a:schemeClr val="lt2"/>
          </a:solidFill>
          <a:ln w="19050" cap="flat" cmpd="sng">
            <a:solidFill>
              <a:schemeClr val="dk2"/>
            </a:solidFill>
            <a:prstDash val="solid"/>
            <a:round/>
            <a:headEnd type="none" w="med" len="med"/>
            <a:tailEnd type="none" w="med" len="med"/>
          </a:ln>
        </p:spPr>
        <p:txBody>
          <a:bodyPr lIns="121900" tIns="121900" rIns="121900" bIns="121900" anchor="ctr" anchorCtr="0">
            <a:noAutofit/>
          </a:bodyPr>
          <a:lstStyle/>
          <a:p>
            <a:endParaRPr sz="2400"/>
          </a:p>
        </p:txBody>
      </p:sp>
      <p:sp>
        <p:nvSpPr>
          <p:cNvPr id="722" name="Shape 722"/>
          <p:cNvSpPr/>
          <p:nvPr/>
        </p:nvSpPr>
        <p:spPr>
          <a:xfrm rot="5400000">
            <a:off x="9793119" y="-953367"/>
            <a:ext cx="226400" cy="1523200"/>
          </a:xfrm>
          <a:prstGeom prst="rect">
            <a:avLst/>
          </a:prstGeom>
          <a:solidFill>
            <a:schemeClr val="lt2"/>
          </a:solidFill>
          <a:ln w="19050" cap="flat" cmpd="sng">
            <a:solidFill>
              <a:schemeClr val="dk2"/>
            </a:solidFill>
            <a:prstDash val="solid"/>
            <a:round/>
            <a:headEnd type="none" w="med" len="med"/>
            <a:tailEnd type="none" w="med" len="med"/>
          </a:ln>
        </p:spPr>
        <p:txBody>
          <a:bodyPr lIns="121900" tIns="121900" rIns="121900" bIns="121900" anchor="ctr" anchorCtr="0">
            <a:noAutofit/>
          </a:bodyPr>
          <a:lstStyle/>
          <a:p>
            <a:endParaRPr sz="2400"/>
          </a:p>
        </p:txBody>
      </p:sp>
      <p:sp>
        <p:nvSpPr>
          <p:cNvPr id="723" name="Shape 723"/>
          <p:cNvSpPr/>
          <p:nvPr/>
        </p:nvSpPr>
        <p:spPr>
          <a:xfrm rot="5400000">
            <a:off x="8269033" y="-953367"/>
            <a:ext cx="226400" cy="1523200"/>
          </a:xfrm>
          <a:prstGeom prst="rect">
            <a:avLst/>
          </a:prstGeom>
          <a:solidFill>
            <a:schemeClr val="lt2"/>
          </a:solidFill>
          <a:ln w="19050" cap="flat" cmpd="sng">
            <a:solidFill>
              <a:schemeClr val="dk2"/>
            </a:solidFill>
            <a:prstDash val="solid"/>
            <a:round/>
            <a:headEnd type="none" w="med" len="med"/>
            <a:tailEnd type="none" w="med" len="med"/>
          </a:ln>
        </p:spPr>
        <p:txBody>
          <a:bodyPr lIns="121900" tIns="121900" rIns="121900" bIns="121900" anchor="ctr" anchorCtr="0">
            <a:noAutofit/>
          </a:bodyPr>
          <a:lstStyle/>
          <a:p>
            <a:endParaRPr sz="2400"/>
          </a:p>
        </p:txBody>
      </p:sp>
      <p:sp>
        <p:nvSpPr>
          <p:cNvPr id="724" name="Shape 724"/>
          <p:cNvSpPr/>
          <p:nvPr/>
        </p:nvSpPr>
        <p:spPr>
          <a:xfrm rot="5400000">
            <a:off x="6744911" y="-953367"/>
            <a:ext cx="226400" cy="1523200"/>
          </a:xfrm>
          <a:prstGeom prst="rect">
            <a:avLst/>
          </a:prstGeom>
          <a:solidFill>
            <a:schemeClr val="lt2"/>
          </a:solidFill>
          <a:ln w="19050" cap="flat" cmpd="sng">
            <a:solidFill>
              <a:schemeClr val="dk2"/>
            </a:solidFill>
            <a:prstDash val="solid"/>
            <a:round/>
            <a:headEnd type="none" w="med" len="med"/>
            <a:tailEnd type="none" w="med" len="med"/>
          </a:ln>
        </p:spPr>
        <p:txBody>
          <a:bodyPr lIns="121900" tIns="121900" rIns="121900" bIns="121900" anchor="ctr" anchorCtr="0">
            <a:noAutofit/>
          </a:bodyPr>
          <a:lstStyle/>
          <a:p>
            <a:endParaRPr sz="2400"/>
          </a:p>
        </p:txBody>
      </p:sp>
      <p:sp>
        <p:nvSpPr>
          <p:cNvPr id="725" name="Shape 725"/>
          <p:cNvSpPr/>
          <p:nvPr/>
        </p:nvSpPr>
        <p:spPr>
          <a:xfrm rot="5400000">
            <a:off x="5220800" y="-953367"/>
            <a:ext cx="226400" cy="1523200"/>
          </a:xfrm>
          <a:prstGeom prst="rect">
            <a:avLst/>
          </a:prstGeom>
          <a:solidFill>
            <a:schemeClr val="lt2"/>
          </a:solidFill>
          <a:ln w="19050" cap="flat" cmpd="sng">
            <a:solidFill>
              <a:schemeClr val="dk2"/>
            </a:solidFill>
            <a:prstDash val="solid"/>
            <a:round/>
            <a:headEnd type="none" w="med" len="med"/>
            <a:tailEnd type="none" w="med" len="med"/>
          </a:ln>
        </p:spPr>
        <p:txBody>
          <a:bodyPr lIns="121900" tIns="121900" rIns="121900" bIns="121900" anchor="ctr" anchorCtr="0">
            <a:noAutofit/>
          </a:bodyPr>
          <a:lstStyle/>
          <a:p>
            <a:endParaRPr sz="2400"/>
          </a:p>
        </p:txBody>
      </p:sp>
      <p:sp>
        <p:nvSpPr>
          <p:cNvPr id="726" name="Shape 726"/>
          <p:cNvSpPr/>
          <p:nvPr/>
        </p:nvSpPr>
        <p:spPr>
          <a:xfrm rot="5400000">
            <a:off x="3696713" y="-953367"/>
            <a:ext cx="226400" cy="1523200"/>
          </a:xfrm>
          <a:prstGeom prst="rect">
            <a:avLst/>
          </a:prstGeom>
          <a:solidFill>
            <a:schemeClr val="lt2"/>
          </a:solidFill>
          <a:ln w="19050" cap="flat" cmpd="sng">
            <a:solidFill>
              <a:schemeClr val="dk2"/>
            </a:solidFill>
            <a:prstDash val="solid"/>
            <a:round/>
            <a:headEnd type="none" w="med" len="med"/>
            <a:tailEnd type="none" w="med" len="med"/>
          </a:ln>
        </p:spPr>
        <p:txBody>
          <a:bodyPr lIns="121900" tIns="121900" rIns="121900" bIns="121900" anchor="ctr" anchorCtr="0">
            <a:noAutofit/>
          </a:bodyPr>
          <a:lstStyle/>
          <a:p>
            <a:endParaRPr sz="2400"/>
          </a:p>
        </p:txBody>
      </p:sp>
      <p:sp>
        <p:nvSpPr>
          <p:cNvPr id="727" name="Shape 727"/>
          <p:cNvSpPr/>
          <p:nvPr/>
        </p:nvSpPr>
        <p:spPr>
          <a:xfrm rot="5400000">
            <a:off x="2172627" y="-953367"/>
            <a:ext cx="226400" cy="1523200"/>
          </a:xfrm>
          <a:prstGeom prst="rect">
            <a:avLst/>
          </a:prstGeom>
          <a:solidFill>
            <a:schemeClr val="lt2"/>
          </a:solidFill>
          <a:ln w="19050" cap="flat" cmpd="sng">
            <a:solidFill>
              <a:schemeClr val="dk2"/>
            </a:solidFill>
            <a:prstDash val="solid"/>
            <a:round/>
            <a:headEnd type="none" w="med" len="med"/>
            <a:tailEnd type="none" w="med" len="med"/>
          </a:ln>
        </p:spPr>
        <p:txBody>
          <a:bodyPr lIns="121900" tIns="121900" rIns="121900" bIns="121900" anchor="ctr" anchorCtr="0">
            <a:noAutofit/>
          </a:bodyPr>
          <a:lstStyle/>
          <a:p>
            <a:endParaRPr sz="2400"/>
          </a:p>
        </p:txBody>
      </p:sp>
      <p:sp>
        <p:nvSpPr>
          <p:cNvPr id="728" name="Shape 728"/>
          <p:cNvSpPr/>
          <p:nvPr/>
        </p:nvSpPr>
        <p:spPr>
          <a:xfrm rot="5400000">
            <a:off x="648505" y="-953367"/>
            <a:ext cx="226400" cy="1523200"/>
          </a:xfrm>
          <a:prstGeom prst="rect">
            <a:avLst/>
          </a:prstGeom>
          <a:solidFill>
            <a:schemeClr val="lt2"/>
          </a:solidFill>
          <a:ln w="19050" cap="flat" cmpd="sng">
            <a:solidFill>
              <a:schemeClr val="dk2"/>
            </a:solidFill>
            <a:prstDash val="solid"/>
            <a:round/>
            <a:headEnd type="none" w="med" len="med"/>
            <a:tailEnd type="none" w="med" len="med"/>
          </a:ln>
        </p:spPr>
        <p:txBody>
          <a:bodyPr lIns="121900" tIns="121900" rIns="121900" bIns="121900" anchor="ctr" anchorCtr="0">
            <a:noAutofit/>
          </a:bodyPr>
          <a:lstStyle/>
          <a:p>
            <a:endParaRPr sz="2400"/>
          </a:p>
        </p:txBody>
      </p:sp>
      <p:cxnSp>
        <p:nvCxnSpPr>
          <p:cNvPr id="729" name="Shape 729"/>
          <p:cNvCxnSpPr/>
          <p:nvPr/>
        </p:nvCxnSpPr>
        <p:spPr>
          <a:xfrm rot="10800000">
            <a:off x="-1441400" y="428233"/>
            <a:ext cx="1353200" cy="400"/>
          </a:xfrm>
          <a:prstGeom prst="straightConnector1">
            <a:avLst/>
          </a:prstGeom>
          <a:noFill/>
          <a:ln w="19050" cap="flat" cmpd="sng">
            <a:solidFill>
              <a:schemeClr val="dk2"/>
            </a:solidFill>
            <a:prstDash val="solid"/>
            <a:round/>
            <a:headEnd type="none" w="lg" len="lg"/>
            <a:tailEnd type="none" w="lg" len="lg"/>
          </a:ln>
        </p:spPr>
      </p:cxnSp>
      <p:sp>
        <p:nvSpPr>
          <p:cNvPr id="730" name="Shape 730"/>
          <p:cNvSpPr txBox="1"/>
          <p:nvPr/>
        </p:nvSpPr>
        <p:spPr>
          <a:xfrm>
            <a:off x="-188833" y="64624"/>
            <a:ext cx="12189600" cy="687200"/>
          </a:xfrm>
          <a:prstGeom prst="rect">
            <a:avLst/>
          </a:prstGeom>
          <a:noFill/>
          <a:ln>
            <a:noFill/>
          </a:ln>
        </p:spPr>
        <p:txBody>
          <a:bodyPr lIns="121900" tIns="121900" rIns="121900" bIns="121900" anchor="b" anchorCtr="0">
            <a:noAutofit/>
          </a:bodyPr>
          <a:lstStyle/>
          <a:p>
            <a:pPr algn="ctr"/>
            <a:r>
              <a:rPr lang="en-US" sz="2933" b="1" dirty="0" smtClean="0">
                <a:solidFill>
                  <a:srgbClr val="434343"/>
                </a:solidFill>
                <a:latin typeface="Open Sans"/>
                <a:ea typeface="Open Sans"/>
                <a:cs typeface="Open Sans"/>
              </a:rPr>
              <a:t>Research Quality</a:t>
            </a:r>
            <a:endParaRPr lang="es" sz="2933" b="1" dirty="0">
              <a:solidFill>
                <a:srgbClr val="434343"/>
              </a:solidFill>
              <a:latin typeface="Open Sans"/>
              <a:ea typeface="Open Sans"/>
              <a:cs typeface="Open Sans"/>
              <a:sym typeface="Open Sans"/>
            </a:endParaRPr>
          </a:p>
        </p:txBody>
      </p:sp>
      <p:grpSp>
        <p:nvGrpSpPr>
          <p:cNvPr id="731" name="Shape 731"/>
          <p:cNvGrpSpPr/>
          <p:nvPr/>
        </p:nvGrpSpPr>
        <p:grpSpPr>
          <a:xfrm>
            <a:off x="85599" y="919205"/>
            <a:ext cx="2211200" cy="1688559"/>
            <a:chOff x="239499" y="1422280"/>
            <a:chExt cx="1658400" cy="1266419"/>
          </a:xfrm>
        </p:grpSpPr>
        <p:sp>
          <p:nvSpPr>
            <p:cNvPr id="732" name="Shape 732"/>
            <p:cNvSpPr txBox="1"/>
            <p:nvPr/>
          </p:nvSpPr>
          <p:spPr>
            <a:xfrm>
              <a:off x="239499" y="2173300"/>
              <a:ext cx="1658400" cy="515400"/>
            </a:xfrm>
            <a:prstGeom prst="rect">
              <a:avLst/>
            </a:prstGeom>
            <a:noFill/>
            <a:ln>
              <a:noFill/>
            </a:ln>
          </p:spPr>
          <p:txBody>
            <a:bodyPr lIns="121900" tIns="121900" rIns="121900" bIns="121900" anchor="t" anchorCtr="0">
              <a:noAutofit/>
            </a:bodyPr>
            <a:lstStyle/>
            <a:p>
              <a:pPr algn="ctr">
                <a:lnSpc>
                  <a:spcPct val="115000"/>
                </a:lnSpc>
              </a:pPr>
              <a:r>
                <a:rPr lang="es" sz="1333" b="1" dirty="0" smtClean="0">
                  <a:solidFill>
                    <a:srgbClr val="434343"/>
                  </a:solidFill>
                  <a:latin typeface="Open Sans"/>
                  <a:ea typeface="Open Sans"/>
                  <a:cs typeface="Open Sans"/>
                  <a:sym typeface="Open Sans"/>
                </a:rPr>
                <a:t>METHODOLOGICAL QUALITY</a:t>
              </a:r>
              <a:endParaRPr lang="es" sz="1333" b="1" dirty="0">
                <a:solidFill>
                  <a:srgbClr val="434343"/>
                </a:solidFill>
                <a:latin typeface="Open Sans"/>
                <a:ea typeface="Open Sans"/>
                <a:cs typeface="Open Sans"/>
                <a:sym typeface="Open Sans"/>
              </a:endParaRPr>
            </a:p>
            <a:p>
              <a:pPr algn="ctr"/>
              <a:r>
                <a:rPr lang="en-US" sz="1250" b="1" dirty="0" smtClean="0">
                  <a:solidFill>
                    <a:schemeClr val="dk1"/>
                  </a:solidFill>
                  <a:latin typeface="Open Sans"/>
                  <a:ea typeface="Open Sans"/>
                  <a:cs typeface="Open Sans"/>
                </a:rPr>
                <a:t>Study design</a:t>
              </a:r>
              <a:r>
                <a:rPr lang="en-US" sz="1250" dirty="0" smtClean="0">
                  <a:solidFill>
                    <a:schemeClr val="dk1"/>
                  </a:solidFill>
                  <a:latin typeface="Open Sans"/>
                  <a:ea typeface="Open Sans"/>
                  <a:cs typeface="Open Sans"/>
                </a:rPr>
                <a:t>: </a:t>
              </a:r>
            </a:p>
            <a:p>
              <a:pPr algn="ctr"/>
              <a:r>
                <a:rPr lang="en-US" sz="1250" dirty="0" smtClean="0">
                  <a:solidFill>
                    <a:schemeClr val="dk1"/>
                  </a:solidFill>
                  <a:latin typeface="Open Sans"/>
                  <a:ea typeface="Open Sans"/>
                  <a:cs typeface="Open Sans"/>
                </a:rPr>
                <a:t>Employing </a:t>
              </a:r>
              <a:r>
                <a:rPr lang="en-US" sz="1250" dirty="0">
                  <a:solidFill>
                    <a:schemeClr val="dk1"/>
                  </a:solidFill>
                  <a:latin typeface="Open Sans"/>
                  <a:ea typeface="Open Sans"/>
                  <a:cs typeface="Open Sans"/>
                </a:rPr>
                <a:t>suitable study designs, such as experiments, surveys, or observational studies</a:t>
              </a:r>
              <a:r>
                <a:rPr lang="en-US" sz="1250" dirty="0" smtClean="0">
                  <a:solidFill>
                    <a:schemeClr val="dk1"/>
                  </a:solidFill>
                  <a:latin typeface="Open Sans"/>
                  <a:ea typeface="Open Sans"/>
                  <a:cs typeface="Open Sans"/>
                </a:rPr>
                <a:t>.</a:t>
              </a:r>
            </a:p>
            <a:p>
              <a:pPr algn="ctr"/>
              <a:endParaRPr lang="en-US" sz="1250" dirty="0">
                <a:solidFill>
                  <a:schemeClr val="dk1"/>
                </a:solidFill>
                <a:latin typeface="Open Sans"/>
                <a:ea typeface="Open Sans"/>
                <a:cs typeface="Open Sans"/>
              </a:endParaRPr>
            </a:p>
            <a:p>
              <a:pPr algn="ctr"/>
              <a:r>
                <a:rPr lang="en-US" sz="1250" b="1" dirty="0" smtClean="0">
                  <a:solidFill>
                    <a:schemeClr val="dk1"/>
                  </a:solidFill>
                  <a:latin typeface="Open Sans"/>
                  <a:ea typeface="Open Sans"/>
                  <a:cs typeface="Open Sans"/>
                </a:rPr>
                <a:t>Sampling strategies</a:t>
              </a:r>
              <a:r>
                <a:rPr lang="en-US" sz="1250" dirty="0" smtClean="0">
                  <a:solidFill>
                    <a:schemeClr val="dk1"/>
                  </a:solidFill>
                  <a:latin typeface="Open Sans"/>
                  <a:ea typeface="Open Sans"/>
                  <a:cs typeface="Open Sans"/>
                </a:rPr>
                <a:t>: </a:t>
              </a:r>
              <a:r>
                <a:rPr lang="en-US" sz="1250" dirty="0">
                  <a:solidFill>
                    <a:schemeClr val="dk1"/>
                  </a:solidFill>
                  <a:latin typeface="Open Sans"/>
                  <a:ea typeface="Open Sans"/>
                  <a:cs typeface="Open Sans"/>
                </a:rPr>
                <a:t>Using robust sampling strategies to ensure representative and generalizable findings</a:t>
              </a:r>
              <a:r>
                <a:rPr lang="en-US" sz="1250" dirty="0" smtClean="0">
                  <a:solidFill>
                    <a:schemeClr val="dk1"/>
                  </a:solidFill>
                  <a:latin typeface="Open Sans"/>
                  <a:ea typeface="Open Sans"/>
                  <a:cs typeface="Open Sans"/>
                </a:rPr>
                <a:t>.</a:t>
              </a:r>
            </a:p>
            <a:p>
              <a:pPr algn="ctr"/>
              <a:endParaRPr lang="en-US" sz="1250" dirty="0">
                <a:solidFill>
                  <a:schemeClr val="dk1"/>
                </a:solidFill>
                <a:latin typeface="Open Sans"/>
                <a:ea typeface="Open Sans"/>
                <a:cs typeface="Open Sans"/>
              </a:endParaRPr>
            </a:p>
            <a:p>
              <a:pPr algn="ctr"/>
              <a:r>
                <a:rPr lang="en-US" sz="1250" b="1" dirty="0" smtClean="0">
                  <a:solidFill>
                    <a:schemeClr val="dk1"/>
                  </a:solidFill>
                  <a:latin typeface="Open Sans"/>
                  <a:ea typeface="Open Sans"/>
                  <a:cs typeface="Open Sans"/>
                </a:rPr>
                <a:t>Data </a:t>
              </a:r>
              <a:r>
                <a:rPr lang="en-US" sz="1250" b="1" dirty="0">
                  <a:solidFill>
                    <a:schemeClr val="dk1"/>
                  </a:solidFill>
                  <a:latin typeface="Open Sans"/>
                  <a:ea typeface="Open Sans"/>
                  <a:cs typeface="Open Sans"/>
                </a:rPr>
                <a:t>collection and </a:t>
              </a:r>
              <a:r>
                <a:rPr lang="en-US" sz="1250" b="1" dirty="0" smtClean="0">
                  <a:solidFill>
                    <a:schemeClr val="dk1"/>
                  </a:solidFill>
                  <a:latin typeface="Open Sans"/>
                  <a:ea typeface="Open Sans"/>
                  <a:cs typeface="Open Sans"/>
                </a:rPr>
                <a:t>analysis</a:t>
              </a:r>
              <a:r>
                <a:rPr lang="en-US" sz="1250" dirty="0" smtClean="0">
                  <a:solidFill>
                    <a:schemeClr val="dk1"/>
                  </a:solidFill>
                  <a:latin typeface="Open Sans"/>
                  <a:ea typeface="Open Sans"/>
                  <a:cs typeface="Open Sans"/>
                </a:rPr>
                <a:t>: </a:t>
              </a:r>
            </a:p>
            <a:p>
              <a:pPr algn="ctr"/>
              <a:r>
                <a:rPr lang="en-US" sz="1250" dirty="0" smtClean="0">
                  <a:solidFill>
                    <a:schemeClr val="dk1"/>
                  </a:solidFill>
                  <a:latin typeface="Open Sans"/>
                  <a:ea typeface="Open Sans"/>
                  <a:cs typeface="Open Sans"/>
                </a:rPr>
                <a:t>Employing </a:t>
              </a:r>
              <a:r>
                <a:rPr lang="en-US" sz="1250" dirty="0">
                  <a:solidFill>
                    <a:schemeClr val="dk1"/>
                  </a:solidFill>
                  <a:latin typeface="Open Sans"/>
                  <a:ea typeface="Open Sans"/>
                  <a:cs typeface="Open Sans"/>
                </a:rPr>
                <a:t>reliable and valid data collection methods and analytical techniques.</a:t>
              </a:r>
            </a:p>
            <a:p>
              <a:pPr lvl="0" algn="ctr">
                <a:lnSpc>
                  <a:spcPct val="125000"/>
                </a:lnSpc>
                <a:buClr>
                  <a:schemeClr val="dk1"/>
                </a:buClr>
                <a:buSzPct val="122222"/>
              </a:pPr>
              <a:endParaRPr lang="es" sz="1467" dirty="0">
                <a:solidFill>
                  <a:schemeClr val="dk1"/>
                </a:solidFill>
                <a:latin typeface="Open Sans"/>
                <a:ea typeface="Open Sans"/>
                <a:cs typeface="Open Sans"/>
                <a:sym typeface="Open Sans"/>
              </a:endParaRPr>
            </a:p>
            <a:p>
              <a:pPr algn="ctr">
                <a:lnSpc>
                  <a:spcPct val="115000"/>
                </a:lnSpc>
              </a:pPr>
              <a:endParaRPr sz="1600" dirty="0">
                <a:solidFill>
                  <a:srgbClr val="434343"/>
                </a:solidFill>
                <a:latin typeface="Open Sans"/>
                <a:ea typeface="Open Sans"/>
                <a:cs typeface="Open Sans"/>
                <a:sym typeface="Open Sans"/>
              </a:endParaRPr>
            </a:p>
          </p:txBody>
        </p:sp>
        <p:sp>
          <p:nvSpPr>
            <p:cNvPr id="733" name="Shape 733"/>
            <p:cNvSpPr/>
            <p:nvPr/>
          </p:nvSpPr>
          <p:spPr>
            <a:xfrm>
              <a:off x="730599" y="1422280"/>
              <a:ext cx="676200" cy="676200"/>
            </a:xfrm>
            <a:prstGeom prst="ellipse">
              <a:avLst/>
            </a:prstGeom>
            <a:solidFill>
              <a:srgbClr val="57A7B5"/>
            </a:solidFill>
            <a:ln>
              <a:noFill/>
            </a:ln>
          </p:spPr>
          <p:txBody>
            <a:bodyPr lIns="121900" tIns="121900" rIns="121900" bIns="121900" anchor="ctr" anchorCtr="0">
              <a:noAutofit/>
            </a:bodyPr>
            <a:lstStyle/>
            <a:p>
              <a:endParaRPr sz="2400"/>
            </a:p>
          </p:txBody>
        </p:sp>
        <p:pic>
          <p:nvPicPr>
            <p:cNvPr id="734" name="Shape 734"/>
            <p:cNvPicPr preferRelativeResize="0"/>
            <p:nvPr/>
          </p:nvPicPr>
          <p:blipFill>
            <a:blip r:embed="rId3">
              <a:alphaModFix/>
            </a:blip>
            <a:stretch>
              <a:fillRect/>
            </a:stretch>
          </p:blipFill>
          <p:spPr>
            <a:xfrm>
              <a:off x="894258" y="1564021"/>
              <a:ext cx="348883" cy="452274"/>
            </a:xfrm>
            <a:prstGeom prst="rect">
              <a:avLst/>
            </a:prstGeom>
            <a:noFill/>
            <a:ln>
              <a:noFill/>
            </a:ln>
          </p:spPr>
        </p:pic>
      </p:grpSp>
      <p:grpSp>
        <p:nvGrpSpPr>
          <p:cNvPr id="735" name="Shape 735"/>
          <p:cNvGrpSpPr/>
          <p:nvPr/>
        </p:nvGrpSpPr>
        <p:grpSpPr>
          <a:xfrm>
            <a:off x="3978934" y="919206"/>
            <a:ext cx="2113200" cy="1688559"/>
            <a:chOff x="3809724" y="1422280"/>
            <a:chExt cx="1584900" cy="1266419"/>
          </a:xfrm>
        </p:grpSpPr>
        <p:sp>
          <p:nvSpPr>
            <p:cNvPr id="736" name="Shape 736"/>
            <p:cNvSpPr txBox="1"/>
            <p:nvPr/>
          </p:nvSpPr>
          <p:spPr>
            <a:xfrm>
              <a:off x="3809724" y="2173300"/>
              <a:ext cx="1584900" cy="515400"/>
            </a:xfrm>
            <a:prstGeom prst="rect">
              <a:avLst/>
            </a:prstGeom>
            <a:noFill/>
            <a:ln>
              <a:noFill/>
            </a:ln>
          </p:spPr>
          <p:txBody>
            <a:bodyPr lIns="121900" tIns="121900" rIns="121900" bIns="121900" anchor="t" anchorCtr="0">
              <a:noAutofit/>
            </a:bodyPr>
            <a:lstStyle/>
            <a:p>
              <a:pPr algn="ctr">
                <a:lnSpc>
                  <a:spcPct val="115000"/>
                </a:lnSpc>
              </a:pPr>
              <a:r>
                <a:rPr lang="es" sz="1333" b="1" dirty="0" smtClean="0">
                  <a:solidFill>
                    <a:srgbClr val="434343"/>
                  </a:solidFill>
                  <a:latin typeface="Open Sans"/>
                  <a:ea typeface="Open Sans"/>
                  <a:cs typeface="Open Sans"/>
                  <a:sym typeface="Open Sans"/>
                </a:rPr>
                <a:t>RELEVANCE &amp; IMPACT</a:t>
              </a:r>
              <a:endParaRPr lang="es" sz="1333" b="1" dirty="0">
                <a:solidFill>
                  <a:srgbClr val="434343"/>
                </a:solidFill>
                <a:latin typeface="Open Sans"/>
                <a:ea typeface="Open Sans"/>
                <a:cs typeface="Open Sans"/>
                <a:sym typeface="Open Sans"/>
              </a:endParaRPr>
            </a:p>
            <a:p>
              <a:pPr algn="ctr"/>
              <a:endParaRPr lang="en-US" sz="1250" b="1" dirty="0" smtClean="0">
                <a:latin typeface="Open Sans" panose="020B0604020202020204" charset="0"/>
                <a:ea typeface="Open Sans" panose="020B0604020202020204" charset="0"/>
                <a:cs typeface="Open Sans" panose="020B0604020202020204" charset="0"/>
              </a:endParaRPr>
            </a:p>
            <a:p>
              <a:pPr algn="ctr"/>
              <a:r>
                <a:rPr lang="en-US" sz="1250" b="1" dirty="0" smtClean="0">
                  <a:latin typeface="Open Sans" panose="020B0604020202020204" charset="0"/>
                  <a:ea typeface="Open Sans" panose="020B0604020202020204" charset="0"/>
                  <a:cs typeface="Open Sans" panose="020B0604020202020204" charset="0"/>
                </a:rPr>
                <a:t>Societal relevance</a:t>
              </a:r>
              <a:r>
                <a:rPr lang="en-US" sz="1250" dirty="0" smtClean="0">
                  <a:latin typeface="Open Sans" panose="020B0604020202020204" charset="0"/>
                  <a:ea typeface="Open Sans" panose="020B0604020202020204" charset="0"/>
                  <a:cs typeface="Open Sans" panose="020B0604020202020204" charset="0"/>
                </a:rPr>
                <a:t>: </a:t>
              </a:r>
              <a:r>
                <a:rPr lang="en-US" sz="1250" dirty="0">
                  <a:latin typeface="Open Sans" panose="020B0604020202020204" charset="0"/>
                  <a:ea typeface="Open Sans" panose="020B0604020202020204" charset="0"/>
                  <a:cs typeface="Open Sans" panose="020B0604020202020204" charset="0"/>
                </a:rPr>
                <a:t>Addressing pressing societal challenges and needs</a:t>
              </a:r>
              <a:r>
                <a:rPr lang="en-US" sz="1250" dirty="0" smtClean="0">
                  <a:latin typeface="Open Sans" panose="020B0604020202020204" charset="0"/>
                  <a:ea typeface="Open Sans" panose="020B0604020202020204" charset="0"/>
                  <a:cs typeface="Open Sans" panose="020B0604020202020204" charset="0"/>
                </a:rPr>
                <a:t>.</a:t>
              </a:r>
            </a:p>
            <a:p>
              <a:pPr algn="ctr"/>
              <a:endParaRPr lang="en-US" sz="1250" dirty="0">
                <a:latin typeface="Open Sans" panose="020B0604020202020204" charset="0"/>
                <a:ea typeface="Open Sans" panose="020B0604020202020204" charset="0"/>
                <a:cs typeface="Open Sans" panose="020B0604020202020204" charset="0"/>
              </a:endParaRPr>
            </a:p>
            <a:p>
              <a:pPr algn="ctr"/>
              <a:r>
                <a:rPr lang="en-US" sz="1250" b="1" dirty="0" smtClean="0">
                  <a:latin typeface="Open Sans" panose="020B0604020202020204" charset="0"/>
                  <a:ea typeface="Open Sans" panose="020B0604020202020204" charset="0"/>
                  <a:cs typeface="Open Sans" panose="020B0604020202020204" charset="0"/>
                </a:rPr>
                <a:t>Practical applicability</a:t>
              </a:r>
              <a:r>
                <a:rPr lang="en-US" sz="1250" dirty="0" smtClean="0">
                  <a:latin typeface="Open Sans" panose="020B0604020202020204" charset="0"/>
                  <a:ea typeface="Open Sans" panose="020B0604020202020204" charset="0"/>
                  <a:cs typeface="Open Sans" panose="020B0604020202020204" charset="0"/>
                </a:rPr>
                <a:t>: </a:t>
              </a:r>
              <a:r>
                <a:rPr lang="en-US" sz="1250" dirty="0">
                  <a:latin typeface="Open Sans" panose="020B0604020202020204" charset="0"/>
                  <a:ea typeface="Open Sans" panose="020B0604020202020204" charset="0"/>
                  <a:cs typeface="Open Sans" panose="020B0604020202020204" charset="0"/>
                </a:rPr>
                <a:t>Ensuring research findings are applicable to real-world contexts</a:t>
              </a:r>
              <a:r>
                <a:rPr lang="en-US" sz="1250" dirty="0" smtClean="0">
                  <a:latin typeface="Open Sans" panose="020B0604020202020204" charset="0"/>
                  <a:ea typeface="Open Sans" panose="020B0604020202020204" charset="0"/>
                  <a:cs typeface="Open Sans" panose="020B0604020202020204" charset="0"/>
                </a:rPr>
                <a:t>.</a:t>
              </a:r>
            </a:p>
            <a:p>
              <a:pPr algn="ctr"/>
              <a:endParaRPr lang="en-US" sz="1250" dirty="0">
                <a:latin typeface="Open Sans" panose="020B0604020202020204" charset="0"/>
                <a:ea typeface="Open Sans" panose="020B0604020202020204" charset="0"/>
                <a:cs typeface="Open Sans" panose="020B0604020202020204" charset="0"/>
              </a:endParaRPr>
            </a:p>
            <a:p>
              <a:pPr algn="ctr"/>
              <a:r>
                <a:rPr lang="en-US" sz="1250" b="1" dirty="0" smtClean="0">
                  <a:latin typeface="Open Sans" panose="020B0604020202020204" charset="0"/>
                  <a:ea typeface="Open Sans" panose="020B0604020202020204" charset="0"/>
                  <a:cs typeface="Open Sans" panose="020B0604020202020204" charset="0"/>
                </a:rPr>
                <a:t>Policy </a:t>
              </a:r>
              <a:r>
                <a:rPr lang="en-US" sz="1250" b="1" dirty="0">
                  <a:latin typeface="Open Sans" panose="020B0604020202020204" charset="0"/>
                  <a:ea typeface="Open Sans" panose="020B0604020202020204" charset="0"/>
                  <a:cs typeface="Open Sans" panose="020B0604020202020204" charset="0"/>
                </a:rPr>
                <a:t>and practice </a:t>
              </a:r>
              <a:r>
                <a:rPr lang="en-US" sz="1250" b="1" dirty="0" smtClean="0">
                  <a:latin typeface="Open Sans" panose="020B0604020202020204" charset="0"/>
                  <a:ea typeface="Open Sans" panose="020B0604020202020204" charset="0"/>
                  <a:cs typeface="Open Sans" panose="020B0604020202020204" charset="0"/>
                </a:rPr>
                <a:t>influence</a:t>
              </a:r>
              <a:r>
                <a:rPr lang="en-US" sz="1250" dirty="0" smtClean="0">
                  <a:latin typeface="Open Sans" panose="020B0604020202020204" charset="0"/>
                  <a:ea typeface="Open Sans" panose="020B0604020202020204" charset="0"/>
                  <a:cs typeface="Open Sans" panose="020B0604020202020204" charset="0"/>
                </a:rPr>
                <a:t>: </a:t>
              </a:r>
            </a:p>
            <a:p>
              <a:pPr algn="ctr"/>
              <a:r>
                <a:rPr lang="en-US" sz="1250" dirty="0" smtClean="0">
                  <a:latin typeface="Open Sans" panose="020B0604020202020204" charset="0"/>
                  <a:ea typeface="Open Sans" panose="020B0604020202020204" charset="0"/>
                  <a:cs typeface="Open Sans" panose="020B0604020202020204" charset="0"/>
                </a:rPr>
                <a:t>Informing </a:t>
              </a:r>
              <a:r>
                <a:rPr lang="en-US" sz="1250" dirty="0">
                  <a:latin typeface="Open Sans" panose="020B0604020202020204" charset="0"/>
                  <a:ea typeface="Open Sans" panose="020B0604020202020204" charset="0"/>
                  <a:cs typeface="Open Sans" panose="020B0604020202020204" charset="0"/>
                </a:rPr>
                <a:t>policy, practice, and decision-making.</a:t>
              </a:r>
            </a:p>
            <a:p>
              <a:pPr lvl="0" algn="ctr">
                <a:lnSpc>
                  <a:spcPct val="125000"/>
                </a:lnSpc>
                <a:buClr>
                  <a:schemeClr val="dk1"/>
                </a:buClr>
                <a:buSzPct val="122222"/>
              </a:pPr>
              <a:endParaRPr lang="es" sz="1250" dirty="0">
                <a:solidFill>
                  <a:schemeClr val="dk1"/>
                </a:solidFill>
                <a:latin typeface="Open Sans" panose="020B0604020202020204" charset="0"/>
                <a:ea typeface="Open Sans" panose="020B0604020202020204" charset="0"/>
                <a:cs typeface="Open Sans" panose="020B0604020202020204" charset="0"/>
                <a:sym typeface="Open Sans"/>
              </a:endParaRPr>
            </a:p>
          </p:txBody>
        </p:sp>
        <p:sp>
          <p:nvSpPr>
            <p:cNvPr id="737" name="Shape 737"/>
            <p:cNvSpPr/>
            <p:nvPr/>
          </p:nvSpPr>
          <p:spPr>
            <a:xfrm>
              <a:off x="4264074" y="1422280"/>
              <a:ext cx="676200" cy="676200"/>
            </a:xfrm>
            <a:prstGeom prst="ellipse">
              <a:avLst/>
            </a:prstGeom>
            <a:solidFill>
              <a:srgbClr val="57A7B5"/>
            </a:solidFill>
            <a:ln>
              <a:noFill/>
            </a:ln>
          </p:spPr>
          <p:txBody>
            <a:bodyPr lIns="121900" tIns="121900" rIns="121900" bIns="121900" anchor="ctr" anchorCtr="0">
              <a:noAutofit/>
            </a:bodyPr>
            <a:lstStyle/>
            <a:p>
              <a:endParaRPr sz="2400"/>
            </a:p>
          </p:txBody>
        </p:sp>
        <p:pic>
          <p:nvPicPr>
            <p:cNvPr id="738" name="Shape 738"/>
            <p:cNvPicPr preferRelativeResize="0"/>
            <p:nvPr/>
          </p:nvPicPr>
          <p:blipFill>
            <a:blip r:embed="rId4">
              <a:alphaModFix/>
            </a:blip>
            <a:stretch>
              <a:fillRect/>
            </a:stretch>
          </p:blipFill>
          <p:spPr>
            <a:xfrm>
              <a:off x="4412267" y="1570652"/>
              <a:ext cx="379813" cy="372034"/>
            </a:xfrm>
            <a:prstGeom prst="rect">
              <a:avLst/>
            </a:prstGeom>
            <a:noFill/>
            <a:ln>
              <a:noFill/>
            </a:ln>
          </p:spPr>
        </p:pic>
      </p:grpSp>
      <p:grpSp>
        <p:nvGrpSpPr>
          <p:cNvPr id="739" name="Shape 739"/>
          <p:cNvGrpSpPr/>
          <p:nvPr/>
        </p:nvGrpSpPr>
        <p:grpSpPr>
          <a:xfrm>
            <a:off x="7707794" y="860534"/>
            <a:ext cx="2113200" cy="1688559"/>
            <a:chOff x="7306448" y="1422280"/>
            <a:chExt cx="1584900" cy="1266419"/>
          </a:xfrm>
        </p:grpSpPr>
        <p:sp>
          <p:nvSpPr>
            <p:cNvPr id="740" name="Shape 740"/>
            <p:cNvSpPr txBox="1"/>
            <p:nvPr/>
          </p:nvSpPr>
          <p:spPr>
            <a:xfrm>
              <a:off x="7306448" y="2173300"/>
              <a:ext cx="1584900" cy="515400"/>
            </a:xfrm>
            <a:prstGeom prst="rect">
              <a:avLst/>
            </a:prstGeom>
            <a:noFill/>
            <a:ln>
              <a:noFill/>
            </a:ln>
          </p:spPr>
          <p:txBody>
            <a:bodyPr lIns="121900" tIns="121900" rIns="121900" bIns="121900" anchor="t" anchorCtr="0">
              <a:noAutofit/>
            </a:bodyPr>
            <a:lstStyle/>
            <a:p>
              <a:pPr algn="ctr">
                <a:lnSpc>
                  <a:spcPct val="115000"/>
                </a:lnSpc>
              </a:pPr>
              <a:r>
                <a:rPr lang="es" sz="1333" b="1" dirty="0" smtClean="0">
                  <a:solidFill>
                    <a:srgbClr val="434343"/>
                  </a:solidFill>
                  <a:latin typeface="Open Sans"/>
                  <a:ea typeface="Open Sans"/>
                  <a:cs typeface="Open Sans"/>
                  <a:sym typeface="Open Sans"/>
                </a:rPr>
                <a:t>DISSEMINATION </a:t>
              </a:r>
            </a:p>
            <a:p>
              <a:pPr algn="ctr">
                <a:lnSpc>
                  <a:spcPct val="115000"/>
                </a:lnSpc>
              </a:pPr>
              <a:r>
                <a:rPr lang="es" sz="1333" b="1" dirty="0" smtClean="0">
                  <a:solidFill>
                    <a:srgbClr val="434343"/>
                  </a:solidFill>
                  <a:latin typeface="Open Sans"/>
                  <a:ea typeface="Open Sans"/>
                  <a:cs typeface="Open Sans"/>
                  <a:sym typeface="Open Sans"/>
                </a:rPr>
                <a:t>&amp; COMMUNICATION</a:t>
              </a:r>
            </a:p>
            <a:p>
              <a:pPr algn="ctr"/>
              <a:endParaRPr lang="en-US" sz="1250" b="1" dirty="0" smtClean="0">
                <a:latin typeface="Open Sans" panose="020B0604020202020204" charset="0"/>
                <a:ea typeface="Open Sans" panose="020B0604020202020204" charset="0"/>
                <a:cs typeface="Open Sans" panose="020B0604020202020204" charset="0"/>
              </a:endParaRPr>
            </a:p>
            <a:p>
              <a:pPr algn="ctr"/>
              <a:r>
                <a:rPr lang="en-US" sz="1250" b="1" dirty="0" smtClean="0">
                  <a:latin typeface="Open Sans" panose="020B0604020202020204" charset="0"/>
                  <a:ea typeface="Open Sans" panose="020B0604020202020204" charset="0"/>
                  <a:cs typeface="Open Sans" panose="020B0604020202020204" charset="0"/>
                </a:rPr>
                <a:t>Clear and concise reporting: </a:t>
              </a:r>
            </a:p>
            <a:p>
              <a:pPr algn="ctr"/>
              <a:r>
                <a:rPr lang="en-US" sz="1250" dirty="0" smtClean="0">
                  <a:latin typeface="Open Sans" panose="020B0604020202020204" charset="0"/>
                  <a:ea typeface="Open Sans" panose="020B0604020202020204" charset="0"/>
                  <a:cs typeface="Open Sans" panose="020B0604020202020204" charset="0"/>
                </a:rPr>
                <a:t>Presenting research findings in a clear, concise, and transparent manner.</a:t>
              </a:r>
            </a:p>
            <a:p>
              <a:pPr marL="342900" indent="-342900" algn="ctr">
                <a:buAutoNum type="arabicPeriod"/>
              </a:pPr>
              <a:endParaRPr lang="en-US" sz="1250" dirty="0">
                <a:latin typeface="Open Sans" panose="020B0604020202020204" charset="0"/>
                <a:ea typeface="Open Sans" panose="020B0604020202020204" charset="0"/>
                <a:cs typeface="Open Sans" panose="020B0604020202020204" charset="0"/>
              </a:endParaRPr>
            </a:p>
            <a:p>
              <a:pPr algn="ctr"/>
              <a:r>
                <a:rPr lang="en-US" sz="1250" b="1" dirty="0" smtClean="0">
                  <a:latin typeface="Open Sans" panose="020B0604020202020204" charset="0"/>
                  <a:ea typeface="Open Sans" panose="020B0604020202020204" charset="0"/>
                  <a:cs typeface="Open Sans" panose="020B0604020202020204" charset="0"/>
                </a:rPr>
                <a:t>Accessibility: </a:t>
              </a:r>
            </a:p>
            <a:p>
              <a:pPr algn="ctr"/>
              <a:r>
                <a:rPr lang="en-US" sz="1250" dirty="0" smtClean="0">
                  <a:latin typeface="Open Sans" panose="020B0604020202020204" charset="0"/>
                  <a:ea typeface="Open Sans" panose="020B0604020202020204" charset="0"/>
                  <a:cs typeface="Open Sans" panose="020B0604020202020204" charset="0"/>
                </a:rPr>
                <a:t>Making </a:t>
              </a:r>
              <a:r>
                <a:rPr lang="en-US" sz="1250" dirty="0">
                  <a:latin typeface="Open Sans" panose="020B0604020202020204" charset="0"/>
                  <a:ea typeface="Open Sans" panose="020B0604020202020204" charset="0"/>
                  <a:cs typeface="Open Sans" panose="020B0604020202020204" charset="0"/>
                </a:rPr>
                <a:t>research findings accessible to diverse audiences, including policymakers, practitioners, and the general public</a:t>
              </a:r>
              <a:r>
                <a:rPr lang="en-US" sz="1250" dirty="0" smtClean="0">
                  <a:latin typeface="Open Sans" panose="020B0604020202020204" charset="0"/>
                  <a:ea typeface="Open Sans" panose="020B0604020202020204" charset="0"/>
                  <a:cs typeface="Open Sans" panose="020B0604020202020204" charset="0"/>
                </a:rPr>
                <a:t>.</a:t>
              </a:r>
            </a:p>
            <a:p>
              <a:pPr algn="ctr"/>
              <a:endParaRPr lang="en-US" sz="1250" dirty="0">
                <a:latin typeface="Open Sans" panose="020B0604020202020204" charset="0"/>
                <a:ea typeface="Open Sans" panose="020B0604020202020204" charset="0"/>
                <a:cs typeface="Open Sans" panose="020B0604020202020204" charset="0"/>
              </a:endParaRPr>
            </a:p>
            <a:p>
              <a:pPr algn="ctr"/>
              <a:r>
                <a:rPr lang="en-US" sz="1250" b="1" dirty="0" smtClean="0">
                  <a:latin typeface="Open Sans" panose="020B0604020202020204" charset="0"/>
                  <a:ea typeface="Open Sans" panose="020B0604020202020204" charset="0"/>
                  <a:cs typeface="Open Sans" panose="020B0604020202020204" charset="0"/>
                </a:rPr>
                <a:t>Knowledge translation</a:t>
              </a:r>
              <a:r>
                <a:rPr lang="en-US" sz="1250" dirty="0" smtClean="0">
                  <a:latin typeface="Open Sans" panose="020B0604020202020204" charset="0"/>
                  <a:ea typeface="Open Sans" panose="020B0604020202020204" charset="0"/>
                  <a:cs typeface="Open Sans" panose="020B0604020202020204" charset="0"/>
                </a:rPr>
                <a:t>: </a:t>
              </a:r>
              <a:r>
                <a:rPr lang="en-US" sz="1250" dirty="0">
                  <a:latin typeface="Open Sans" panose="020B0604020202020204" charset="0"/>
                  <a:ea typeface="Open Sans" panose="020B0604020202020204" charset="0"/>
                  <a:cs typeface="Open Sans" panose="020B0604020202020204" charset="0"/>
                </a:rPr>
                <a:t>Translating research findings into practical applications and policies.</a:t>
              </a:r>
            </a:p>
            <a:p>
              <a:r>
                <a:rPr lang="en-US" sz="1600" dirty="0"/>
                <a:t/>
              </a:r>
              <a:br>
                <a:rPr lang="en-US" sz="1600" dirty="0"/>
              </a:br>
              <a:endParaRPr lang="en-US" sz="1467" dirty="0">
                <a:solidFill>
                  <a:schemeClr val="dk1"/>
                </a:solidFill>
                <a:latin typeface="Open Sans"/>
                <a:ea typeface="Open Sans"/>
                <a:cs typeface="Open Sans"/>
              </a:endParaRPr>
            </a:p>
            <a:p>
              <a:pPr lvl="0" algn="ctr">
                <a:lnSpc>
                  <a:spcPct val="125000"/>
                </a:lnSpc>
                <a:buClr>
                  <a:schemeClr val="dk1"/>
                </a:buClr>
                <a:buSzPct val="122222"/>
              </a:pPr>
              <a:endParaRPr sz="1200" dirty="0">
                <a:solidFill>
                  <a:schemeClr val="dk1"/>
                </a:solidFill>
                <a:latin typeface="Open Sans"/>
                <a:ea typeface="Open Sans"/>
                <a:cs typeface="Open Sans"/>
                <a:sym typeface="Open Sans"/>
              </a:endParaRPr>
            </a:p>
          </p:txBody>
        </p:sp>
        <p:sp>
          <p:nvSpPr>
            <p:cNvPr id="741" name="Shape 741"/>
            <p:cNvSpPr/>
            <p:nvPr/>
          </p:nvSpPr>
          <p:spPr>
            <a:xfrm>
              <a:off x="7760798" y="1422280"/>
              <a:ext cx="676200" cy="676200"/>
            </a:xfrm>
            <a:prstGeom prst="ellipse">
              <a:avLst/>
            </a:prstGeom>
            <a:solidFill>
              <a:srgbClr val="57A7B5"/>
            </a:solidFill>
            <a:ln>
              <a:noFill/>
            </a:ln>
          </p:spPr>
          <p:txBody>
            <a:bodyPr lIns="121900" tIns="121900" rIns="121900" bIns="121900" anchor="ctr" anchorCtr="0">
              <a:noAutofit/>
            </a:bodyPr>
            <a:lstStyle/>
            <a:p>
              <a:endParaRPr sz="2400"/>
            </a:p>
          </p:txBody>
        </p:sp>
        <p:pic>
          <p:nvPicPr>
            <p:cNvPr id="742" name="Shape 742"/>
            <p:cNvPicPr preferRelativeResize="0"/>
            <p:nvPr/>
          </p:nvPicPr>
          <p:blipFill>
            <a:blip r:embed="rId5">
              <a:alphaModFix/>
            </a:blip>
            <a:stretch>
              <a:fillRect/>
            </a:stretch>
          </p:blipFill>
          <p:spPr>
            <a:xfrm>
              <a:off x="7908991" y="1537497"/>
              <a:ext cx="379813" cy="444383"/>
            </a:xfrm>
            <a:prstGeom prst="rect">
              <a:avLst/>
            </a:prstGeom>
            <a:noFill/>
            <a:ln>
              <a:noFill/>
            </a:ln>
          </p:spPr>
        </p:pic>
      </p:grpSp>
      <p:grpSp>
        <p:nvGrpSpPr>
          <p:cNvPr id="743" name="Shape 743"/>
          <p:cNvGrpSpPr/>
          <p:nvPr/>
        </p:nvGrpSpPr>
        <p:grpSpPr>
          <a:xfrm>
            <a:off x="1990827" y="919205"/>
            <a:ext cx="2113200" cy="1688559"/>
            <a:chOff x="1961160" y="1422280"/>
            <a:chExt cx="1584900" cy="1266419"/>
          </a:xfrm>
        </p:grpSpPr>
        <p:sp>
          <p:nvSpPr>
            <p:cNvPr id="744" name="Shape 744"/>
            <p:cNvSpPr txBox="1"/>
            <p:nvPr/>
          </p:nvSpPr>
          <p:spPr>
            <a:xfrm>
              <a:off x="1961160" y="2173300"/>
              <a:ext cx="1584900" cy="515400"/>
            </a:xfrm>
            <a:prstGeom prst="rect">
              <a:avLst/>
            </a:prstGeom>
            <a:noFill/>
            <a:ln>
              <a:noFill/>
            </a:ln>
          </p:spPr>
          <p:txBody>
            <a:bodyPr lIns="121900" tIns="121900" rIns="121900" bIns="121900" anchor="t" anchorCtr="0">
              <a:noAutofit/>
            </a:bodyPr>
            <a:lstStyle/>
            <a:p>
              <a:pPr algn="ctr">
                <a:lnSpc>
                  <a:spcPct val="115000"/>
                </a:lnSpc>
                <a:buClr>
                  <a:srgbClr val="000000"/>
                </a:buClr>
                <a:buSzPct val="110000"/>
              </a:pPr>
              <a:r>
                <a:rPr lang="es" sz="1333" b="1" dirty="0" smtClean="0">
                  <a:solidFill>
                    <a:srgbClr val="434343"/>
                  </a:solidFill>
                  <a:latin typeface="Open Sans"/>
                  <a:ea typeface="Open Sans"/>
                  <a:cs typeface="Open Sans"/>
                  <a:sym typeface="Open Sans"/>
                </a:rPr>
                <a:t>THEORETICAL &amp; CONCEPTUAL QUALITY</a:t>
              </a:r>
              <a:endParaRPr lang="es" sz="1333" b="1" dirty="0">
                <a:solidFill>
                  <a:srgbClr val="434343"/>
                </a:solidFill>
                <a:latin typeface="Open Sans"/>
                <a:ea typeface="Open Sans"/>
                <a:cs typeface="Open Sans"/>
                <a:sym typeface="Open Sans"/>
              </a:endParaRPr>
            </a:p>
            <a:p>
              <a:pPr algn="ctr"/>
              <a:r>
                <a:rPr lang="en-US" sz="1250" b="1" dirty="0" smtClean="0">
                  <a:latin typeface="Open Sans" panose="020B0604020202020204" charset="0"/>
                  <a:ea typeface="Open Sans" panose="020B0604020202020204" charset="0"/>
                  <a:cs typeface="Open Sans" panose="020B0604020202020204" charset="0"/>
                </a:rPr>
                <a:t>Theoretical frameworks</a:t>
              </a:r>
              <a:r>
                <a:rPr lang="en-US" sz="1250" dirty="0" smtClean="0">
                  <a:latin typeface="Open Sans" panose="020B0604020202020204" charset="0"/>
                  <a:ea typeface="Open Sans" panose="020B0604020202020204" charset="0"/>
                  <a:cs typeface="Open Sans" panose="020B0604020202020204" charset="0"/>
                </a:rPr>
                <a:t>: </a:t>
              </a:r>
              <a:r>
                <a:rPr lang="en-US" sz="1250" dirty="0">
                  <a:latin typeface="Open Sans" panose="020B0604020202020204" charset="0"/>
                  <a:ea typeface="Open Sans" panose="020B0604020202020204" charset="0"/>
                  <a:cs typeface="Open Sans" panose="020B0604020202020204" charset="0"/>
                </a:rPr>
                <a:t>Grounding research in well-established theoretical frameworks and concepts</a:t>
              </a:r>
              <a:r>
                <a:rPr lang="en-US" sz="1250" dirty="0" smtClean="0">
                  <a:latin typeface="Open Sans" panose="020B0604020202020204" charset="0"/>
                  <a:ea typeface="Open Sans" panose="020B0604020202020204" charset="0"/>
                  <a:cs typeface="Open Sans" panose="020B0604020202020204" charset="0"/>
                </a:rPr>
                <a:t>.</a:t>
              </a:r>
            </a:p>
            <a:p>
              <a:pPr algn="ctr"/>
              <a:endParaRPr lang="en-US" sz="1250" dirty="0">
                <a:latin typeface="Open Sans" panose="020B0604020202020204" charset="0"/>
                <a:ea typeface="Open Sans" panose="020B0604020202020204" charset="0"/>
                <a:cs typeface="Open Sans" panose="020B0604020202020204" charset="0"/>
              </a:endParaRPr>
            </a:p>
            <a:p>
              <a:pPr algn="ctr"/>
              <a:r>
                <a:rPr lang="en-US" sz="1250" b="1" dirty="0" smtClean="0">
                  <a:latin typeface="Open Sans" panose="020B0604020202020204" charset="0"/>
                  <a:ea typeface="Open Sans" panose="020B0604020202020204" charset="0"/>
                  <a:cs typeface="Open Sans" panose="020B0604020202020204" charset="0"/>
                </a:rPr>
                <a:t>Conceptual clarity</a:t>
              </a:r>
              <a:r>
                <a:rPr lang="en-US" sz="1250" dirty="0" smtClean="0">
                  <a:latin typeface="Open Sans" panose="020B0604020202020204" charset="0"/>
                  <a:ea typeface="Open Sans" panose="020B0604020202020204" charset="0"/>
                  <a:cs typeface="Open Sans" panose="020B0604020202020204" charset="0"/>
                </a:rPr>
                <a:t>: </a:t>
              </a:r>
              <a:r>
                <a:rPr lang="en-US" sz="1250" dirty="0">
                  <a:latin typeface="Open Sans" panose="020B0604020202020204" charset="0"/>
                  <a:ea typeface="Open Sans" panose="020B0604020202020204" charset="0"/>
                  <a:cs typeface="Open Sans" panose="020B0604020202020204" charset="0"/>
                </a:rPr>
                <a:t>Ensuring clear and concise definitions of research concepts and variables</a:t>
              </a:r>
              <a:r>
                <a:rPr lang="en-US" sz="1250" dirty="0" smtClean="0">
                  <a:latin typeface="Open Sans" panose="020B0604020202020204" charset="0"/>
                  <a:ea typeface="Open Sans" panose="020B0604020202020204" charset="0"/>
                  <a:cs typeface="Open Sans" panose="020B0604020202020204" charset="0"/>
                </a:rPr>
                <a:t>.</a:t>
              </a:r>
            </a:p>
            <a:p>
              <a:pPr algn="ctr"/>
              <a:endParaRPr lang="en-US" sz="1250" dirty="0">
                <a:latin typeface="Open Sans" panose="020B0604020202020204" charset="0"/>
                <a:ea typeface="Open Sans" panose="020B0604020202020204" charset="0"/>
                <a:cs typeface="Open Sans" panose="020B0604020202020204" charset="0"/>
              </a:endParaRPr>
            </a:p>
            <a:p>
              <a:pPr algn="ctr"/>
              <a:r>
                <a:rPr lang="en-US" sz="1250" b="1" dirty="0" smtClean="0">
                  <a:latin typeface="Open Sans" panose="020B0604020202020204" charset="0"/>
                  <a:ea typeface="Open Sans" panose="020B0604020202020204" charset="0"/>
                  <a:cs typeface="Open Sans" panose="020B0604020202020204" charset="0"/>
                </a:rPr>
                <a:t>Literature integration</a:t>
              </a:r>
              <a:r>
                <a:rPr lang="en-US" sz="1250" dirty="0" smtClean="0">
                  <a:latin typeface="Open Sans" panose="020B0604020202020204" charset="0"/>
                  <a:ea typeface="Open Sans" panose="020B0604020202020204" charset="0"/>
                  <a:cs typeface="Open Sans" panose="020B0604020202020204" charset="0"/>
                </a:rPr>
                <a:t>: </a:t>
              </a:r>
              <a:r>
                <a:rPr lang="en-US" sz="1250" dirty="0">
                  <a:latin typeface="Open Sans" panose="020B0604020202020204" charset="0"/>
                  <a:ea typeface="Open Sans" panose="020B0604020202020204" charset="0"/>
                  <a:cs typeface="Open Sans" panose="020B0604020202020204" charset="0"/>
                </a:rPr>
                <a:t>Integrating research findings with existing literature to advance knowledge.</a:t>
              </a:r>
            </a:p>
            <a:p>
              <a:pPr algn="ctr">
                <a:lnSpc>
                  <a:spcPct val="125000"/>
                </a:lnSpc>
                <a:buClr>
                  <a:schemeClr val="dk1"/>
                </a:buClr>
                <a:buSzPct val="122222"/>
              </a:pPr>
              <a:endParaRPr sz="1467" dirty="0">
                <a:solidFill>
                  <a:schemeClr val="dk1"/>
                </a:solidFill>
                <a:latin typeface="Open Sans"/>
                <a:ea typeface="Open Sans"/>
                <a:cs typeface="Open Sans"/>
                <a:sym typeface="Open Sans"/>
              </a:endParaRPr>
            </a:p>
          </p:txBody>
        </p:sp>
        <p:sp>
          <p:nvSpPr>
            <p:cNvPr id="745" name="Shape 745"/>
            <p:cNvSpPr/>
            <p:nvPr/>
          </p:nvSpPr>
          <p:spPr>
            <a:xfrm>
              <a:off x="2415510" y="1422280"/>
              <a:ext cx="676200" cy="676200"/>
            </a:xfrm>
            <a:prstGeom prst="ellipse">
              <a:avLst/>
            </a:prstGeom>
            <a:solidFill>
              <a:srgbClr val="57A7B5"/>
            </a:solidFill>
            <a:ln>
              <a:noFill/>
            </a:ln>
          </p:spPr>
          <p:txBody>
            <a:bodyPr lIns="121900" tIns="121900" rIns="121900" bIns="121900" anchor="ctr" anchorCtr="0">
              <a:noAutofit/>
            </a:bodyPr>
            <a:lstStyle/>
            <a:p>
              <a:endParaRPr sz="2400"/>
            </a:p>
          </p:txBody>
        </p:sp>
        <p:pic>
          <p:nvPicPr>
            <p:cNvPr id="746" name="Shape 746"/>
            <p:cNvPicPr preferRelativeResize="0"/>
            <p:nvPr/>
          </p:nvPicPr>
          <p:blipFill>
            <a:blip r:embed="rId6">
              <a:alphaModFix/>
            </a:blip>
            <a:stretch>
              <a:fillRect/>
            </a:stretch>
          </p:blipFill>
          <p:spPr>
            <a:xfrm>
              <a:off x="2579168" y="1564021"/>
              <a:ext cx="348883" cy="375717"/>
            </a:xfrm>
            <a:prstGeom prst="rect">
              <a:avLst/>
            </a:prstGeom>
            <a:noFill/>
            <a:ln>
              <a:noFill/>
            </a:ln>
          </p:spPr>
        </p:pic>
      </p:grpSp>
      <p:grpSp>
        <p:nvGrpSpPr>
          <p:cNvPr id="747" name="Shape 747"/>
          <p:cNvGrpSpPr/>
          <p:nvPr/>
        </p:nvGrpSpPr>
        <p:grpSpPr>
          <a:xfrm>
            <a:off x="5895906" y="919206"/>
            <a:ext cx="2113200" cy="1688559"/>
            <a:chOff x="5626022" y="1422280"/>
            <a:chExt cx="1584900" cy="1266419"/>
          </a:xfrm>
        </p:grpSpPr>
        <p:sp>
          <p:nvSpPr>
            <p:cNvPr id="748" name="Shape 748"/>
            <p:cNvSpPr txBox="1"/>
            <p:nvPr/>
          </p:nvSpPr>
          <p:spPr>
            <a:xfrm>
              <a:off x="5626022" y="2173300"/>
              <a:ext cx="1584900" cy="515400"/>
            </a:xfrm>
            <a:prstGeom prst="rect">
              <a:avLst/>
            </a:prstGeom>
            <a:noFill/>
            <a:ln>
              <a:noFill/>
            </a:ln>
          </p:spPr>
          <p:txBody>
            <a:bodyPr lIns="121900" tIns="121900" rIns="121900" bIns="121900" anchor="t" anchorCtr="0">
              <a:noAutofit/>
            </a:bodyPr>
            <a:lstStyle/>
            <a:p>
              <a:pPr algn="ctr">
                <a:lnSpc>
                  <a:spcPct val="115000"/>
                </a:lnSpc>
              </a:pPr>
              <a:r>
                <a:rPr lang="es" sz="1333" b="1" dirty="0" smtClean="0">
                  <a:solidFill>
                    <a:srgbClr val="434343"/>
                  </a:solidFill>
                  <a:latin typeface="Open Sans"/>
                  <a:ea typeface="Open Sans"/>
                  <a:cs typeface="Open Sans"/>
                  <a:sym typeface="Open Sans"/>
                </a:rPr>
                <a:t>ETHICAL QUALITY</a:t>
              </a:r>
              <a:endParaRPr lang="es" sz="1333" b="1" dirty="0">
                <a:solidFill>
                  <a:srgbClr val="434343"/>
                </a:solidFill>
                <a:latin typeface="Open Sans"/>
                <a:ea typeface="Open Sans"/>
                <a:cs typeface="Open Sans"/>
                <a:sym typeface="Open Sans"/>
              </a:endParaRPr>
            </a:p>
            <a:p>
              <a:pPr algn="ctr"/>
              <a:endParaRPr lang="en-US" sz="1467" dirty="0">
                <a:solidFill>
                  <a:schemeClr val="dk1"/>
                </a:solidFill>
                <a:latin typeface="Open Sans"/>
                <a:ea typeface="Open Sans"/>
                <a:cs typeface="Open Sans"/>
              </a:endParaRPr>
            </a:p>
            <a:p>
              <a:pPr algn="ctr"/>
              <a:r>
                <a:rPr lang="en-US" sz="1250" b="1" dirty="0" smtClean="0">
                  <a:latin typeface="Open Sans" panose="020B0604020202020204" charset="0"/>
                  <a:ea typeface="Open Sans" panose="020B0604020202020204" charset="0"/>
                  <a:cs typeface="Open Sans" panose="020B0604020202020204" charset="0"/>
                </a:rPr>
                <a:t>Respect </a:t>
              </a:r>
              <a:r>
                <a:rPr lang="en-US" sz="1250" b="1" dirty="0">
                  <a:latin typeface="Open Sans" panose="020B0604020202020204" charset="0"/>
                  <a:ea typeface="Open Sans" panose="020B0604020202020204" charset="0"/>
                  <a:cs typeface="Open Sans" panose="020B0604020202020204" charset="0"/>
                </a:rPr>
                <a:t>for </a:t>
              </a:r>
              <a:r>
                <a:rPr lang="en-US" sz="1250" b="1" dirty="0" smtClean="0">
                  <a:latin typeface="Open Sans" panose="020B0604020202020204" charset="0"/>
                  <a:ea typeface="Open Sans" panose="020B0604020202020204" charset="0"/>
                  <a:cs typeface="Open Sans" panose="020B0604020202020204" charset="0"/>
                </a:rPr>
                <a:t>participants: </a:t>
              </a:r>
            </a:p>
            <a:p>
              <a:pPr algn="ctr"/>
              <a:r>
                <a:rPr lang="en-US" sz="1250" dirty="0" smtClean="0">
                  <a:latin typeface="Open Sans" panose="020B0604020202020204" charset="0"/>
                  <a:ea typeface="Open Sans" panose="020B0604020202020204" charset="0"/>
                  <a:cs typeface="Open Sans" panose="020B0604020202020204" charset="0"/>
                </a:rPr>
                <a:t>Ensuring </a:t>
              </a:r>
              <a:r>
                <a:rPr lang="en-US" sz="1250" dirty="0">
                  <a:latin typeface="Open Sans" panose="020B0604020202020204" charset="0"/>
                  <a:ea typeface="Open Sans" panose="020B0604020202020204" charset="0"/>
                  <a:cs typeface="Open Sans" panose="020B0604020202020204" charset="0"/>
                </a:rPr>
                <a:t>the rights, dignity, and well-being of research participants</a:t>
              </a:r>
              <a:r>
                <a:rPr lang="en-US" sz="1250" dirty="0" smtClean="0">
                  <a:latin typeface="Open Sans" panose="020B0604020202020204" charset="0"/>
                  <a:ea typeface="Open Sans" panose="020B0604020202020204" charset="0"/>
                  <a:cs typeface="Open Sans" panose="020B0604020202020204" charset="0"/>
                </a:rPr>
                <a:t>.</a:t>
              </a:r>
            </a:p>
            <a:p>
              <a:pPr algn="ctr"/>
              <a:endParaRPr lang="en-US" sz="1250" dirty="0">
                <a:latin typeface="Open Sans" panose="020B0604020202020204" charset="0"/>
                <a:ea typeface="Open Sans" panose="020B0604020202020204" charset="0"/>
                <a:cs typeface="Open Sans" panose="020B0604020202020204" charset="0"/>
              </a:endParaRPr>
            </a:p>
            <a:p>
              <a:pPr algn="ctr"/>
              <a:r>
                <a:rPr lang="en-US" sz="1250" b="1" dirty="0" smtClean="0">
                  <a:latin typeface="Open Sans" panose="020B0604020202020204" charset="0"/>
                  <a:ea typeface="Open Sans" panose="020B0604020202020204" charset="0"/>
                  <a:cs typeface="Open Sans" panose="020B0604020202020204" charset="0"/>
                </a:rPr>
                <a:t>Informed consent: </a:t>
              </a:r>
              <a:r>
                <a:rPr lang="en-US" sz="1250" dirty="0">
                  <a:latin typeface="Open Sans" panose="020B0604020202020204" charset="0"/>
                  <a:ea typeface="Open Sans" panose="020B0604020202020204" charset="0"/>
                  <a:cs typeface="Open Sans" panose="020B0604020202020204" charset="0"/>
                </a:rPr>
                <a:t>Obtaining informed consent from participants and maintaining confidentiality</a:t>
              </a:r>
              <a:r>
                <a:rPr lang="en-US" sz="1250" dirty="0" smtClean="0">
                  <a:latin typeface="Open Sans" panose="020B0604020202020204" charset="0"/>
                  <a:ea typeface="Open Sans" panose="020B0604020202020204" charset="0"/>
                  <a:cs typeface="Open Sans" panose="020B0604020202020204" charset="0"/>
                </a:rPr>
                <a:t>.</a:t>
              </a:r>
            </a:p>
            <a:p>
              <a:pPr algn="ctr"/>
              <a:endParaRPr lang="en-US" sz="1250" dirty="0">
                <a:latin typeface="Open Sans" panose="020B0604020202020204" charset="0"/>
                <a:ea typeface="Open Sans" panose="020B0604020202020204" charset="0"/>
                <a:cs typeface="Open Sans" panose="020B0604020202020204" charset="0"/>
              </a:endParaRPr>
            </a:p>
            <a:p>
              <a:pPr algn="ctr"/>
              <a:r>
                <a:rPr lang="en-US" sz="1250" b="1" dirty="0" smtClean="0">
                  <a:latin typeface="Open Sans" panose="020B0604020202020204" charset="0"/>
                  <a:ea typeface="Open Sans" panose="020B0604020202020204" charset="0"/>
                  <a:cs typeface="Open Sans" panose="020B0604020202020204" charset="0"/>
                </a:rPr>
                <a:t>Avoiding harm: </a:t>
              </a:r>
            </a:p>
            <a:p>
              <a:pPr algn="ctr"/>
              <a:r>
                <a:rPr lang="en-US" sz="1250" dirty="0" smtClean="0">
                  <a:latin typeface="Open Sans" panose="020B0604020202020204" charset="0"/>
                  <a:ea typeface="Open Sans" panose="020B0604020202020204" charset="0"/>
                  <a:cs typeface="Open Sans" panose="020B0604020202020204" charset="0"/>
                </a:rPr>
                <a:t>Minimizing </a:t>
              </a:r>
              <a:r>
                <a:rPr lang="en-US" sz="1250" dirty="0">
                  <a:latin typeface="Open Sans" panose="020B0604020202020204" charset="0"/>
                  <a:ea typeface="Open Sans" panose="020B0604020202020204" charset="0"/>
                  <a:cs typeface="Open Sans" panose="020B0604020202020204" charset="0"/>
                </a:rPr>
                <a:t>potential harm to participants, environments, and communities.</a:t>
              </a:r>
            </a:p>
            <a:p>
              <a:pPr algn="ctr"/>
              <a:r>
                <a:rPr lang="en-US" sz="1250" dirty="0">
                  <a:latin typeface="Open Sans" panose="020B0604020202020204" charset="0"/>
                  <a:ea typeface="Open Sans" panose="020B0604020202020204" charset="0"/>
                  <a:cs typeface="Open Sans" panose="020B0604020202020204" charset="0"/>
                </a:rPr>
                <a:t/>
              </a:r>
              <a:br>
                <a:rPr lang="en-US" sz="1250" dirty="0">
                  <a:latin typeface="Open Sans" panose="020B0604020202020204" charset="0"/>
                  <a:ea typeface="Open Sans" panose="020B0604020202020204" charset="0"/>
                  <a:cs typeface="Open Sans" panose="020B0604020202020204" charset="0"/>
                </a:rPr>
              </a:br>
              <a:endParaRPr lang="en-US" sz="1250" dirty="0">
                <a:solidFill>
                  <a:schemeClr val="dk1"/>
                </a:solidFill>
                <a:latin typeface="Open Sans" panose="020B0604020202020204" charset="0"/>
                <a:ea typeface="Open Sans" panose="020B0604020202020204" charset="0"/>
                <a:cs typeface="Open Sans" panose="020B0604020202020204" charset="0"/>
              </a:endParaRPr>
            </a:p>
            <a:p>
              <a:pPr algn="ctr"/>
              <a:r>
                <a:rPr lang="en-US" sz="1250" dirty="0">
                  <a:latin typeface="Open Sans" panose="020B0604020202020204" charset="0"/>
                  <a:ea typeface="Open Sans" panose="020B0604020202020204" charset="0"/>
                  <a:cs typeface="Open Sans" panose="020B0604020202020204" charset="0"/>
                </a:rPr>
                <a:t> </a:t>
              </a:r>
            </a:p>
          </p:txBody>
        </p:sp>
        <p:sp>
          <p:nvSpPr>
            <p:cNvPr id="749" name="Shape 749"/>
            <p:cNvSpPr/>
            <p:nvPr/>
          </p:nvSpPr>
          <p:spPr>
            <a:xfrm>
              <a:off x="6080372" y="1422280"/>
              <a:ext cx="676200" cy="676200"/>
            </a:xfrm>
            <a:prstGeom prst="ellipse">
              <a:avLst/>
            </a:prstGeom>
            <a:solidFill>
              <a:srgbClr val="57A7B5"/>
            </a:solidFill>
            <a:ln>
              <a:noFill/>
            </a:ln>
          </p:spPr>
          <p:txBody>
            <a:bodyPr lIns="121900" tIns="121900" rIns="121900" bIns="121900" anchor="ctr" anchorCtr="0">
              <a:noAutofit/>
            </a:bodyPr>
            <a:lstStyle/>
            <a:p>
              <a:endParaRPr sz="2400"/>
            </a:p>
          </p:txBody>
        </p:sp>
        <p:pic>
          <p:nvPicPr>
            <p:cNvPr id="750" name="Shape 750"/>
            <p:cNvPicPr preferRelativeResize="0"/>
            <p:nvPr/>
          </p:nvPicPr>
          <p:blipFill>
            <a:blip r:embed="rId7">
              <a:alphaModFix/>
            </a:blip>
            <a:stretch>
              <a:fillRect/>
            </a:stretch>
          </p:blipFill>
          <p:spPr>
            <a:xfrm>
              <a:off x="6228565" y="1544128"/>
              <a:ext cx="379813" cy="401080"/>
            </a:xfrm>
            <a:prstGeom prst="rect">
              <a:avLst/>
            </a:prstGeom>
            <a:noFill/>
            <a:ln>
              <a:noFill/>
            </a:ln>
          </p:spPr>
        </p:pic>
      </p:grpSp>
      <p:grpSp>
        <p:nvGrpSpPr>
          <p:cNvPr id="40" name="Shape 739"/>
          <p:cNvGrpSpPr/>
          <p:nvPr/>
        </p:nvGrpSpPr>
        <p:grpSpPr>
          <a:xfrm>
            <a:off x="9645472" y="853775"/>
            <a:ext cx="2113200" cy="1688560"/>
            <a:chOff x="7306448" y="1422280"/>
            <a:chExt cx="1584900" cy="1266420"/>
          </a:xfrm>
        </p:grpSpPr>
        <p:sp>
          <p:nvSpPr>
            <p:cNvPr id="41" name="Shape 740"/>
            <p:cNvSpPr txBox="1"/>
            <p:nvPr/>
          </p:nvSpPr>
          <p:spPr>
            <a:xfrm>
              <a:off x="7306448" y="2173300"/>
              <a:ext cx="1584900" cy="515400"/>
            </a:xfrm>
            <a:prstGeom prst="rect">
              <a:avLst/>
            </a:prstGeom>
            <a:noFill/>
            <a:ln>
              <a:noFill/>
            </a:ln>
          </p:spPr>
          <p:txBody>
            <a:bodyPr lIns="121900" tIns="121900" rIns="121900" bIns="121900" anchor="t" anchorCtr="0">
              <a:noAutofit/>
            </a:bodyPr>
            <a:lstStyle/>
            <a:p>
              <a:pPr algn="ctr">
                <a:lnSpc>
                  <a:spcPct val="115000"/>
                </a:lnSpc>
              </a:pPr>
              <a:r>
                <a:rPr lang="es" sz="1333" b="1" dirty="0" smtClean="0">
                  <a:solidFill>
                    <a:srgbClr val="434343"/>
                  </a:solidFill>
                  <a:latin typeface="Open Sans"/>
                  <a:ea typeface="Open Sans"/>
                  <a:cs typeface="Open Sans"/>
                  <a:sym typeface="Open Sans"/>
                </a:rPr>
                <a:t>REPRODUCIBILITY </a:t>
              </a:r>
            </a:p>
            <a:p>
              <a:pPr algn="ctr">
                <a:lnSpc>
                  <a:spcPct val="115000"/>
                </a:lnSpc>
              </a:pPr>
              <a:r>
                <a:rPr lang="es" sz="1333" b="1" dirty="0" smtClean="0">
                  <a:solidFill>
                    <a:srgbClr val="434343"/>
                  </a:solidFill>
                  <a:latin typeface="Open Sans"/>
                  <a:ea typeface="Open Sans"/>
                  <a:cs typeface="Open Sans"/>
                  <a:sym typeface="Open Sans"/>
                </a:rPr>
                <a:t>&amp; TRANSPARENCY</a:t>
              </a:r>
              <a:endParaRPr lang="es" sz="1333" b="1" dirty="0">
                <a:solidFill>
                  <a:srgbClr val="434343"/>
                </a:solidFill>
                <a:latin typeface="Open Sans"/>
                <a:ea typeface="Open Sans"/>
                <a:cs typeface="Open Sans"/>
                <a:sym typeface="Open Sans"/>
              </a:endParaRPr>
            </a:p>
            <a:p>
              <a:pPr algn="ctr"/>
              <a:r>
                <a:rPr lang="en-US" dirty="0"/>
                <a:t/>
              </a:r>
              <a:br>
                <a:rPr lang="en-US" dirty="0"/>
              </a:br>
              <a:r>
                <a:rPr lang="en-US" sz="1250" b="1" dirty="0" smtClean="0">
                  <a:latin typeface="Open Sans" panose="020B0604020202020204" charset="0"/>
                  <a:ea typeface="Open Sans" panose="020B0604020202020204" charset="0"/>
                  <a:cs typeface="Open Sans" panose="020B0604020202020204" charset="0"/>
                </a:rPr>
                <a:t>Data sharing</a:t>
              </a:r>
              <a:r>
                <a:rPr lang="en-US" sz="1250" dirty="0" smtClean="0">
                  <a:latin typeface="Open Sans" panose="020B0604020202020204" charset="0"/>
                  <a:ea typeface="Open Sans" panose="020B0604020202020204" charset="0"/>
                  <a:cs typeface="Open Sans" panose="020B0604020202020204" charset="0"/>
                </a:rPr>
                <a:t>: </a:t>
              </a:r>
            </a:p>
            <a:p>
              <a:pPr algn="ctr"/>
              <a:r>
                <a:rPr lang="en-US" sz="1250" dirty="0" smtClean="0">
                  <a:latin typeface="Open Sans" panose="020B0604020202020204" charset="0"/>
                  <a:ea typeface="Open Sans" panose="020B0604020202020204" charset="0"/>
                  <a:cs typeface="Open Sans" panose="020B0604020202020204" charset="0"/>
                </a:rPr>
                <a:t>Sharing </a:t>
              </a:r>
              <a:r>
                <a:rPr lang="en-US" sz="1250" dirty="0">
                  <a:latin typeface="Open Sans" panose="020B0604020202020204" charset="0"/>
                  <a:ea typeface="Open Sans" panose="020B0604020202020204" charset="0"/>
                  <a:cs typeface="Open Sans" panose="020B0604020202020204" charset="0"/>
                </a:rPr>
                <a:t>research data to facilitate reproducibility and reuse</a:t>
              </a:r>
              <a:r>
                <a:rPr lang="en-US" sz="1250" dirty="0" smtClean="0">
                  <a:latin typeface="Open Sans" panose="020B0604020202020204" charset="0"/>
                  <a:ea typeface="Open Sans" panose="020B0604020202020204" charset="0"/>
                  <a:cs typeface="Open Sans" panose="020B0604020202020204" charset="0"/>
                </a:rPr>
                <a:t>.</a:t>
              </a:r>
            </a:p>
            <a:p>
              <a:pPr algn="ctr"/>
              <a:endParaRPr lang="en-US" sz="1250" dirty="0">
                <a:latin typeface="Open Sans" panose="020B0604020202020204" charset="0"/>
                <a:ea typeface="Open Sans" panose="020B0604020202020204" charset="0"/>
                <a:cs typeface="Open Sans" panose="020B0604020202020204" charset="0"/>
              </a:endParaRPr>
            </a:p>
            <a:p>
              <a:pPr algn="ctr"/>
              <a:r>
                <a:rPr lang="en-US" sz="1250" b="1" dirty="0" smtClean="0">
                  <a:latin typeface="Open Sans" panose="020B0604020202020204" charset="0"/>
                  <a:ea typeface="Open Sans" panose="020B0604020202020204" charset="0"/>
                  <a:cs typeface="Open Sans" panose="020B0604020202020204" charset="0"/>
                </a:rPr>
                <a:t>Methodological transparency:</a:t>
              </a:r>
            </a:p>
            <a:p>
              <a:pPr algn="ctr"/>
              <a:r>
                <a:rPr lang="en-US" sz="1250" dirty="0" smtClean="0">
                  <a:latin typeface="Open Sans" panose="020B0604020202020204" charset="0"/>
                  <a:ea typeface="Open Sans" panose="020B0604020202020204" charset="0"/>
                  <a:cs typeface="Open Sans" panose="020B0604020202020204" charset="0"/>
                </a:rPr>
                <a:t> </a:t>
              </a:r>
              <a:r>
                <a:rPr lang="en-US" sz="1250" dirty="0">
                  <a:latin typeface="Open Sans" panose="020B0604020202020204" charset="0"/>
                  <a:ea typeface="Open Sans" panose="020B0604020202020204" charset="0"/>
                  <a:cs typeface="Open Sans" panose="020B0604020202020204" charset="0"/>
                </a:rPr>
                <a:t>Providing detailed descriptions of research methods and materials</a:t>
              </a:r>
              <a:r>
                <a:rPr lang="en-US" sz="1250" dirty="0" smtClean="0">
                  <a:latin typeface="Open Sans" panose="020B0604020202020204" charset="0"/>
                  <a:ea typeface="Open Sans" panose="020B0604020202020204" charset="0"/>
                  <a:cs typeface="Open Sans" panose="020B0604020202020204" charset="0"/>
                </a:rPr>
                <a:t>.</a:t>
              </a:r>
            </a:p>
            <a:p>
              <a:pPr algn="ctr"/>
              <a:endParaRPr lang="en-US" sz="1250" dirty="0">
                <a:latin typeface="Open Sans" panose="020B0604020202020204" charset="0"/>
                <a:ea typeface="Open Sans" panose="020B0604020202020204" charset="0"/>
                <a:cs typeface="Open Sans" panose="020B0604020202020204" charset="0"/>
              </a:endParaRPr>
            </a:p>
            <a:p>
              <a:pPr algn="ctr"/>
              <a:r>
                <a:rPr lang="en-US" sz="1250" b="1" dirty="0" smtClean="0">
                  <a:latin typeface="Open Sans" panose="020B0604020202020204" charset="0"/>
                  <a:ea typeface="Open Sans" panose="020B0604020202020204" charset="0"/>
                  <a:cs typeface="Open Sans" panose="020B0604020202020204" charset="0"/>
                </a:rPr>
                <a:t>Openness </a:t>
              </a:r>
              <a:r>
                <a:rPr lang="en-US" sz="1250" b="1" dirty="0">
                  <a:latin typeface="Open Sans" panose="020B0604020202020204" charset="0"/>
                  <a:ea typeface="Open Sans" panose="020B0604020202020204" charset="0"/>
                  <a:cs typeface="Open Sans" panose="020B0604020202020204" charset="0"/>
                </a:rPr>
                <a:t>to critique and </a:t>
              </a:r>
              <a:r>
                <a:rPr lang="en-US" sz="1250" b="1" dirty="0" smtClean="0">
                  <a:latin typeface="Open Sans" panose="020B0604020202020204" charset="0"/>
                  <a:ea typeface="Open Sans" panose="020B0604020202020204" charset="0"/>
                  <a:cs typeface="Open Sans" panose="020B0604020202020204" charset="0"/>
                </a:rPr>
                <a:t>revision</a:t>
              </a:r>
              <a:r>
                <a:rPr lang="en-US" sz="1250" dirty="0" smtClean="0">
                  <a:latin typeface="Open Sans" panose="020B0604020202020204" charset="0"/>
                  <a:ea typeface="Open Sans" panose="020B0604020202020204" charset="0"/>
                  <a:cs typeface="Open Sans" panose="020B0604020202020204" charset="0"/>
                </a:rPr>
                <a:t>: </a:t>
              </a:r>
            </a:p>
            <a:p>
              <a:pPr algn="ctr"/>
              <a:r>
                <a:rPr lang="en-US" sz="1250" dirty="0" smtClean="0">
                  <a:latin typeface="Open Sans" panose="020B0604020202020204" charset="0"/>
                  <a:ea typeface="Open Sans" panose="020B0604020202020204" charset="0"/>
                  <a:cs typeface="Open Sans" panose="020B0604020202020204" charset="0"/>
                </a:rPr>
                <a:t>Encouraging </a:t>
              </a:r>
              <a:r>
                <a:rPr lang="en-US" sz="1250" dirty="0">
                  <a:latin typeface="Open Sans" panose="020B0604020202020204" charset="0"/>
                  <a:ea typeface="Open Sans" panose="020B0604020202020204" charset="0"/>
                  <a:cs typeface="Open Sans" panose="020B0604020202020204" charset="0"/>
                </a:rPr>
                <a:t>peer review, critique, and revision to improve research quality.</a:t>
              </a:r>
            </a:p>
            <a:p>
              <a:pPr algn="ctr">
                <a:lnSpc>
                  <a:spcPct val="125000"/>
                </a:lnSpc>
                <a:buClr>
                  <a:schemeClr val="dk1"/>
                </a:buClr>
                <a:buSzPct val="122222"/>
              </a:pPr>
              <a:endParaRPr lang="en-US" sz="1467" dirty="0">
                <a:solidFill>
                  <a:schemeClr val="dk1"/>
                </a:solidFill>
                <a:latin typeface="Open Sans"/>
                <a:ea typeface="Open Sans"/>
                <a:cs typeface="Open Sans"/>
              </a:endParaRPr>
            </a:p>
            <a:p>
              <a:pPr lvl="0" algn="ctr">
                <a:lnSpc>
                  <a:spcPct val="125000"/>
                </a:lnSpc>
                <a:buClr>
                  <a:schemeClr val="dk1"/>
                </a:buClr>
                <a:buSzPct val="122222"/>
              </a:pPr>
              <a:endParaRPr sz="1200" dirty="0">
                <a:solidFill>
                  <a:schemeClr val="dk1"/>
                </a:solidFill>
                <a:latin typeface="Open Sans"/>
                <a:ea typeface="Open Sans"/>
                <a:cs typeface="Open Sans"/>
                <a:sym typeface="Open Sans"/>
              </a:endParaRPr>
            </a:p>
          </p:txBody>
        </p:sp>
        <p:sp>
          <p:nvSpPr>
            <p:cNvPr id="42" name="Shape 741"/>
            <p:cNvSpPr/>
            <p:nvPr/>
          </p:nvSpPr>
          <p:spPr>
            <a:xfrm>
              <a:off x="7760798" y="1422280"/>
              <a:ext cx="676200" cy="676200"/>
            </a:xfrm>
            <a:prstGeom prst="ellipse">
              <a:avLst/>
            </a:prstGeom>
            <a:solidFill>
              <a:srgbClr val="57A7B5"/>
            </a:solidFill>
            <a:ln>
              <a:noFill/>
            </a:ln>
          </p:spPr>
          <p:txBody>
            <a:bodyPr lIns="121900" tIns="121900" rIns="121900" bIns="121900" anchor="ctr" anchorCtr="0">
              <a:noAutofit/>
            </a:bodyPr>
            <a:lstStyle/>
            <a:p>
              <a:endParaRPr sz="2400"/>
            </a:p>
          </p:txBody>
        </p:sp>
      </p:grpSp>
      <p:pic>
        <p:nvPicPr>
          <p:cNvPr id="44" name="Shape 734"/>
          <p:cNvPicPr preferRelativeResize="0"/>
          <p:nvPr/>
        </p:nvPicPr>
        <p:blipFill>
          <a:blip r:embed="rId3">
            <a:alphaModFix/>
          </a:blip>
          <a:stretch>
            <a:fillRect/>
          </a:stretch>
        </p:blipFill>
        <p:spPr>
          <a:xfrm>
            <a:off x="10469483" y="970770"/>
            <a:ext cx="465177" cy="603032"/>
          </a:xfrm>
          <a:prstGeom prst="rect">
            <a:avLst/>
          </a:prstGeom>
          <a:noFill/>
          <a:ln>
            <a:noFill/>
          </a:ln>
        </p:spPr>
      </p:pic>
    </p:spTree>
    <p:extLst>
      <p:ext uri="{BB962C8B-B14F-4D97-AF65-F5344CB8AC3E}">
        <p14:creationId xmlns:p14="http://schemas.microsoft.com/office/powerpoint/2010/main" val="2048551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30"/>
                                        </p:tgtEl>
                                        <p:attrNameLst>
                                          <p:attrName>style.visibility</p:attrName>
                                        </p:attrNameLst>
                                      </p:cBhvr>
                                      <p:to>
                                        <p:strVal val="visible"/>
                                      </p:to>
                                    </p:set>
                                    <p:animEffect transition="in" filter="fade">
                                      <p:cBhvr>
                                        <p:cTn id="7" dur="1000"/>
                                        <p:tgtEl>
                                          <p:spTgt spid="73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31"/>
                                        </p:tgtEl>
                                        <p:attrNameLst>
                                          <p:attrName>style.visibility</p:attrName>
                                        </p:attrNameLst>
                                      </p:cBhvr>
                                      <p:to>
                                        <p:strVal val="visible"/>
                                      </p:to>
                                    </p:set>
                                    <p:animEffect transition="in" filter="fade">
                                      <p:cBhvr>
                                        <p:cTn id="12" dur="1000"/>
                                        <p:tgtEl>
                                          <p:spTgt spid="731"/>
                                        </p:tgtEl>
                                      </p:cBhvr>
                                    </p:animEffect>
                                    <p:anim calcmode="lin" valueType="num">
                                      <p:cBhvr>
                                        <p:cTn id="13" dur="1000" fill="hold"/>
                                        <p:tgtEl>
                                          <p:spTgt spid="731"/>
                                        </p:tgtEl>
                                        <p:attrNameLst>
                                          <p:attrName>ppt_x</p:attrName>
                                        </p:attrNameLst>
                                      </p:cBhvr>
                                      <p:tavLst>
                                        <p:tav tm="0">
                                          <p:val>
                                            <p:strVal val="#ppt_x"/>
                                          </p:val>
                                        </p:tav>
                                        <p:tav tm="100000">
                                          <p:val>
                                            <p:strVal val="#ppt_x"/>
                                          </p:val>
                                        </p:tav>
                                      </p:tavLst>
                                    </p:anim>
                                    <p:anim calcmode="lin" valueType="num">
                                      <p:cBhvr>
                                        <p:cTn id="14" dur="1000" fill="hold"/>
                                        <p:tgtEl>
                                          <p:spTgt spid="73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743"/>
                                        </p:tgtEl>
                                        <p:attrNameLst>
                                          <p:attrName>style.visibility</p:attrName>
                                        </p:attrNameLst>
                                      </p:cBhvr>
                                      <p:to>
                                        <p:strVal val="visible"/>
                                      </p:to>
                                    </p:set>
                                    <p:animEffect transition="in" filter="fade">
                                      <p:cBhvr>
                                        <p:cTn id="19" dur="1000"/>
                                        <p:tgtEl>
                                          <p:spTgt spid="743"/>
                                        </p:tgtEl>
                                      </p:cBhvr>
                                    </p:animEffect>
                                    <p:anim calcmode="lin" valueType="num">
                                      <p:cBhvr>
                                        <p:cTn id="20" dur="1000" fill="hold"/>
                                        <p:tgtEl>
                                          <p:spTgt spid="743"/>
                                        </p:tgtEl>
                                        <p:attrNameLst>
                                          <p:attrName>ppt_x</p:attrName>
                                        </p:attrNameLst>
                                      </p:cBhvr>
                                      <p:tavLst>
                                        <p:tav tm="0">
                                          <p:val>
                                            <p:strVal val="#ppt_x"/>
                                          </p:val>
                                        </p:tav>
                                        <p:tav tm="100000">
                                          <p:val>
                                            <p:strVal val="#ppt_x"/>
                                          </p:val>
                                        </p:tav>
                                      </p:tavLst>
                                    </p:anim>
                                    <p:anim calcmode="lin" valueType="num">
                                      <p:cBhvr>
                                        <p:cTn id="21" dur="1000" fill="hold"/>
                                        <p:tgtEl>
                                          <p:spTgt spid="74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735"/>
                                        </p:tgtEl>
                                        <p:attrNameLst>
                                          <p:attrName>style.visibility</p:attrName>
                                        </p:attrNameLst>
                                      </p:cBhvr>
                                      <p:to>
                                        <p:strVal val="visible"/>
                                      </p:to>
                                    </p:set>
                                    <p:animEffect transition="in" filter="fade">
                                      <p:cBhvr>
                                        <p:cTn id="26" dur="1000"/>
                                        <p:tgtEl>
                                          <p:spTgt spid="735"/>
                                        </p:tgtEl>
                                      </p:cBhvr>
                                    </p:animEffect>
                                    <p:anim calcmode="lin" valueType="num">
                                      <p:cBhvr>
                                        <p:cTn id="27" dur="1000" fill="hold"/>
                                        <p:tgtEl>
                                          <p:spTgt spid="735"/>
                                        </p:tgtEl>
                                        <p:attrNameLst>
                                          <p:attrName>ppt_x</p:attrName>
                                        </p:attrNameLst>
                                      </p:cBhvr>
                                      <p:tavLst>
                                        <p:tav tm="0">
                                          <p:val>
                                            <p:strVal val="#ppt_x"/>
                                          </p:val>
                                        </p:tav>
                                        <p:tav tm="100000">
                                          <p:val>
                                            <p:strVal val="#ppt_x"/>
                                          </p:val>
                                        </p:tav>
                                      </p:tavLst>
                                    </p:anim>
                                    <p:anim calcmode="lin" valueType="num">
                                      <p:cBhvr>
                                        <p:cTn id="28" dur="1000" fill="hold"/>
                                        <p:tgtEl>
                                          <p:spTgt spid="735"/>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747"/>
                                        </p:tgtEl>
                                        <p:attrNameLst>
                                          <p:attrName>style.visibility</p:attrName>
                                        </p:attrNameLst>
                                      </p:cBhvr>
                                      <p:to>
                                        <p:strVal val="visible"/>
                                      </p:to>
                                    </p:set>
                                    <p:animEffect transition="in" filter="fade">
                                      <p:cBhvr>
                                        <p:cTn id="33" dur="1000"/>
                                        <p:tgtEl>
                                          <p:spTgt spid="747"/>
                                        </p:tgtEl>
                                      </p:cBhvr>
                                    </p:animEffect>
                                    <p:anim calcmode="lin" valueType="num">
                                      <p:cBhvr>
                                        <p:cTn id="34" dur="1000" fill="hold"/>
                                        <p:tgtEl>
                                          <p:spTgt spid="747"/>
                                        </p:tgtEl>
                                        <p:attrNameLst>
                                          <p:attrName>ppt_x</p:attrName>
                                        </p:attrNameLst>
                                      </p:cBhvr>
                                      <p:tavLst>
                                        <p:tav tm="0">
                                          <p:val>
                                            <p:strVal val="#ppt_x"/>
                                          </p:val>
                                        </p:tav>
                                        <p:tav tm="100000">
                                          <p:val>
                                            <p:strVal val="#ppt_x"/>
                                          </p:val>
                                        </p:tav>
                                      </p:tavLst>
                                    </p:anim>
                                    <p:anim calcmode="lin" valueType="num">
                                      <p:cBhvr>
                                        <p:cTn id="35" dur="1000" fill="hold"/>
                                        <p:tgtEl>
                                          <p:spTgt spid="747"/>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739"/>
                                        </p:tgtEl>
                                        <p:attrNameLst>
                                          <p:attrName>style.visibility</p:attrName>
                                        </p:attrNameLst>
                                      </p:cBhvr>
                                      <p:to>
                                        <p:strVal val="visible"/>
                                      </p:to>
                                    </p:set>
                                    <p:animEffect transition="in" filter="fade">
                                      <p:cBhvr>
                                        <p:cTn id="40" dur="1000"/>
                                        <p:tgtEl>
                                          <p:spTgt spid="739"/>
                                        </p:tgtEl>
                                      </p:cBhvr>
                                    </p:animEffect>
                                    <p:anim calcmode="lin" valueType="num">
                                      <p:cBhvr>
                                        <p:cTn id="41" dur="1000" fill="hold"/>
                                        <p:tgtEl>
                                          <p:spTgt spid="739"/>
                                        </p:tgtEl>
                                        <p:attrNameLst>
                                          <p:attrName>ppt_x</p:attrName>
                                        </p:attrNameLst>
                                      </p:cBhvr>
                                      <p:tavLst>
                                        <p:tav tm="0">
                                          <p:val>
                                            <p:strVal val="#ppt_x"/>
                                          </p:val>
                                        </p:tav>
                                        <p:tav tm="100000">
                                          <p:val>
                                            <p:strVal val="#ppt_x"/>
                                          </p:val>
                                        </p:tav>
                                      </p:tavLst>
                                    </p:anim>
                                    <p:anim calcmode="lin" valueType="num">
                                      <p:cBhvr>
                                        <p:cTn id="42" dur="1000" fill="hold"/>
                                        <p:tgtEl>
                                          <p:spTgt spid="739"/>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40"/>
                                        </p:tgtEl>
                                        <p:attrNameLst>
                                          <p:attrName>style.visibility</p:attrName>
                                        </p:attrNameLst>
                                      </p:cBhvr>
                                      <p:to>
                                        <p:strVal val="visible"/>
                                      </p:to>
                                    </p:set>
                                    <p:animEffect transition="in" filter="fade">
                                      <p:cBhvr>
                                        <p:cTn id="47" dur="1000"/>
                                        <p:tgtEl>
                                          <p:spTgt spid="40"/>
                                        </p:tgtEl>
                                      </p:cBhvr>
                                    </p:animEffect>
                                    <p:anim calcmode="lin" valueType="num">
                                      <p:cBhvr>
                                        <p:cTn id="48" dur="1000" fill="hold"/>
                                        <p:tgtEl>
                                          <p:spTgt spid="40"/>
                                        </p:tgtEl>
                                        <p:attrNameLst>
                                          <p:attrName>ppt_x</p:attrName>
                                        </p:attrNameLst>
                                      </p:cBhvr>
                                      <p:tavLst>
                                        <p:tav tm="0">
                                          <p:val>
                                            <p:strVal val="#ppt_x"/>
                                          </p:val>
                                        </p:tav>
                                        <p:tav tm="100000">
                                          <p:val>
                                            <p:strVal val="#ppt_x"/>
                                          </p:val>
                                        </p:tav>
                                      </p:tavLst>
                                    </p:anim>
                                    <p:anim calcmode="lin" valueType="num">
                                      <p:cBhvr>
                                        <p:cTn id="4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Shape 220"/>
          <p:cNvSpPr/>
          <p:nvPr/>
        </p:nvSpPr>
        <p:spPr>
          <a:xfrm>
            <a:off x="-302033" y="0"/>
            <a:ext cx="226400" cy="856800"/>
          </a:xfrm>
          <a:prstGeom prst="rect">
            <a:avLst/>
          </a:prstGeom>
          <a:solidFill>
            <a:srgbClr val="CCCCCC"/>
          </a:solidFill>
          <a:ln w="19050" cap="flat" cmpd="sng">
            <a:solidFill>
              <a:srgbClr val="666666"/>
            </a:solidFill>
            <a:prstDash val="solid"/>
            <a:round/>
            <a:headEnd type="none" w="med" len="med"/>
            <a:tailEnd type="none" w="med" len="med"/>
          </a:ln>
        </p:spPr>
        <p:txBody>
          <a:bodyPr lIns="121900" tIns="121900" rIns="121900" bIns="121900" anchor="ctr" anchorCtr="0">
            <a:noAutofit/>
          </a:bodyPr>
          <a:lstStyle/>
          <a:p>
            <a:endParaRPr sz="2400"/>
          </a:p>
        </p:txBody>
      </p:sp>
      <p:sp>
        <p:nvSpPr>
          <p:cNvPr id="221" name="Shape 221"/>
          <p:cNvSpPr/>
          <p:nvPr/>
        </p:nvSpPr>
        <p:spPr>
          <a:xfrm>
            <a:off x="-302033" y="857241"/>
            <a:ext cx="226400" cy="856800"/>
          </a:xfrm>
          <a:prstGeom prst="rect">
            <a:avLst/>
          </a:prstGeom>
          <a:solidFill>
            <a:srgbClr val="CCCCCC"/>
          </a:solidFill>
          <a:ln w="19050" cap="flat" cmpd="sng">
            <a:solidFill>
              <a:srgbClr val="666666"/>
            </a:solidFill>
            <a:prstDash val="solid"/>
            <a:round/>
            <a:headEnd type="none" w="med" len="med"/>
            <a:tailEnd type="none" w="med" len="med"/>
          </a:ln>
        </p:spPr>
        <p:txBody>
          <a:bodyPr lIns="121900" tIns="121900" rIns="121900" bIns="121900" anchor="ctr" anchorCtr="0">
            <a:noAutofit/>
          </a:bodyPr>
          <a:lstStyle/>
          <a:p>
            <a:endParaRPr sz="2400"/>
          </a:p>
        </p:txBody>
      </p:sp>
      <p:sp>
        <p:nvSpPr>
          <p:cNvPr id="222" name="Shape 222"/>
          <p:cNvSpPr/>
          <p:nvPr/>
        </p:nvSpPr>
        <p:spPr>
          <a:xfrm>
            <a:off x="-302033" y="1714484"/>
            <a:ext cx="226400" cy="856800"/>
          </a:xfrm>
          <a:prstGeom prst="rect">
            <a:avLst/>
          </a:prstGeom>
          <a:solidFill>
            <a:srgbClr val="CCCCCC"/>
          </a:solidFill>
          <a:ln w="19050" cap="flat" cmpd="sng">
            <a:solidFill>
              <a:srgbClr val="666666"/>
            </a:solidFill>
            <a:prstDash val="solid"/>
            <a:round/>
            <a:headEnd type="none" w="med" len="med"/>
            <a:tailEnd type="none" w="med" len="med"/>
          </a:ln>
        </p:spPr>
        <p:txBody>
          <a:bodyPr lIns="121900" tIns="121900" rIns="121900" bIns="121900" anchor="ctr" anchorCtr="0">
            <a:noAutofit/>
          </a:bodyPr>
          <a:lstStyle/>
          <a:p>
            <a:endParaRPr sz="2400"/>
          </a:p>
        </p:txBody>
      </p:sp>
      <p:sp>
        <p:nvSpPr>
          <p:cNvPr id="223" name="Shape 223"/>
          <p:cNvSpPr/>
          <p:nvPr/>
        </p:nvSpPr>
        <p:spPr>
          <a:xfrm>
            <a:off x="-302033" y="2571747"/>
            <a:ext cx="226400" cy="856800"/>
          </a:xfrm>
          <a:prstGeom prst="rect">
            <a:avLst/>
          </a:prstGeom>
          <a:solidFill>
            <a:srgbClr val="CCCCCC"/>
          </a:solidFill>
          <a:ln w="19050" cap="flat" cmpd="sng">
            <a:solidFill>
              <a:srgbClr val="666666"/>
            </a:solidFill>
            <a:prstDash val="solid"/>
            <a:round/>
            <a:headEnd type="none" w="med" len="med"/>
            <a:tailEnd type="none" w="med" len="med"/>
          </a:ln>
        </p:spPr>
        <p:txBody>
          <a:bodyPr lIns="121900" tIns="121900" rIns="121900" bIns="121900" anchor="ctr" anchorCtr="0">
            <a:noAutofit/>
          </a:bodyPr>
          <a:lstStyle/>
          <a:p>
            <a:endParaRPr sz="2400"/>
          </a:p>
        </p:txBody>
      </p:sp>
      <p:sp>
        <p:nvSpPr>
          <p:cNvPr id="224" name="Shape 224"/>
          <p:cNvSpPr/>
          <p:nvPr/>
        </p:nvSpPr>
        <p:spPr>
          <a:xfrm>
            <a:off x="-302033" y="3429003"/>
            <a:ext cx="226400" cy="856800"/>
          </a:xfrm>
          <a:prstGeom prst="rect">
            <a:avLst/>
          </a:prstGeom>
          <a:solidFill>
            <a:srgbClr val="CCCCCC"/>
          </a:solidFill>
          <a:ln w="19050" cap="flat" cmpd="sng">
            <a:solidFill>
              <a:srgbClr val="666666"/>
            </a:solidFill>
            <a:prstDash val="solid"/>
            <a:round/>
            <a:headEnd type="none" w="med" len="med"/>
            <a:tailEnd type="none" w="med" len="med"/>
          </a:ln>
        </p:spPr>
        <p:txBody>
          <a:bodyPr lIns="121900" tIns="121900" rIns="121900" bIns="121900" anchor="ctr" anchorCtr="0">
            <a:noAutofit/>
          </a:bodyPr>
          <a:lstStyle/>
          <a:p>
            <a:endParaRPr sz="2400"/>
          </a:p>
        </p:txBody>
      </p:sp>
      <p:sp>
        <p:nvSpPr>
          <p:cNvPr id="225" name="Shape 225"/>
          <p:cNvSpPr/>
          <p:nvPr/>
        </p:nvSpPr>
        <p:spPr>
          <a:xfrm>
            <a:off x="-302033" y="4286245"/>
            <a:ext cx="226400" cy="856800"/>
          </a:xfrm>
          <a:prstGeom prst="rect">
            <a:avLst/>
          </a:prstGeom>
          <a:solidFill>
            <a:srgbClr val="CCCCCC"/>
          </a:solidFill>
          <a:ln w="19050" cap="flat" cmpd="sng">
            <a:solidFill>
              <a:srgbClr val="666666"/>
            </a:solidFill>
            <a:prstDash val="solid"/>
            <a:round/>
            <a:headEnd type="none" w="med" len="med"/>
            <a:tailEnd type="none" w="med" len="med"/>
          </a:ln>
        </p:spPr>
        <p:txBody>
          <a:bodyPr lIns="121900" tIns="121900" rIns="121900" bIns="121900" anchor="ctr" anchorCtr="0">
            <a:noAutofit/>
          </a:bodyPr>
          <a:lstStyle/>
          <a:p>
            <a:endParaRPr sz="2400"/>
          </a:p>
        </p:txBody>
      </p:sp>
      <p:sp>
        <p:nvSpPr>
          <p:cNvPr id="226" name="Shape 226"/>
          <p:cNvSpPr/>
          <p:nvPr/>
        </p:nvSpPr>
        <p:spPr>
          <a:xfrm>
            <a:off x="-302033" y="5143488"/>
            <a:ext cx="226400" cy="856800"/>
          </a:xfrm>
          <a:prstGeom prst="rect">
            <a:avLst/>
          </a:prstGeom>
          <a:solidFill>
            <a:srgbClr val="CCCCCC"/>
          </a:solidFill>
          <a:ln w="19050" cap="flat" cmpd="sng">
            <a:solidFill>
              <a:srgbClr val="666666"/>
            </a:solidFill>
            <a:prstDash val="solid"/>
            <a:round/>
            <a:headEnd type="none" w="med" len="med"/>
            <a:tailEnd type="none" w="med" len="med"/>
          </a:ln>
        </p:spPr>
        <p:txBody>
          <a:bodyPr lIns="121900" tIns="121900" rIns="121900" bIns="121900" anchor="ctr" anchorCtr="0">
            <a:noAutofit/>
          </a:bodyPr>
          <a:lstStyle/>
          <a:p>
            <a:endParaRPr sz="2400"/>
          </a:p>
        </p:txBody>
      </p:sp>
      <p:sp>
        <p:nvSpPr>
          <p:cNvPr id="227" name="Shape 227"/>
          <p:cNvSpPr/>
          <p:nvPr/>
        </p:nvSpPr>
        <p:spPr>
          <a:xfrm>
            <a:off x="-302033" y="6000749"/>
            <a:ext cx="226400" cy="856800"/>
          </a:xfrm>
          <a:prstGeom prst="rect">
            <a:avLst/>
          </a:prstGeom>
          <a:solidFill>
            <a:srgbClr val="CCCCCC"/>
          </a:solidFill>
          <a:ln w="19050" cap="flat" cmpd="sng">
            <a:solidFill>
              <a:srgbClr val="666666"/>
            </a:solidFill>
            <a:prstDash val="solid"/>
            <a:round/>
            <a:headEnd type="none" w="med" len="med"/>
            <a:tailEnd type="none" w="med" len="med"/>
          </a:ln>
        </p:spPr>
        <p:txBody>
          <a:bodyPr lIns="121900" tIns="121900" rIns="121900" bIns="121900" anchor="ctr" anchorCtr="0">
            <a:noAutofit/>
          </a:bodyPr>
          <a:lstStyle/>
          <a:p>
            <a:endParaRPr sz="2400"/>
          </a:p>
        </p:txBody>
      </p:sp>
      <p:sp>
        <p:nvSpPr>
          <p:cNvPr id="228" name="Shape 228"/>
          <p:cNvSpPr/>
          <p:nvPr/>
        </p:nvSpPr>
        <p:spPr>
          <a:xfrm rot="5400000">
            <a:off x="11317205" y="-953367"/>
            <a:ext cx="226400" cy="1523200"/>
          </a:xfrm>
          <a:prstGeom prst="rect">
            <a:avLst/>
          </a:prstGeom>
          <a:solidFill>
            <a:srgbClr val="CCCCCC"/>
          </a:solidFill>
          <a:ln w="19050" cap="flat" cmpd="sng">
            <a:solidFill>
              <a:srgbClr val="666666"/>
            </a:solidFill>
            <a:prstDash val="solid"/>
            <a:round/>
            <a:headEnd type="none" w="med" len="med"/>
            <a:tailEnd type="none" w="med" len="med"/>
          </a:ln>
        </p:spPr>
        <p:txBody>
          <a:bodyPr lIns="121900" tIns="121900" rIns="121900" bIns="121900" anchor="ctr" anchorCtr="0">
            <a:noAutofit/>
          </a:bodyPr>
          <a:lstStyle/>
          <a:p>
            <a:endParaRPr sz="2400"/>
          </a:p>
        </p:txBody>
      </p:sp>
      <p:sp>
        <p:nvSpPr>
          <p:cNvPr id="229" name="Shape 229"/>
          <p:cNvSpPr/>
          <p:nvPr/>
        </p:nvSpPr>
        <p:spPr>
          <a:xfrm rot="5400000">
            <a:off x="9793119" y="-953367"/>
            <a:ext cx="226400" cy="1523200"/>
          </a:xfrm>
          <a:prstGeom prst="rect">
            <a:avLst/>
          </a:prstGeom>
          <a:solidFill>
            <a:srgbClr val="CCCCCC"/>
          </a:solidFill>
          <a:ln w="19050" cap="flat" cmpd="sng">
            <a:solidFill>
              <a:srgbClr val="666666"/>
            </a:solidFill>
            <a:prstDash val="solid"/>
            <a:round/>
            <a:headEnd type="none" w="med" len="med"/>
            <a:tailEnd type="none" w="med" len="med"/>
          </a:ln>
        </p:spPr>
        <p:txBody>
          <a:bodyPr lIns="121900" tIns="121900" rIns="121900" bIns="121900" anchor="ctr" anchorCtr="0">
            <a:noAutofit/>
          </a:bodyPr>
          <a:lstStyle/>
          <a:p>
            <a:endParaRPr sz="2400"/>
          </a:p>
        </p:txBody>
      </p:sp>
      <p:sp>
        <p:nvSpPr>
          <p:cNvPr id="230" name="Shape 230"/>
          <p:cNvSpPr/>
          <p:nvPr/>
        </p:nvSpPr>
        <p:spPr>
          <a:xfrm rot="5400000">
            <a:off x="8269032" y="-953367"/>
            <a:ext cx="226400" cy="1523200"/>
          </a:xfrm>
          <a:prstGeom prst="rect">
            <a:avLst/>
          </a:prstGeom>
          <a:solidFill>
            <a:srgbClr val="CCCCCC"/>
          </a:solidFill>
          <a:ln w="19050" cap="flat" cmpd="sng">
            <a:solidFill>
              <a:srgbClr val="666666"/>
            </a:solidFill>
            <a:prstDash val="solid"/>
            <a:round/>
            <a:headEnd type="none" w="med" len="med"/>
            <a:tailEnd type="none" w="med" len="med"/>
          </a:ln>
        </p:spPr>
        <p:txBody>
          <a:bodyPr lIns="121900" tIns="121900" rIns="121900" bIns="121900" anchor="ctr" anchorCtr="0">
            <a:noAutofit/>
          </a:bodyPr>
          <a:lstStyle/>
          <a:p>
            <a:endParaRPr sz="2400"/>
          </a:p>
        </p:txBody>
      </p:sp>
      <p:sp>
        <p:nvSpPr>
          <p:cNvPr id="231" name="Shape 231"/>
          <p:cNvSpPr/>
          <p:nvPr/>
        </p:nvSpPr>
        <p:spPr>
          <a:xfrm rot="5400000">
            <a:off x="6744911" y="-953367"/>
            <a:ext cx="226400" cy="1523200"/>
          </a:xfrm>
          <a:prstGeom prst="rect">
            <a:avLst/>
          </a:prstGeom>
          <a:solidFill>
            <a:srgbClr val="CCCCCC"/>
          </a:solidFill>
          <a:ln w="19050" cap="flat" cmpd="sng">
            <a:solidFill>
              <a:srgbClr val="666666"/>
            </a:solidFill>
            <a:prstDash val="solid"/>
            <a:round/>
            <a:headEnd type="none" w="med" len="med"/>
            <a:tailEnd type="none" w="med" len="med"/>
          </a:ln>
        </p:spPr>
        <p:txBody>
          <a:bodyPr lIns="121900" tIns="121900" rIns="121900" bIns="121900" anchor="ctr" anchorCtr="0">
            <a:noAutofit/>
          </a:bodyPr>
          <a:lstStyle/>
          <a:p>
            <a:endParaRPr sz="2400"/>
          </a:p>
        </p:txBody>
      </p:sp>
      <p:sp>
        <p:nvSpPr>
          <p:cNvPr id="232" name="Shape 232"/>
          <p:cNvSpPr/>
          <p:nvPr/>
        </p:nvSpPr>
        <p:spPr>
          <a:xfrm rot="5400000">
            <a:off x="5220800" y="-953367"/>
            <a:ext cx="226400" cy="1523200"/>
          </a:xfrm>
          <a:prstGeom prst="rect">
            <a:avLst/>
          </a:prstGeom>
          <a:solidFill>
            <a:srgbClr val="CCCCCC"/>
          </a:solidFill>
          <a:ln w="19050" cap="flat" cmpd="sng">
            <a:solidFill>
              <a:srgbClr val="666666"/>
            </a:solidFill>
            <a:prstDash val="solid"/>
            <a:round/>
            <a:headEnd type="none" w="med" len="med"/>
            <a:tailEnd type="none" w="med" len="med"/>
          </a:ln>
        </p:spPr>
        <p:txBody>
          <a:bodyPr lIns="121900" tIns="121900" rIns="121900" bIns="121900" anchor="ctr" anchorCtr="0">
            <a:noAutofit/>
          </a:bodyPr>
          <a:lstStyle/>
          <a:p>
            <a:endParaRPr sz="2400"/>
          </a:p>
        </p:txBody>
      </p:sp>
      <p:sp>
        <p:nvSpPr>
          <p:cNvPr id="233" name="Shape 233"/>
          <p:cNvSpPr/>
          <p:nvPr/>
        </p:nvSpPr>
        <p:spPr>
          <a:xfrm rot="5400000">
            <a:off x="3696713" y="-953367"/>
            <a:ext cx="226400" cy="1523200"/>
          </a:xfrm>
          <a:prstGeom prst="rect">
            <a:avLst/>
          </a:prstGeom>
          <a:solidFill>
            <a:srgbClr val="CCCCCC"/>
          </a:solidFill>
          <a:ln w="19050" cap="flat" cmpd="sng">
            <a:solidFill>
              <a:srgbClr val="666666"/>
            </a:solidFill>
            <a:prstDash val="solid"/>
            <a:round/>
            <a:headEnd type="none" w="med" len="med"/>
            <a:tailEnd type="none" w="med" len="med"/>
          </a:ln>
        </p:spPr>
        <p:txBody>
          <a:bodyPr lIns="121900" tIns="121900" rIns="121900" bIns="121900" anchor="ctr" anchorCtr="0">
            <a:noAutofit/>
          </a:bodyPr>
          <a:lstStyle/>
          <a:p>
            <a:endParaRPr sz="2400"/>
          </a:p>
        </p:txBody>
      </p:sp>
      <p:sp>
        <p:nvSpPr>
          <p:cNvPr id="234" name="Shape 234"/>
          <p:cNvSpPr/>
          <p:nvPr/>
        </p:nvSpPr>
        <p:spPr>
          <a:xfrm rot="5400000">
            <a:off x="2172627" y="-953367"/>
            <a:ext cx="226400" cy="1523200"/>
          </a:xfrm>
          <a:prstGeom prst="rect">
            <a:avLst/>
          </a:prstGeom>
          <a:solidFill>
            <a:srgbClr val="CCCCCC"/>
          </a:solidFill>
          <a:ln w="19050" cap="flat" cmpd="sng">
            <a:solidFill>
              <a:srgbClr val="666666"/>
            </a:solidFill>
            <a:prstDash val="solid"/>
            <a:round/>
            <a:headEnd type="none" w="med" len="med"/>
            <a:tailEnd type="none" w="med" len="med"/>
          </a:ln>
        </p:spPr>
        <p:txBody>
          <a:bodyPr lIns="121900" tIns="121900" rIns="121900" bIns="121900" anchor="ctr" anchorCtr="0">
            <a:noAutofit/>
          </a:bodyPr>
          <a:lstStyle/>
          <a:p>
            <a:endParaRPr sz="2400"/>
          </a:p>
        </p:txBody>
      </p:sp>
      <p:sp>
        <p:nvSpPr>
          <p:cNvPr id="235" name="Shape 235"/>
          <p:cNvSpPr/>
          <p:nvPr/>
        </p:nvSpPr>
        <p:spPr>
          <a:xfrm rot="5400000">
            <a:off x="648505" y="-953367"/>
            <a:ext cx="226400" cy="1523200"/>
          </a:xfrm>
          <a:prstGeom prst="rect">
            <a:avLst/>
          </a:prstGeom>
          <a:solidFill>
            <a:srgbClr val="CCCCCC"/>
          </a:solidFill>
          <a:ln w="19050" cap="flat" cmpd="sng">
            <a:solidFill>
              <a:srgbClr val="666666"/>
            </a:solidFill>
            <a:prstDash val="solid"/>
            <a:round/>
            <a:headEnd type="none" w="med" len="med"/>
            <a:tailEnd type="none" w="med" len="med"/>
          </a:ln>
        </p:spPr>
        <p:txBody>
          <a:bodyPr lIns="121900" tIns="121900" rIns="121900" bIns="121900" anchor="ctr" anchorCtr="0">
            <a:noAutofit/>
          </a:bodyPr>
          <a:lstStyle/>
          <a:p>
            <a:endParaRPr sz="240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26" y="0"/>
            <a:ext cx="12149548" cy="6858000"/>
          </a:xfrm>
          <a:prstGeom prst="rect">
            <a:avLst/>
          </a:prstGeom>
        </p:spPr>
      </p:pic>
    </p:spTree>
    <p:extLst>
      <p:ext uri="{BB962C8B-B14F-4D97-AF65-F5344CB8AC3E}">
        <p14:creationId xmlns:p14="http://schemas.microsoft.com/office/powerpoint/2010/main" val="20229958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20E2A-B851-EEEB-FCEF-7BAD169B9CA7}"/>
              </a:ext>
            </a:extLst>
          </p:cNvPr>
          <p:cNvSpPr>
            <a:spLocks noGrp="1"/>
          </p:cNvSpPr>
          <p:nvPr>
            <p:ph type="title"/>
          </p:nvPr>
        </p:nvSpPr>
        <p:spPr>
          <a:xfrm>
            <a:off x="846991" y="2592938"/>
            <a:ext cx="10515600" cy="1325563"/>
          </a:xfrm>
        </p:spPr>
        <p:txBody>
          <a:bodyPr/>
          <a:lstStyle/>
          <a:p>
            <a:r>
              <a:rPr lang="en-US" dirty="0" smtClean="0"/>
              <a:t>Dimensions of Research Excellence</a:t>
            </a:r>
            <a:endParaRPr lang="en-US" dirty="0"/>
          </a:p>
        </p:txBody>
      </p:sp>
    </p:spTree>
    <p:extLst>
      <p:ext uri="{BB962C8B-B14F-4D97-AF65-F5344CB8AC3E}">
        <p14:creationId xmlns:p14="http://schemas.microsoft.com/office/powerpoint/2010/main" val="19636744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12"/>
        <p:cNvGrpSpPr/>
        <p:nvPr/>
      </p:nvGrpSpPr>
      <p:grpSpPr>
        <a:xfrm>
          <a:off x="0" y="0"/>
          <a:ext cx="0" cy="0"/>
          <a:chOff x="0" y="0"/>
          <a:chExt cx="0" cy="0"/>
        </a:xfrm>
      </p:grpSpPr>
      <p:sp>
        <p:nvSpPr>
          <p:cNvPr id="713" name="Shape 713"/>
          <p:cNvSpPr/>
          <p:nvPr/>
        </p:nvSpPr>
        <p:spPr>
          <a:xfrm>
            <a:off x="-302033" y="0"/>
            <a:ext cx="226400" cy="856800"/>
          </a:xfrm>
          <a:prstGeom prst="rect">
            <a:avLst/>
          </a:prstGeom>
          <a:solidFill>
            <a:schemeClr val="lt2"/>
          </a:solidFill>
          <a:ln w="19050" cap="flat" cmpd="sng">
            <a:solidFill>
              <a:schemeClr val="dk2"/>
            </a:solidFill>
            <a:prstDash val="solid"/>
            <a:round/>
            <a:headEnd type="none" w="med" len="med"/>
            <a:tailEnd type="none" w="med" len="med"/>
          </a:ln>
        </p:spPr>
        <p:txBody>
          <a:bodyPr lIns="121900" tIns="121900" rIns="121900" bIns="121900" anchor="ctr" anchorCtr="0">
            <a:noAutofit/>
          </a:bodyPr>
          <a:lstStyle/>
          <a:p>
            <a:endParaRPr sz="2400"/>
          </a:p>
        </p:txBody>
      </p:sp>
      <p:sp>
        <p:nvSpPr>
          <p:cNvPr id="714" name="Shape 714"/>
          <p:cNvSpPr/>
          <p:nvPr/>
        </p:nvSpPr>
        <p:spPr>
          <a:xfrm>
            <a:off x="-302033" y="857241"/>
            <a:ext cx="226400" cy="856800"/>
          </a:xfrm>
          <a:prstGeom prst="rect">
            <a:avLst/>
          </a:prstGeom>
          <a:solidFill>
            <a:schemeClr val="lt2"/>
          </a:solidFill>
          <a:ln w="19050" cap="flat" cmpd="sng">
            <a:solidFill>
              <a:schemeClr val="dk2"/>
            </a:solidFill>
            <a:prstDash val="solid"/>
            <a:round/>
            <a:headEnd type="none" w="med" len="med"/>
            <a:tailEnd type="none" w="med" len="med"/>
          </a:ln>
        </p:spPr>
        <p:txBody>
          <a:bodyPr lIns="121900" tIns="121900" rIns="121900" bIns="121900" anchor="ctr" anchorCtr="0">
            <a:noAutofit/>
          </a:bodyPr>
          <a:lstStyle/>
          <a:p>
            <a:endParaRPr sz="2400"/>
          </a:p>
        </p:txBody>
      </p:sp>
      <p:sp>
        <p:nvSpPr>
          <p:cNvPr id="715" name="Shape 715"/>
          <p:cNvSpPr/>
          <p:nvPr/>
        </p:nvSpPr>
        <p:spPr>
          <a:xfrm>
            <a:off x="-302033" y="1714484"/>
            <a:ext cx="226400" cy="856800"/>
          </a:xfrm>
          <a:prstGeom prst="rect">
            <a:avLst/>
          </a:prstGeom>
          <a:solidFill>
            <a:schemeClr val="lt2"/>
          </a:solidFill>
          <a:ln w="19050" cap="flat" cmpd="sng">
            <a:solidFill>
              <a:schemeClr val="dk2"/>
            </a:solidFill>
            <a:prstDash val="solid"/>
            <a:round/>
            <a:headEnd type="none" w="med" len="med"/>
            <a:tailEnd type="none" w="med" len="med"/>
          </a:ln>
        </p:spPr>
        <p:txBody>
          <a:bodyPr lIns="121900" tIns="121900" rIns="121900" bIns="121900" anchor="ctr" anchorCtr="0">
            <a:noAutofit/>
          </a:bodyPr>
          <a:lstStyle/>
          <a:p>
            <a:endParaRPr sz="2400"/>
          </a:p>
        </p:txBody>
      </p:sp>
      <p:sp>
        <p:nvSpPr>
          <p:cNvPr id="716" name="Shape 716"/>
          <p:cNvSpPr/>
          <p:nvPr/>
        </p:nvSpPr>
        <p:spPr>
          <a:xfrm>
            <a:off x="-302033" y="2571747"/>
            <a:ext cx="226400" cy="856800"/>
          </a:xfrm>
          <a:prstGeom prst="rect">
            <a:avLst/>
          </a:prstGeom>
          <a:solidFill>
            <a:schemeClr val="lt2"/>
          </a:solidFill>
          <a:ln w="19050" cap="flat" cmpd="sng">
            <a:solidFill>
              <a:schemeClr val="dk2"/>
            </a:solidFill>
            <a:prstDash val="solid"/>
            <a:round/>
            <a:headEnd type="none" w="med" len="med"/>
            <a:tailEnd type="none" w="med" len="med"/>
          </a:ln>
        </p:spPr>
        <p:txBody>
          <a:bodyPr lIns="121900" tIns="121900" rIns="121900" bIns="121900" anchor="ctr" anchorCtr="0">
            <a:noAutofit/>
          </a:bodyPr>
          <a:lstStyle/>
          <a:p>
            <a:endParaRPr sz="2400"/>
          </a:p>
        </p:txBody>
      </p:sp>
      <p:sp>
        <p:nvSpPr>
          <p:cNvPr id="717" name="Shape 717"/>
          <p:cNvSpPr/>
          <p:nvPr/>
        </p:nvSpPr>
        <p:spPr>
          <a:xfrm>
            <a:off x="-302033" y="3429003"/>
            <a:ext cx="226400" cy="856800"/>
          </a:xfrm>
          <a:prstGeom prst="rect">
            <a:avLst/>
          </a:prstGeom>
          <a:solidFill>
            <a:schemeClr val="lt2"/>
          </a:solidFill>
          <a:ln w="19050" cap="flat" cmpd="sng">
            <a:solidFill>
              <a:schemeClr val="dk2"/>
            </a:solidFill>
            <a:prstDash val="solid"/>
            <a:round/>
            <a:headEnd type="none" w="med" len="med"/>
            <a:tailEnd type="none" w="med" len="med"/>
          </a:ln>
        </p:spPr>
        <p:txBody>
          <a:bodyPr lIns="121900" tIns="121900" rIns="121900" bIns="121900" anchor="ctr" anchorCtr="0">
            <a:noAutofit/>
          </a:bodyPr>
          <a:lstStyle/>
          <a:p>
            <a:endParaRPr sz="2400"/>
          </a:p>
        </p:txBody>
      </p:sp>
      <p:sp>
        <p:nvSpPr>
          <p:cNvPr id="718" name="Shape 718"/>
          <p:cNvSpPr/>
          <p:nvPr/>
        </p:nvSpPr>
        <p:spPr>
          <a:xfrm>
            <a:off x="-302033" y="4286246"/>
            <a:ext cx="226400" cy="856799"/>
          </a:xfrm>
          <a:prstGeom prst="rect">
            <a:avLst/>
          </a:prstGeom>
          <a:solidFill>
            <a:schemeClr val="lt2"/>
          </a:solidFill>
          <a:ln w="19050" cap="flat" cmpd="sng">
            <a:solidFill>
              <a:schemeClr val="dk2"/>
            </a:solidFill>
            <a:prstDash val="solid"/>
            <a:round/>
            <a:headEnd type="none" w="med" len="med"/>
            <a:tailEnd type="none" w="med" len="med"/>
          </a:ln>
        </p:spPr>
        <p:txBody>
          <a:bodyPr lIns="121900" tIns="121900" rIns="121900" bIns="121900" anchor="ctr" anchorCtr="0">
            <a:noAutofit/>
          </a:bodyPr>
          <a:lstStyle/>
          <a:p>
            <a:endParaRPr sz="2400"/>
          </a:p>
        </p:txBody>
      </p:sp>
      <p:sp>
        <p:nvSpPr>
          <p:cNvPr id="719" name="Shape 719"/>
          <p:cNvSpPr/>
          <p:nvPr/>
        </p:nvSpPr>
        <p:spPr>
          <a:xfrm>
            <a:off x="-302033" y="5143488"/>
            <a:ext cx="226400" cy="856800"/>
          </a:xfrm>
          <a:prstGeom prst="rect">
            <a:avLst/>
          </a:prstGeom>
          <a:solidFill>
            <a:schemeClr val="lt2"/>
          </a:solidFill>
          <a:ln w="19050" cap="flat" cmpd="sng">
            <a:solidFill>
              <a:schemeClr val="dk2"/>
            </a:solidFill>
            <a:prstDash val="solid"/>
            <a:round/>
            <a:headEnd type="none" w="med" len="med"/>
            <a:tailEnd type="none" w="med" len="med"/>
          </a:ln>
        </p:spPr>
        <p:txBody>
          <a:bodyPr lIns="121900" tIns="121900" rIns="121900" bIns="121900" anchor="ctr" anchorCtr="0">
            <a:noAutofit/>
          </a:bodyPr>
          <a:lstStyle/>
          <a:p>
            <a:endParaRPr sz="2400"/>
          </a:p>
        </p:txBody>
      </p:sp>
      <p:sp>
        <p:nvSpPr>
          <p:cNvPr id="720" name="Shape 720"/>
          <p:cNvSpPr/>
          <p:nvPr/>
        </p:nvSpPr>
        <p:spPr>
          <a:xfrm>
            <a:off x="-302033" y="6000749"/>
            <a:ext cx="226400" cy="856800"/>
          </a:xfrm>
          <a:prstGeom prst="rect">
            <a:avLst/>
          </a:prstGeom>
          <a:solidFill>
            <a:schemeClr val="lt2"/>
          </a:solidFill>
          <a:ln w="19050" cap="flat" cmpd="sng">
            <a:solidFill>
              <a:schemeClr val="dk2"/>
            </a:solidFill>
            <a:prstDash val="solid"/>
            <a:round/>
            <a:headEnd type="none" w="med" len="med"/>
            <a:tailEnd type="none" w="med" len="med"/>
          </a:ln>
        </p:spPr>
        <p:txBody>
          <a:bodyPr lIns="121900" tIns="121900" rIns="121900" bIns="121900" anchor="ctr" anchorCtr="0">
            <a:noAutofit/>
          </a:bodyPr>
          <a:lstStyle/>
          <a:p>
            <a:endParaRPr sz="2400"/>
          </a:p>
        </p:txBody>
      </p:sp>
      <p:sp>
        <p:nvSpPr>
          <p:cNvPr id="721" name="Shape 721"/>
          <p:cNvSpPr/>
          <p:nvPr/>
        </p:nvSpPr>
        <p:spPr>
          <a:xfrm rot="5400000">
            <a:off x="11317205" y="-953367"/>
            <a:ext cx="226400" cy="1523200"/>
          </a:xfrm>
          <a:prstGeom prst="rect">
            <a:avLst/>
          </a:prstGeom>
          <a:solidFill>
            <a:schemeClr val="lt2"/>
          </a:solidFill>
          <a:ln w="19050" cap="flat" cmpd="sng">
            <a:solidFill>
              <a:schemeClr val="dk2"/>
            </a:solidFill>
            <a:prstDash val="solid"/>
            <a:round/>
            <a:headEnd type="none" w="med" len="med"/>
            <a:tailEnd type="none" w="med" len="med"/>
          </a:ln>
        </p:spPr>
        <p:txBody>
          <a:bodyPr lIns="121900" tIns="121900" rIns="121900" bIns="121900" anchor="ctr" anchorCtr="0">
            <a:noAutofit/>
          </a:bodyPr>
          <a:lstStyle/>
          <a:p>
            <a:endParaRPr sz="2400"/>
          </a:p>
        </p:txBody>
      </p:sp>
      <p:sp>
        <p:nvSpPr>
          <p:cNvPr id="722" name="Shape 722"/>
          <p:cNvSpPr/>
          <p:nvPr/>
        </p:nvSpPr>
        <p:spPr>
          <a:xfrm rot="5400000">
            <a:off x="9793119" y="-953367"/>
            <a:ext cx="226400" cy="1523200"/>
          </a:xfrm>
          <a:prstGeom prst="rect">
            <a:avLst/>
          </a:prstGeom>
          <a:solidFill>
            <a:schemeClr val="lt2"/>
          </a:solidFill>
          <a:ln w="19050" cap="flat" cmpd="sng">
            <a:solidFill>
              <a:schemeClr val="dk2"/>
            </a:solidFill>
            <a:prstDash val="solid"/>
            <a:round/>
            <a:headEnd type="none" w="med" len="med"/>
            <a:tailEnd type="none" w="med" len="med"/>
          </a:ln>
        </p:spPr>
        <p:txBody>
          <a:bodyPr lIns="121900" tIns="121900" rIns="121900" bIns="121900" anchor="ctr" anchorCtr="0">
            <a:noAutofit/>
          </a:bodyPr>
          <a:lstStyle/>
          <a:p>
            <a:endParaRPr sz="2400"/>
          </a:p>
        </p:txBody>
      </p:sp>
      <p:sp>
        <p:nvSpPr>
          <p:cNvPr id="723" name="Shape 723"/>
          <p:cNvSpPr/>
          <p:nvPr/>
        </p:nvSpPr>
        <p:spPr>
          <a:xfrm rot="5400000">
            <a:off x="8269033" y="-953367"/>
            <a:ext cx="226400" cy="1523200"/>
          </a:xfrm>
          <a:prstGeom prst="rect">
            <a:avLst/>
          </a:prstGeom>
          <a:solidFill>
            <a:schemeClr val="lt2"/>
          </a:solidFill>
          <a:ln w="19050" cap="flat" cmpd="sng">
            <a:solidFill>
              <a:schemeClr val="dk2"/>
            </a:solidFill>
            <a:prstDash val="solid"/>
            <a:round/>
            <a:headEnd type="none" w="med" len="med"/>
            <a:tailEnd type="none" w="med" len="med"/>
          </a:ln>
        </p:spPr>
        <p:txBody>
          <a:bodyPr lIns="121900" tIns="121900" rIns="121900" bIns="121900" anchor="ctr" anchorCtr="0">
            <a:noAutofit/>
          </a:bodyPr>
          <a:lstStyle/>
          <a:p>
            <a:endParaRPr sz="2400"/>
          </a:p>
        </p:txBody>
      </p:sp>
      <p:sp>
        <p:nvSpPr>
          <p:cNvPr id="724" name="Shape 724"/>
          <p:cNvSpPr/>
          <p:nvPr/>
        </p:nvSpPr>
        <p:spPr>
          <a:xfrm rot="5400000">
            <a:off x="6744911" y="-953367"/>
            <a:ext cx="226400" cy="1523200"/>
          </a:xfrm>
          <a:prstGeom prst="rect">
            <a:avLst/>
          </a:prstGeom>
          <a:solidFill>
            <a:schemeClr val="lt2"/>
          </a:solidFill>
          <a:ln w="19050" cap="flat" cmpd="sng">
            <a:solidFill>
              <a:schemeClr val="dk2"/>
            </a:solidFill>
            <a:prstDash val="solid"/>
            <a:round/>
            <a:headEnd type="none" w="med" len="med"/>
            <a:tailEnd type="none" w="med" len="med"/>
          </a:ln>
        </p:spPr>
        <p:txBody>
          <a:bodyPr lIns="121900" tIns="121900" rIns="121900" bIns="121900" anchor="ctr" anchorCtr="0">
            <a:noAutofit/>
          </a:bodyPr>
          <a:lstStyle/>
          <a:p>
            <a:endParaRPr sz="2400"/>
          </a:p>
        </p:txBody>
      </p:sp>
      <p:sp>
        <p:nvSpPr>
          <p:cNvPr id="725" name="Shape 725"/>
          <p:cNvSpPr/>
          <p:nvPr/>
        </p:nvSpPr>
        <p:spPr>
          <a:xfrm rot="5400000">
            <a:off x="5220800" y="-953367"/>
            <a:ext cx="226400" cy="1523200"/>
          </a:xfrm>
          <a:prstGeom prst="rect">
            <a:avLst/>
          </a:prstGeom>
          <a:solidFill>
            <a:schemeClr val="lt2"/>
          </a:solidFill>
          <a:ln w="19050" cap="flat" cmpd="sng">
            <a:solidFill>
              <a:schemeClr val="dk2"/>
            </a:solidFill>
            <a:prstDash val="solid"/>
            <a:round/>
            <a:headEnd type="none" w="med" len="med"/>
            <a:tailEnd type="none" w="med" len="med"/>
          </a:ln>
        </p:spPr>
        <p:txBody>
          <a:bodyPr lIns="121900" tIns="121900" rIns="121900" bIns="121900" anchor="ctr" anchorCtr="0">
            <a:noAutofit/>
          </a:bodyPr>
          <a:lstStyle/>
          <a:p>
            <a:endParaRPr sz="2400"/>
          </a:p>
        </p:txBody>
      </p:sp>
      <p:sp>
        <p:nvSpPr>
          <p:cNvPr id="726" name="Shape 726"/>
          <p:cNvSpPr/>
          <p:nvPr/>
        </p:nvSpPr>
        <p:spPr>
          <a:xfrm rot="5400000">
            <a:off x="3696713" y="-953367"/>
            <a:ext cx="226400" cy="1523200"/>
          </a:xfrm>
          <a:prstGeom prst="rect">
            <a:avLst/>
          </a:prstGeom>
          <a:solidFill>
            <a:schemeClr val="lt2"/>
          </a:solidFill>
          <a:ln w="19050" cap="flat" cmpd="sng">
            <a:solidFill>
              <a:schemeClr val="dk2"/>
            </a:solidFill>
            <a:prstDash val="solid"/>
            <a:round/>
            <a:headEnd type="none" w="med" len="med"/>
            <a:tailEnd type="none" w="med" len="med"/>
          </a:ln>
        </p:spPr>
        <p:txBody>
          <a:bodyPr lIns="121900" tIns="121900" rIns="121900" bIns="121900" anchor="ctr" anchorCtr="0">
            <a:noAutofit/>
          </a:bodyPr>
          <a:lstStyle/>
          <a:p>
            <a:endParaRPr sz="2400"/>
          </a:p>
        </p:txBody>
      </p:sp>
      <p:sp>
        <p:nvSpPr>
          <p:cNvPr id="727" name="Shape 727"/>
          <p:cNvSpPr/>
          <p:nvPr/>
        </p:nvSpPr>
        <p:spPr>
          <a:xfrm rot="5400000">
            <a:off x="2172627" y="-953367"/>
            <a:ext cx="226400" cy="1523200"/>
          </a:xfrm>
          <a:prstGeom prst="rect">
            <a:avLst/>
          </a:prstGeom>
          <a:solidFill>
            <a:schemeClr val="lt2"/>
          </a:solidFill>
          <a:ln w="19050" cap="flat" cmpd="sng">
            <a:solidFill>
              <a:schemeClr val="dk2"/>
            </a:solidFill>
            <a:prstDash val="solid"/>
            <a:round/>
            <a:headEnd type="none" w="med" len="med"/>
            <a:tailEnd type="none" w="med" len="med"/>
          </a:ln>
        </p:spPr>
        <p:txBody>
          <a:bodyPr lIns="121900" tIns="121900" rIns="121900" bIns="121900" anchor="ctr" anchorCtr="0">
            <a:noAutofit/>
          </a:bodyPr>
          <a:lstStyle/>
          <a:p>
            <a:endParaRPr sz="2400"/>
          </a:p>
        </p:txBody>
      </p:sp>
      <p:sp>
        <p:nvSpPr>
          <p:cNvPr id="728" name="Shape 728"/>
          <p:cNvSpPr/>
          <p:nvPr/>
        </p:nvSpPr>
        <p:spPr>
          <a:xfrm rot="5400000">
            <a:off x="648505" y="-953367"/>
            <a:ext cx="226400" cy="1523200"/>
          </a:xfrm>
          <a:prstGeom prst="rect">
            <a:avLst/>
          </a:prstGeom>
          <a:solidFill>
            <a:schemeClr val="lt2"/>
          </a:solidFill>
          <a:ln w="19050" cap="flat" cmpd="sng">
            <a:solidFill>
              <a:schemeClr val="dk2"/>
            </a:solidFill>
            <a:prstDash val="solid"/>
            <a:round/>
            <a:headEnd type="none" w="med" len="med"/>
            <a:tailEnd type="none" w="med" len="med"/>
          </a:ln>
        </p:spPr>
        <p:txBody>
          <a:bodyPr lIns="121900" tIns="121900" rIns="121900" bIns="121900" anchor="ctr" anchorCtr="0">
            <a:noAutofit/>
          </a:bodyPr>
          <a:lstStyle/>
          <a:p>
            <a:endParaRPr sz="2400"/>
          </a:p>
        </p:txBody>
      </p:sp>
      <p:cxnSp>
        <p:nvCxnSpPr>
          <p:cNvPr id="729" name="Shape 729"/>
          <p:cNvCxnSpPr/>
          <p:nvPr/>
        </p:nvCxnSpPr>
        <p:spPr>
          <a:xfrm rot="10800000">
            <a:off x="-1441400" y="428233"/>
            <a:ext cx="1353200" cy="400"/>
          </a:xfrm>
          <a:prstGeom prst="straightConnector1">
            <a:avLst/>
          </a:prstGeom>
          <a:noFill/>
          <a:ln w="19050" cap="flat" cmpd="sng">
            <a:solidFill>
              <a:schemeClr val="dk2"/>
            </a:solidFill>
            <a:prstDash val="solid"/>
            <a:round/>
            <a:headEnd type="none" w="lg" len="lg"/>
            <a:tailEnd type="none" w="lg" len="lg"/>
          </a:ln>
        </p:spPr>
      </p:cxnSp>
      <p:sp>
        <p:nvSpPr>
          <p:cNvPr id="730" name="Shape 730"/>
          <p:cNvSpPr txBox="1"/>
          <p:nvPr/>
        </p:nvSpPr>
        <p:spPr>
          <a:xfrm>
            <a:off x="-188833" y="64624"/>
            <a:ext cx="12189600" cy="687200"/>
          </a:xfrm>
          <a:prstGeom prst="rect">
            <a:avLst/>
          </a:prstGeom>
          <a:noFill/>
          <a:ln>
            <a:noFill/>
          </a:ln>
        </p:spPr>
        <p:txBody>
          <a:bodyPr lIns="121900" tIns="121900" rIns="121900" bIns="121900" anchor="b" anchorCtr="0">
            <a:noAutofit/>
          </a:bodyPr>
          <a:lstStyle/>
          <a:p>
            <a:pPr algn="ctr"/>
            <a:r>
              <a:rPr lang="en-US" sz="2933" b="1" dirty="0" smtClean="0">
                <a:solidFill>
                  <a:srgbClr val="434343"/>
                </a:solidFill>
                <a:latin typeface="Open Sans"/>
                <a:ea typeface="Open Sans"/>
                <a:cs typeface="Open Sans"/>
              </a:rPr>
              <a:t>Research Excellence</a:t>
            </a:r>
            <a:endParaRPr lang="es" sz="2933" b="1" dirty="0">
              <a:solidFill>
                <a:srgbClr val="434343"/>
              </a:solidFill>
              <a:latin typeface="Open Sans"/>
              <a:ea typeface="Open Sans"/>
              <a:cs typeface="Open Sans"/>
              <a:sym typeface="Open Sans"/>
            </a:endParaRPr>
          </a:p>
        </p:txBody>
      </p:sp>
      <p:grpSp>
        <p:nvGrpSpPr>
          <p:cNvPr id="731" name="Shape 731"/>
          <p:cNvGrpSpPr/>
          <p:nvPr/>
        </p:nvGrpSpPr>
        <p:grpSpPr>
          <a:xfrm>
            <a:off x="85599" y="747005"/>
            <a:ext cx="2211200" cy="1688559"/>
            <a:chOff x="239499" y="1422280"/>
            <a:chExt cx="1658400" cy="1266419"/>
          </a:xfrm>
        </p:grpSpPr>
        <p:sp>
          <p:nvSpPr>
            <p:cNvPr id="732" name="Shape 732"/>
            <p:cNvSpPr txBox="1"/>
            <p:nvPr/>
          </p:nvSpPr>
          <p:spPr>
            <a:xfrm>
              <a:off x="239499" y="2173300"/>
              <a:ext cx="1658400" cy="515400"/>
            </a:xfrm>
            <a:prstGeom prst="rect">
              <a:avLst/>
            </a:prstGeom>
            <a:noFill/>
            <a:ln>
              <a:noFill/>
            </a:ln>
          </p:spPr>
          <p:txBody>
            <a:bodyPr lIns="121900" tIns="121900" rIns="121900" bIns="121900" anchor="t" anchorCtr="0">
              <a:noAutofit/>
            </a:bodyPr>
            <a:lstStyle/>
            <a:p>
              <a:pPr algn="ctr">
                <a:lnSpc>
                  <a:spcPct val="115000"/>
                </a:lnSpc>
              </a:pPr>
              <a:r>
                <a:rPr lang="es" sz="1333" b="1" dirty="0" smtClean="0">
                  <a:solidFill>
                    <a:srgbClr val="434343"/>
                  </a:solidFill>
                  <a:latin typeface="Open Sans"/>
                  <a:ea typeface="Open Sans"/>
                  <a:cs typeface="Open Sans"/>
                  <a:sym typeface="Open Sans"/>
                </a:rPr>
                <a:t>INTELLECTUAL EXCELLENCE</a:t>
              </a:r>
              <a:endParaRPr lang="es" sz="1333" b="1" dirty="0">
                <a:solidFill>
                  <a:srgbClr val="434343"/>
                </a:solidFill>
                <a:latin typeface="Open Sans"/>
                <a:ea typeface="Open Sans"/>
                <a:cs typeface="Open Sans"/>
                <a:sym typeface="Open Sans"/>
              </a:endParaRPr>
            </a:p>
            <a:p>
              <a:pPr algn="ctr"/>
              <a:endParaRPr lang="en-US" sz="1250" b="1" dirty="0" smtClean="0">
                <a:latin typeface="Open Sans" panose="020B0604020202020204" charset="0"/>
                <a:ea typeface="Open Sans" panose="020B0604020202020204" charset="0"/>
                <a:cs typeface="Open Sans" panose="020B0604020202020204" charset="0"/>
              </a:endParaRPr>
            </a:p>
            <a:p>
              <a:pPr algn="ctr"/>
              <a:r>
                <a:rPr lang="en-US" sz="1250" b="1" dirty="0" smtClean="0">
                  <a:latin typeface="Open Sans" panose="020B0604020202020204" charset="0"/>
                  <a:ea typeface="Open Sans" panose="020B0604020202020204" charset="0"/>
                  <a:cs typeface="Open Sans" panose="020B0604020202020204" charset="0"/>
                </a:rPr>
                <a:t>Originality </a:t>
              </a:r>
              <a:r>
                <a:rPr lang="en-US" sz="1250" b="1" dirty="0">
                  <a:latin typeface="Open Sans" panose="020B0604020202020204" charset="0"/>
                  <a:ea typeface="Open Sans" panose="020B0604020202020204" charset="0"/>
                  <a:cs typeface="Open Sans" panose="020B0604020202020204" charset="0"/>
                </a:rPr>
                <a:t>and </a:t>
              </a:r>
              <a:r>
                <a:rPr lang="en-US" sz="1250" b="1" dirty="0" smtClean="0">
                  <a:latin typeface="Open Sans" panose="020B0604020202020204" charset="0"/>
                  <a:ea typeface="Open Sans" panose="020B0604020202020204" charset="0"/>
                  <a:cs typeface="Open Sans" panose="020B0604020202020204" charset="0"/>
                </a:rPr>
                <a:t>innovation</a:t>
              </a:r>
              <a:r>
                <a:rPr lang="en-US" sz="1250" dirty="0" smtClean="0">
                  <a:latin typeface="Open Sans" panose="020B0604020202020204" charset="0"/>
                  <a:ea typeface="Open Sans" panose="020B0604020202020204" charset="0"/>
                  <a:cs typeface="Open Sans" panose="020B0604020202020204" charset="0"/>
                </a:rPr>
                <a:t>: </a:t>
              </a:r>
            </a:p>
            <a:p>
              <a:pPr algn="ctr"/>
              <a:r>
                <a:rPr lang="en-US" sz="1250" dirty="0" smtClean="0">
                  <a:latin typeface="Open Sans" panose="020B0604020202020204" charset="0"/>
                  <a:ea typeface="Open Sans" panose="020B0604020202020204" charset="0"/>
                  <a:cs typeface="Open Sans" panose="020B0604020202020204" charset="0"/>
                </a:rPr>
                <a:t>Pursuing </a:t>
              </a:r>
              <a:r>
                <a:rPr lang="en-US" sz="1250" dirty="0">
                  <a:latin typeface="Open Sans" panose="020B0604020202020204" charset="0"/>
                  <a:ea typeface="Open Sans" panose="020B0604020202020204" charset="0"/>
                  <a:cs typeface="Open Sans" panose="020B0604020202020204" charset="0"/>
                </a:rPr>
                <a:t>novel research questions, methods, and approaches</a:t>
              </a:r>
              <a:r>
                <a:rPr lang="en-US" sz="1250" dirty="0" smtClean="0">
                  <a:latin typeface="Open Sans" panose="020B0604020202020204" charset="0"/>
                  <a:ea typeface="Open Sans" panose="020B0604020202020204" charset="0"/>
                  <a:cs typeface="Open Sans" panose="020B0604020202020204" charset="0"/>
                </a:rPr>
                <a:t>.</a:t>
              </a:r>
            </a:p>
            <a:p>
              <a:pPr algn="ctr"/>
              <a:endParaRPr lang="en-US" sz="1250" dirty="0">
                <a:latin typeface="Open Sans" panose="020B0604020202020204" charset="0"/>
                <a:ea typeface="Open Sans" panose="020B0604020202020204" charset="0"/>
                <a:cs typeface="Open Sans" panose="020B0604020202020204" charset="0"/>
              </a:endParaRPr>
            </a:p>
            <a:p>
              <a:pPr algn="ctr"/>
              <a:r>
                <a:rPr lang="en-US" sz="1250" b="1" dirty="0" err="1" smtClean="0">
                  <a:latin typeface="Open Sans" panose="020B0604020202020204" charset="0"/>
                  <a:ea typeface="Open Sans" panose="020B0604020202020204" charset="0"/>
                  <a:cs typeface="Open Sans" panose="020B0604020202020204" charset="0"/>
                </a:rPr>
                <a:t>Rigour</a:t>
              </a:r>
              <a:r>
                <a:rPr lang="en-US" sz="1250" b="1" dirty="0" smtClean="0">
                  <a:latin typeface="Open Sans" panose="020B0604020202020204" charset="0"/>
                  <a:ea typeface="Open Sans" panose="020B0604020202020204" charset="0"/>
                  <a:cs typeface="Open Sans" panose="020B0604020202020204" charset="0"/>
                </a:rPr>
                <a:t> </a:t>
              </a:r>
              <a:r>
                <a:rPr lang="en-US" sz="1250" b="1" dirty="0">
                  <a:latin typeface="Open Sans" panose="020B0604020202020204" charset="0"/>
                  <a:ea typeface="Open Sans" panose="020B0604020202020204" charset="0"/>
                  <a:cs typeface="Open Sans" panose="020B0604020202020204" charset="0"/>
                </a:rPr>
                <a:t>and methodological </a:t>
              </a:r>
              <a:r>
                <a:rPr lang="en-US" sz="1250" b="1" dirty="0" smtClean="0">
                  <a:latin typeface="Open Sans" panose="020B0604020202020204" charset="0"/>
                  <a:ea typeface="Open Sans" panose="020B0604020202020204" charset="0"/>
                  <a:cs typeface="Open Sans" panose="020B0604020202020204" charset="0"/>
                </a:rPr>
                <a:t>excellence</a:t>
              </a:r>
              <a:r>
                <a:rPr lang="en-US" sz="1250" dirty="0" smtClean="0">
                  <a:latin typeface="Open Sans" panose="020B0604020202020204" charset="0"/>
                  <a:ea typeface="Open Sans" panose="020B0604020202020204" charset="0"/>
                  <a:cs typeface="Open Sans" panose="020B0604020202020204" charset="0"/>
                </a:rPr>
                <a:t>: </a:t>
              </a:r>
            </a:p>
            <a:p>
              <a:pPr algn="ctr"/>
              <a:r>
                <a:rPr lang="en-US" sz="1250" dirty="0" smtClean="0">
                  <a:latin typeface="Open Sans" panose="020B0604020202020204" charset="0"/>
                  <a:ea typeface="Open Sans" panose="020B0604020202020204" charset="0"/>
                  <a:cs typeface="Open Sans" panose="020B0604020202020204" charset="0"/>
                </a:rPr>
                <a:t>Employing </a:t>
              </a:r>
              <a:r>
                <a:rPr lang="en-US" sz="1250" dirty="0">
                  <a:latin typeface="Open Sans" panose="020B0604020202020204" charset="0"/>
                  <a:ea typeface="Open Sans" panose="020B0604020202020204" charset="0"/>
                  <a:cs typeface="Open Sans" panose="020B0604020202020204" charset="0"/>
                </a:rPr>
                <a:t>robust, reliable, and transparent research methods</a:t>
              </a:r>
              <a:r>
                <a:rPr lang="en-US" sz="1250" dirty="0" smtClean="0">
                  <a:latin typeface="Open Sans" panose="020B0604020202020204" charset="0"/>
                  <a:ea typeface="Open Sans" panose="020B0604020202020204" charset="0"/>
                  <a:cs typeface="Open Sans" panose="020B0604020202020204" charset="0"/>
                </a:rPr>
                <a:t>.</a:t>
              </a:r>
            </a:p>
            <a:p>
              <a:pPr algn="ctr"/>
              <a:endParaRPr lang="en-US" sz="1250" dirty="0">
                <a:latin typeface="Open Sans" panose="020B0604020202020204" charset="0"/>
                <a:ea typeface="Open Sans" panose="020B0604020202020204" charset="0"/>
                <a:cs typeface="Open Sans" panose="020B0604020202020204" charset="0"/>
              </a:endParaRPr>
            </a:p>
            <a:p>
              <a:pPr algn="ctr"/>
              <a:r>
                <a:rPr lang="en-US" sz="1250" b="1" dirty="0" smtClean="0">
                  <a:latin typeface="Open Sans" panose="020B0604020202020204" charset="0"/>
                  <a:ea typeface="Open Sans" panose="020B0604020202020204" charset="0"/>
                  <a:cs typeface="Open Sans" panose="020B0604020202020204" charset="0"/>
                </a:rPr>
                <a:t>Interdisciplinary approaches</a:t>
              </a:r>
              <a:r>
                <a:rPr lang="en-US" sz="1250" dirty="0" smtClean="0">
                  <a:latin typeface="Open Sans" panose="020B0604020202020204" charset="0"/>
                  <a:ea typeface="Open Sans" panose="020B0604020202020204" charset="0"/>
                  <a:cs typeface="Open Sans" panose="020B0604020202020204" charset="0"/>
                </a:rPr>
                <a:t>: </a:t>
              </a:r>
            </a:p>
            <a:p>
              <a:pPr algn="ctr"/>
              <a:r>
                <a:rPr lang="en-US" sz="1250" dirty="0" smtClean="0">
                  <a:latin typeface="Open Sans" panose="020B0604020202020204" charset="0"/>
                  <a:ea typeface="Open Sans" panose="020B0604020202020204" charset="0"/>
                  <a:cs typeface="Open Sans" panose="020B0604020202020204" charset="0"/>
                </a:rPr>
                <a:t>Integrating </a:t>
              </a:r>
              <a:r>
                <a:rPr lang="en-US" sz="1250" dirty="0">
                  <a:latin typeface="Open Sans" panose="020B0604020202020204" charset="0"/>
                  <a:ea typeface="Open Sans" panose="020B0604020202020204" charset="0"/>
                  <a:cs typeface="Open Sans" panose="020B0604020202020204" charset="0"/>
                </a:rPr>
                <a:t>insights and methods from multiple disciplines.</a:t>
              </a:r>
            </a:p>
            <a:p>
              <a:pPr lvl="0" algn="ctr">
                <a:lnSpc>
                  <a:spcPct val="125000"/>
                </a:lnSpc>
                <a:buClr>
                  <a:schemeClr val="dk1"/>
                </a:buClr>
                <a:buSzPct val="122222"/>
              </a:pPr>
              <a:endParaRPr lang="es" sz="1467" dirty="0">
                <a:solidFill>
                  <a:schemeClr val="dk1"/>
                </a:solidFill>
                <a:latin typeface="Open Sans"/>
                <a:ea typeface="Open Sans"/>
                <a:cs typeface="Open Sans"/>
                <a:sym typeface="Open Sans"/>
              </a:endParaRPr>
            </a:p>
            <a:p>
              <a:pPr algn="ctr">
                <a:lnSpc>
                  <a:spcPct val="115000"/>
                </a:lnSpc>
              </a:pPr>
              <a:endParaRPr sz="1600" dirty="0">
                <a:solidFill>
                  <a:srgbClr val="434343"/>
                </a:solidFill>
                <a:latin typeface="Open Sans"/>
                <a:ea typeface="Open Sans"/>
                <a:cs typeface="Open Sans"/>
                <a:sym typeface="Open Sans"/>
              </a:endParaRPr>
            </a:p>
          </p:txBody>
        </p:sp>
        <p:sp>
          <p:nvSpPr>
            <p:cNvPr id="733" name="Shape 733"/>
            <p:cNvSpPr/>
            <p:nvPr/>
          </p:nvSpPr>
          <p:spPr>
            <a:xfrm>
              <a:off x="730599" y="1422280"/>
              <a:ext cx="676200" cy="676200"/>
            </a:xfrm>
            <a:prstGeom prst="ellipse">
              <a:avLst/>
            </a:prstGeom>
            <a:solidFill>
              <a:srgbClr val="57A7B5"/>
            </a:solidFill>
            <a:ln>
              <a:noFill/>
            </a:ln>
          </p:spPr>
          <p:txBody>
            <a:bodyPr lIns="121900" tIns="121900" rIns="121900" bIns="121900" anchor="ctr" anchorCtr="0">
              <a:noAutofit/>
            </a:bodyPr>
            <a:lstStyle/>
            <a:p>
              <a:endParaRPr sz="2400"/>
            </a:p>
          </p:txBody>
        </p:sp>
        <p:pic>
          <p:nvPicPr>
            <p:cNvPr id="734" name="Shape 734"/>
            <p:cNvPicPr preferRelativeResize="0"/>
            <p:nvPr/>
          </p:nvPicPr>
          <p:blipFill>
            <a:blip r:embed="rId3">
              <a:alphaModFix/>
            </a:blip>
            <a:stretch>
              <a:fillRect/>
            </a:stretch>
          </p:blipFill>
          <p:spPr>
            <a:xfrm>
              <a:off x="894258" y="1564021"/>
              <a:ext cx="348883" cy="452274"/>
            </a:xfrm>
            <a:prstGeom prst="rect">
              <a:avLst/>
            </a:prstGeom>
            <a:noFill/>
            <a:ln>
              <a:noFill/>
            </a:ln>
          </p:spPr>
        </p:pic>
      </p:grpSp>
      <p:grpSp>
        <p:nvGrpSpPr>
          <p:cNvPr id="735" name="Shape 735"/>
          <p:cNvGrpSpPr/>
          <p:nvPr/>
        </p:nvGrpSpPr>
        <p:grpSpPr>
          <a:xfrm>
            <a:off x="3978934" y="919206"/>
            <a:ext cx="2113200" cy="1688559"/>
            <a:chOff x="3809724" y="1422280"/>
            <a:chExt cx="1584900" cy="1266419"/>
          </a:xfrm>
        </p:grpSpPr>
        <p:sp>
          <p:nvSpPr>
            <p:cNvPr id="736" name="Shape 736"/>
            <p:cNvSpPr txBox="1"/>
            <p:nvPr/>
          </p:nvSpPr>
          <p:spPr>
            <a:xfrm>
              <a:off x="3809724" y="2173300"/>
              <a:ext cx="1584900" cy="515400"/>
            </a:xfrm>
            <a:prstGeom prst="rect">
              <a:avLst/>
            </a:prstGeom>
            <a:noFill/>
            <a:ln>
              <a:noFill/>
            </a:ln>
          </p:spPr>
          <p:txBody>
            <a:bodyPr lIns="121900" tIns="121900" rIns="121900" bIns="121900" anchor="t" anchorCtr="0">
              <a:noAutofit/>
            </a:bodyPr>
            <a:lstStyle/>
            <a:p>
              <a:pPr algn="ctr">
                <a:lnSpc>
                  <a:spcPct val="115000"/>
                </a:lnSpc>
              </a:pPr>
              <a:r>
                <a:rPr lang="es" sz="1333" b="1" dirty="0" smtClean="0">
                  <a:solidFill>
                    <a:srgbClr val="434343"/>
                  </a:solidFill>
                  <a:latin typeface="Open Sans"/>
                  <a:ea typeface="Open Sans"/>
                  <a:cs typeface="Open Sans"/>
                  <a:sym typeface="Open Sans"/>
                </a:rPr>
                <a:t>COLLABORATION &amp; PARTNERSHIPS</a:t>
              </a:r>
              <a:endParaRPr lang="es" sz="1333" b="1" dirty="0">
                <a:solidFill>
                  <a:srgbClr val="434343"/>
                </a:solidFill>
                <a:latin typeface="Open Sans"/>
                <a:ea typeface="Open Sans"/>
                <a:cs typeface="Open Sans"/>
                <a:sym typeface="Open Sans"/>
              </a:endParaRPr>
            </a:p>
            <a:p>
              <a:pPr algn="ctr"/>
              <a:endParaRPr lang="en-US" sz="1250" b="1" dirty="0" smtClean="0">
                <a:latin typeface="Open Sans" panose="020B0604020202020204" charset="0"/>
                <a:ea typeface="Open Sans" panose="020B0604020202020204" charset="0"/>
                <a:cs typeface="Open Sans" panose="020B0604020202020204" charset="0"/>
              </a:endParaRPr>
            </a:p>
            <a:p>
              <a:pPr algn="ctr"/>
              <a:r>
                <a:rPr lang="en-US" sz="1250" b="1" dirty="0" smtClean="0">
                  <a:latin typeface="Open Sans" panose="020B0604020202020204" charset="0"/>
                  <a:ea typeface="Open Sans" panose="020B0604020202020204" charset="0"/>
                  <a:cs typeface="Open Sans" panose="020B0604020202020204" charset="0"/>
                </a:rPr>
                <a:t>Inter-institutional collaborations</a:t>
              </a:r>
              <a:r>
                <a:rPr lang="en-US" sz="1250" dirty="0" smtClean="0">
                  <a:latin typeface="Open Sans" panose="020B0604020202020204" charset="0"/>
                  <a:ea typeface="Open Sans" panose="020B0604020202020204" charset="0"/>
                  <a:cs typeface="Open Sans" panose="020B0604020202020204" charset="0"/>
                </a:rPr>
                <a:t>:</a:t>
              </a:r>
            </a:p>
            <a:p>
              <a:pPr algn="ctr"/>
              <a:r>
                <a:rPr lang="en-US" sz="1250" dirty="0" smtClean="0">
                  <a:latin typeface="Open Sans" panose="020B0604020202020204" charset="0"/>
                  <a:ea typeface="Open Sans" panose="020B0604020202020204" charset="0"/>
                  <a:cs typeface="Open Sans" panose="020B0604020202020204" charset="0"/>
                </a:rPr>
                <a:t> </a:t>
              </a:r>
              <a:r>
                <a:rPr lang="en-US" sz="1250" dirty="0">
                  <a:latin typeface="Open Sans" panose="020B0604020202020204" charset="0"/>
                  <a:ea typeface="Open Sans" panose="020B0604020202020204" charset="0"/>
                  <a:cs typeface="Open Sans" panose="020B0604020202020204" charset="0"/>
                </a:rPr>
                <a:t>Fostering partnerships among academic institutions.</a:t>
              </a:r>
            </a:p>
            <a:p>
              <a:pPr algn="ctr"/>
              <a:r>
                <a:rPr lang="en-US" sz="1250" b="1" dirty="0" smtClean="0">
                  <a:latin typeface="Open Sans" panose="020B0604020202020204" charset="0"/>
                  <a:ea typeface="Open Sans" panose="020B0604020202020204" charset="0"/>
                  <a:cs typeface="Open Sans" panose="020B0604020202020204" charset="0"/>
                </a:rPr>
                <a:t>Industry </a:t>
              </a:r>
              <a:r>
                <a:rPr lang="en-US" sz="1250" b="1" dirty="0">
                  <a:latin typeface="Open Sans" panose="020B0604020202020204" charset="0"/>
                  <a:ea typeface="Open Sans" panose="020B0604020202020204" charset="0"/>
                  <a:cs typeface="Open Sans" panose="020B0604020202020204" charset="0"/>
                </a:rPr>
                <a:t>and sector </a:t>
              </a:r>
              <a:r>
                <a:rPr lang="en-US" sz="1250" b="1" dirty="0" smtClean="0">
                  <a:latin typeface="Open Sans" panose="020B0604020202020204" charset="0"/>
                  <a:ea typeface="Open Sans" panose="020B0604020202020204" charset="0"/>
                  <a:cs typeface="Open Sans" panose="020B0604020202020204" charset="0"/>
                </a:rPr>
                <a:t>partnerships</a:t>
              </a:r>
              <a:r>
                <a:rPr lang="en-US" sz="1250" dirty="0" smtClean="0">
                  <a:latin typeface="Open Sans" panose="020B0604020202020204" charset="0"/>
                  <a:ea typeface="Open Sans" panose="020B0604020202020204" charset="0"/>
                  <a:cs typeface="Open Sans" panose="020B0604020202020204" charset="0"/>
                </a:rPr>
                <a:t>: </a:t>
              </a:r>
              <a:r>
                <a:rPr lang="en-US" sz="1250" dirty="0">
                  <a:latin typeface="Open Sans" panose="020B0604020202020204" charset="0"/>
                  <a:ea typeface="Open Sans" panose="020B0604020202020204" charset="0"/>
                  <a:cs typeface="Open Sans" panose="020B0604020202020204" charset="0"/>
                </a:rPr>
                <a:t>Collaborating with industry, government, and non-profit sectors.</a:t>
              </a:r>
            </a:p>
            <a:p>
              <a:pPr algn="ctr"/>
              <a:endParaRPr lang="en-US" sz="1250" dirty="0">
                <a:latin typeface="Open Sans" panose="020B0604020202020204" charset="0"/>
                <a:ea typeface="Open Sans" panose="020B0604020202020204" charset="0"/>
                <a:cs typeface="Open Sans" panose="020B0604020202020204" charset="0"/>
              </a:endParaRPr>
            </a:p>
            <a:p>
              <a:pPr algn="ctr"/>
              <a:r>
                <a:rPr lang="en-US" sz="1250" b="1" dirty="0" smtClean="0">
                  <a:latin typeface="Open Sans" panose="020B0604020202020204" charset="0"/>
                  <a:ea typeface="Open Sans" panose="020B0604020202020204" charset="0"/>
                  <a:cs typeface="Open Sans" panose="020B0604020202020204" charset="0"/>
                </a:rPr>
                <a:t>Global </a:t>
              </a:r>
              <a:r>
                <a:rPr lang="en-US" sz="1250" b="1" dirty="0">
                  <a:latin typeface="Open Sans" panose="020B0604020202020204" charset="0"/>
                  <a:ea typeface="Open Sans" panose="020B0604020202020204" charset="0"/>
                  <a:cs typeface="Open Sans" panose="020B0604020202020204" charset="0"/>
                </a:rPr>
                <a:t>and international </a:t>
              </a:r>
              <a:r>
                <a:rPr lang="en-US" sz="1250" b="1" dirty="0" smtClean="0">
                  <a:latin typeface="Open Sans" panose="020B0604020202020204" charset="0"/>
                  <a:ea typeface="Open Sans" panose="020B0604020202020204" charset="0"/>
                  <a:cs typeface="Open Sans" panose="020B0604020202020204" charset="0"/>
                </a:rPr>
                <a:t>collaborations</a:t>
              </a:r>
              <a:r>
                <a:rPr lang="en-US" sz="1250" dirty="0" smtClean="0">
                  <a:latin typeface="Open Sans" panose="020B0604020202020204" charset="0"/>
                  <a:ea typeface="Open Sans" panose="020B0604020202020204" charset="0"/>
                  <a:cs typeface="Open Sans" panose="020B0604020202020204" charset="0"/>
                </a:rPr>
                <a:t>:</a:t>
              </a:r>
            </a:p>
            <a:p>
              <a:pPr algn="ctr"/>
              <a:r>
                <a:rPr lang="en-US" sz="1250" dirty="0" smtClean="0">
                  <a:latin typeface="Open Sans" panose="020B0604020202020204" charset="0"/>
                  <a:ea typeface="Open Sans" panose="020B0604020202020204" charset="0"/>
                  <a:cs typeface="Open Sans" panose="020B0604020202020204" charset="0"/>
                </a:rPr>
                <a:t> </a:t>
              </a:r>
              <a:r>
                <a:rPr lang="en-US" sz="1250" dirty="0">
                  <a:latin typeface="Open Sans" panose="020B0604020202020204" charset="0"/>
                  <a:ea typeface="Open Sans" panose="020B0604020202020204" charset="0"/>
                  <a:cs typeface="Open Sans" panose="020B0604020202020204" charset="0"/>
                </a:rPr>
                <a:t>Engaging in international research collaborations.</a:t>
              </a:r>
            </a:p>
            <a:p>
              <a:pPr lvl="0" algn="ctr">
                <a:lnSpc>
                  <a:spcPct val="125000"/>
                </a:lnSpc>
                <a:buClr>
                  <a:schemeClr val="dk1"/>
                </a:buClr>
                <a:buSzPct val="122222"/>
              </a:pPr>
              <a:endParaRPr lang="es" sz="1250" dirty="0">
                <a:solidFill>
                  <a:schemeClr val="dk1"/>
                </a:solidFill>
                <a:latin typeface="Open Sans" panose="020B0604020202020204" charset="0"/>
                <a:ea typeface="Open Sans" panose="020B0604020202020204" charset="0"/>
                <a:cs typeface="Open Sans" panose="020B0604020202020204" charset="0"/>
                <a:sym typeface="Open Sans"/>
              </a:endParaRPr>
            </a:p>
          </p:txBody>
        </p:sp>
        <p:sp>
          <p:nvSpPr>
            <p:cNvPr id="737" name="Shape 737"/>
            <p:cNvSpPr/>
            <p:nvPr/>
          </p:nvSpPr>
          <p:spPr>
            <a:xfrm>
              <a:off x="4264074" y="1422280"/>
              <a:ext cx="676200" cy="676200"/>
            </a:xfrm>
            <a:prstGeom prst="ellipse">
              <a:avLst/>
            </a:prstGeom>
            <a:solidFill>
              <a:srgbClr val="57A7B5"/>
            </a:solidFill>
            <a:ln>
              <a:noFill/>
            </a:ln>
          </p:spPr>
          <p:txBody>
            <a:bodyPr lIns="121900" tIns="121900" rIns="121900" bIns="121900" anchor="ctr" anchorCtr="0">
              <a:noAutofit/>
            </a:bodyPr>
            <a:lstStyle/>
            <a:p>
              <a:endParaRPr sz="2400"/>
            </a:p>
          </p:txBody>
        </p:sp>
        <p:pic>
          <p:nvPicPr>
            <p:cNvPr id="738" name="Shape 738"/>
            <p:cNvPicPr preferRelativeResize="0"/>
            <p:nvPr/>
          </p:nvPicPr>
          <p:blipFill>
            <a:blip r:embed="rId4">
              <a:alphaModFix/>
            </a:blip>
            <a:stretch>
              <a:fillRect/>
            </a:stretch>
          </p:blipFill>
          <p:spPr>
            <a:xfrm>
              <a:off x="4412267" y="1570652"/>
              <a:ext cx="379813" cy="372034"/>
            </a:xfrm>
            <a:prstGeom prst="rect">
              <a:avLst/>
            </a:prstGeom>
            <a:noFill/>
            <a:ln>
              <a:noFill/>
            </a:ln>
          </p:spPr>
        </p:pic>
      </p:grpSp>
      <p:grpSp>
        <p:nvGrpSpPr>
          <p:cNvPr id="739" name="Shape 739"/>
          <p:cNvGrpSpPr/>
          <p:nvPr/>
        </p:nvGrpSpPr>
        <p:grpSpPr>
          <a:xfrm>
            <a:off x="7707794" y="860534"/>
            <a:ext cx="2113200" cy="1688559"/>
            <a:chOff x="7306448" y="1422280"/>
            <a:chExt cx="1584900" cy="1266419"/>
          </a:xfrm>
        </p:grpSpPr>
        <p:sp>
          <p:nvSpPr>
            <p:cNvPr id="740" name="Shape 740"/>
            <p:cNvSpPr txBox="1"/>
            <p:nvPr/>
          </p:nvSpPr>
          <p:spPr>
            <a:xfrm>
              <a:off x="7306448" y="2173300"/>
              <a:ext cx="1584900" cy="515400"/>
            </a:xfrm>
            <a:prstGeom prst="rect">
              <a:avLst/>
            </a:prstGeom>
            <a:noFill/>
            <a:ln>
              <a:noFill/>
            </a:ln>
          </p:spPr>
          <p:txBody>
            <a:bodyPr lIns="121900" tIns="121900" rIns="121900" bIns="121900" anchor="t" anchorCtr="0">
              <a:noAutofit/>
            </a:bodyPr>
            <a:lstStyle/>
            <a:p>
              <a:pPr algn="ctr">
                <a:lnSpc>
                  <a:spcPct val="115000"/>
                </a:lnSpc>
              </a:pPr>
              <a:r>
                <a:rPr lang="es" sz="1333" b="1" dirty="0" smtClean="0">
                  <a:solidFill>
                    <a:srgbClr val="434343"/>
                  </a:solidFill>
                  <a:latin typeface="Open Sans"/>
                  <a:ea typeface="Open Sans"/>
                  <a:cs typeface="Open Sans"/>
                  <a:sym typeface="Open Sans"/>
                </a:rPr>
                <a:t>CAPACITY BUILDING </a:t>
              </a:r>
            </a:p>
            <a:p>
              <a:pPr algn="ctr">
                <a:lnSpc>
                  <a:spcPct val="115000"/>
                </a:lnSpc>
              </a:pPr>
              <a:r>
                <a:rPr lang="es" sz="1333" b="1" dirty="0" smtClean="0">
                  <a:solidFill>
                    <a:srgbClr val="434343"/>
                  </a:solidFill>
                  <a:latin typeface="Open Sans"/>
                  <a:ea typeface="Open Sans"/>
                  <a:cs typeface="Open Sans"/>
                  <a:sym typeface="Open Sans"/>
                </a:rPr>
                <a:t>&amp; TALENT DEVELOPMENT</a:t>
              </a:r>
            </a:p>
            <a:p>
              <a:pPr algn="ctr"/>
              <a:endParaRPr lang="en-US" sz="1250" b="1" dirty="0" smtClean="0">
                <a:latin typeface="Open Sans" panose="020B0604020202020204" charset="0"/>
                <a:ea typeface="Open Sans" panose="020B0604020202020204" charset="0"/>
                <a:cs typeface="Open Sans" panose="020B0604020202020204" charset="0"/>
              </a:endParaRPr>
            </a:p>
            <a:p>
              <a:pPr algn="ctr"/>
              <a:r>
                <a:rPr lang="en-US" sz="1250" b="1" dirty="0" smtClean="0">
                  <a:latin typeface="Open Sans" panose="020B0604020202020204" charset="0"/>
                  <a:ea typeface="Open Sans" panose="020B0604020202020204" charset="0"/>
                  <a:cs typeface="Open Sans" panose="020B0604020202020204" charset="0"/>
                </a:rPr>
                <a:t>Research </a:t>
              </a:r>
              <a:r>
                <a:rPr lang="en-US" sz="1250" b="1" dirty="0">
                  <a:latin typeface="Open Sans" panose="020B0604020202020204" charset="0"/>
                  <a:ea typeface="Open Sans" panose="020B0604020202020204" charset="0"/>
                  <a:cs typeface="Open Sans" panose="020B0604020202020204" charset="0"/>
                </a:rPr>
                <a:t>training and </a:t>
              </a:r>
              <a:r>
                <a:rPr lang="en-US" sz="1250" b="1" dirty="0" smtClean="0">
                  <a:latin typeface="Open Sans" panose="020B0604020202020204" charset="0"/>
                  <a:ea typeface="Open Sans" panose="020B0604020202020204" charset="0"/>
                  <a:cs typeface="Open Sans" panose="020B0604020202020204" charset="0"/>
                </a:rPr>
                <a:t>mentorship</a:t>
              </a:r>
              <a:r>
                <a:rPr lang="en-US" sz="1250" dirty="0" smtClean="0">
                  <a:latin typeface="Open Sans" panose="020B0604020202020204" charset="0"/>
                  <a:ea typeface="Open Sans" panose="020B0604020202020204" charset="0"/>
                  <a:cs typeface="Open Sans" panose="020B0604020202020204" charset="0"/>
                </a:rPr>
                <a:t>: </a:t>
              </a:r>
            </a:p>
            <a:p>
              <a:pPr algn="ctr"/>
              <a:r>
                <a:rPr lang="en-US" sz="1250" dirty="0" smtClean="0">
                  <a:latin typeface="Open Sans" panose="020B0604020202020204" charset="0"/>
                  <a:ea typeface="Open Sans" panose="020B0604020202020204" charset="0"/>
                  <a:cs typeface="Open Sans" panose="020B0604020202020204" charset="0"/>
                </a:rPr>
                <a:t>Providing </a:t>
              </a:r>
              <a:r>
                <a:rPr lang="en-US" sz="1250" dirty="0">
                  <a:latin typeface="Open Sans" panose="020B0604020202020204" charset="0"/>
                  <a:ea typeface="Open Sans" panose="020B0604020202020204" charset="0"/>
                  <a:cs typeface="Open Sans" panose="020B0604020202020204" charset="0"/>
                </a:rPr>
                <a:t>training and mentorship for early-career researchers</a:t>
              </a:r>
              <a:r>
                <a:rPr lang="en-US" sz="1250" dirty="0" smtClean="0">
                  <a:latin typeface="Open Sans" panose="020B0604020202020204" charset="0"/>
                  <a:ea typeface="Open Sans" panose="020B0604020202020204" charset="0"/>
                  <a:cs typeface="Open Sans" panose="020B0604020202020204" charset="0"/>
                </a:rPr>
                <a:t>.</a:t>
              </a:r>
            </a:p>
            <a:p>
              <a:pPr algn="ctr"/>
              <a:endParaRPr lang="en-US" sz="1250" dirty="0">
                <a:latin typeface="Open Sans" panose="020B0604020202020204" charset="0"/>
                <a:ea typeface="Open Sans" panose="020B0604020202020204" charset="0"/>
                <a:cs typeface="Open Sans" panose="020B0604020202020204" charset="0"/>
              </a:endParaRPr>
            </a:p>
            <a:p>
              <a:pPr algn="ctr"/>
              <a:r>
                <a:rPr lang="en-US" sz="1250" b="1" dirty="0" smtClean="0">
                  <a:latin typeface="Open Sans" panose="020B0604020202020204" charset="0"/>
                  <a:ea typeface="Open Sans" panose="020B0604020202020204" charset="0"/>
                  <a:cs typeface="Open Sans" panose="020B0604020202020204" charset="0"/>
                </a:rPr>
                <a:t>Diversity</a:t>
              </a:r>
              <a:r>
                <a:rPr lang="en-US" sz="1250" b="1" dirty="0">
                  <a:latin typeface="Open Sans" panose="020B0604020202020204" charset="0"/>
                  <a:ea typeface="Open Sans" panose="020B0604020202020204" charset="0"/>
                  <a:cs typeface="Open Sans" panose="020B0604020202020204" charset="0"/>
                </a:rPr>
                <a:t>, equity, and </a:t>
              </a:r>
              <a:r>
                <a:rPr lang="en-US" sz="1250" b="1" dirty="0" smtClean="0">
                  <a:latin typeface="Open Sans" panose="020B0604020202020204" charset="0"/>
                  <a:ea typeface="Open Sans" panose="020B0604020202020204" charset="0"/>
                  <a:cs typeface="Open Sans" panose="020B0604020202020204" charset="0"/>
                </a:rPr>
                <a:t>inclusion</a:t>
              </a:r>
              <a:r>
                <a:rPr lang="en-US" sz="1250" dirty="0" smtClean="0">
                  <a:latin typeface="Open Sans" panose="020B0604020202020204" charset="0"/>
                  <a:ea typeface="Open Sans" panose="020B0604020202020204" charset="0"/>
                  <a:cs typeface="Open Sans" panose="020B0604020202020204" charset="0"/>
                </a:rPr>
                <a:t>: </a:t>
              </a:r>
            </a:p>
            <a:p>
              <a:pPr algn="ctr"/>
              <a:r>
                <a:rPr lang="en-US" sz="1250" dirty="0" smtClean="0">
                  <a:latin typeface="Open Sans" panose="020B0604020202020204" charset="0"/>
                  <a:ea typeface="Open Sans" panose="020B0604020202020204" charset="0"/>
                  <a:cs typeface="Open Sans" panose="020B0604020202020204" charset="0"/>
                </a:rPr>
                <a:t>Fostering </a:t>
              </a:r>
              <a:r>
                <a:rPr lang="en-US" sz="1250" dirty="0">
                  <a:latin typeface="Open Sans" panose="020B0604020202020204" charset="0"/>
                  <a:ea typeface="Open Sans" panose="020B0604020202020204" charset="0"/>
                  <a:cs typeface="Open Sans" panose="020B0604020202020204" charset="0"/>
                </a:rPr>
                <a:t>a diverse, equitable, and inclusive research environment.</a:t>
              </a:r>
            </a:p>
            <a:p>
              <a:pPr algn="ctr"/>
              <a:r>
                <a:rPr lang="en-US" sz="1250" dirty="0">
                  <a:latin typeface="Open Sans" panose="020B0604020202020204" charset="0"/>
                  <a:ea typeface="Open Sans" panose="020B0604020202020204" charset="0"/>
                  <a:cs typeface="Open Sans" panose="020B0604020202020204" charset="0"/>
                </a:rPr>
                <a:t> </a:t>
              </a:r>
              <a:endParaRPr lang="en-US" sz="1250" dirty="0" smtClean="0">
                <a:latin typeface="Open Sans" panose="020B0604020202020204" charset="0"/>
                <a:ea typeface="Open Sans" panose="020B0604020202020204" charset="0"/>
                <a:cs typeface="Open Sans" panose="020B0604020202020204" charset="0"/>
              </a:endParaRPr>
            </a:p>
            <a:p>
              <a:pPr algn="ctr"/>
              <a:r>
                <a:rPr lang="en-US" sz="1250" b="1" dirty="0" smtClean="0">
                  <a:latin typeface="Open Sans" panose="020B0604020202020204" charset="0"/>
                  <a:ea typeface="Open Sans" panose="020B0604020202020204" charset="0"/>
                  <a:cs typeface="Open Sans" panose="020B0604020202020204" charset="0"/>
                </a:rPr>
                <a:t>Career </a:t>
              </a:r>
              <a:r>
                <a:rPr lang="en-US" sz="1250" b="1" dirty="0">
                  <a:latin typeface="Open Sans" panose="020B0604020202020204" charset="0"/>
                  <a:ea typeface="Open Sans" panose="020B0604020202020204" charset="0"/>
                  <a:cs typeface="Open Sans" panose="020B0604020202020204" charset="0"/>
                </a:rPr>
                <a:t>development and </a:t>
              </a:r>
              <a:r>
                <a:rPr lang="en-US" sz="1250" b="1" dirty="0" smtClean="0">
                  <a:latin typeface="Open Sans" panose="020B0604020202020204" charset="0"/>
                  <a:ea typeface="Open Sans" panose="020B0604020202020204" charset="0"/>
                  <a:cs typeface="Open Sans" panose="020B0604020202020204" charset="0"/>
                </a:rPr>
                <a:t>support</a:t>
              </a:r>
              <a:r>
                <a:rPr lang="en-US" sz="1250" dirty="0" smtClean="0">
                  <a:latin typeface="Open Sans" panose="020B0604020202020204" charset="0"/>
                  <a:ea typeface="Open Sans" panose="020B0604020202020204" charset="0"/>
                  <a:cs typeface="Open Sans" panose="020B0604020202020204" charset="0"/>
                </a:rPr>
                <a:t>: </a:t>
              </a:r>
            </a:p>
            <a:p>
              <a:pPr algn="ctr"/>
              <a:r>
                <a:rPr lang="en-US" sz="1250" dirty="0" smtClean="0">
                  <a:latin typeface="Open Sans" panose="020B0604020202020204" charset="0"/>
                  <a:ea typeface="Open Sans" panose="020B0604020202020204" charset="0"/>
                  <a:cs typeface="Open Sans" panose="020B0604020202020204" charset="0"/>
                </a:rPr>
                <a:t>Supporting </a:t>
              </a:r>
              <a:r>
                <a:rPr lang="en-US" sz="1250" dirty="0">
                  <a:latin typeface="Open Sans" panose="020B0604020202020204" charset="0"/>
                  <a:ea typeface="Open Sans" panose="020B0604020202020204" charset="0"/>
                  <a:cs typeface="Open Sans" panose="020B0604020202020204" charset="0"/>
                </a:rPr>
                <a:t>researchers' career development and well-being.</a:t>
              </a:r>
            </a:p>
            <a:p>
              <a:r>
                <a:rPr lang="en-US" sz="1600" dirty="0"/>
                <a:t/>
              </a:r>
              <a:br>
                <a:rPr lang="en-US" sz="1600" dirty="0"/>
              </a:br>
              <a:endParaRPr lang="en-US" sz="1467" dirty="0">
                <a:solidFill>
                  <a:schemeClr val="dk1"/>
                </a:solidFill>
                <a:latin typeface="Open Sans"/>
                <a:ea typeface="Open Sans"/>
                <a:cs typeface="Open Sans"/>
              </a:endParaRPr>
            </a:p>
            <a:p>
              <a:pPr lvl="0" algn="ctr">
                <a:lnSpc>
                  <a:spcPct val="125000"/>
                </a:lnSpc>
                <a:buClr>
                  <a:schemeClr val="dk1"/>
                </a:buClr>
                <a:buSzPct val="122222"/>
              </a:pPr>
              <a:endParaRPr sz="1200" dirty="0">
                <a:solidFill>
                  <a:schemeClr val="dk1"/>
                </a:solidFill>
                <a:latin typeface="Open Sans"/>
                <a:ea typeface="Open Sans"/>
                <a:cs typeface="Open Sans"/>
                <a:sym typeface="Open Sans"/>
              </a:endParaRPr>
            </a:p>
          </p:txBody>
        </p:sp>
        <p:sp>
          <p:nvSpPr>
            <p:cNvPr id="741" name="Shape 741"/>
            <p:cNvSpPr/>
            <p:nvPr/>
          </p:nvSpPr>
          <p:spPr>
            <a:xfrm>
              <a:off x="7760798" y="1422280"/>
              <a:ext cx="676200" cy="676200"/>
            </a:xfrm>
            <a:prstGeom prst="ellipse">
              <a:avLst/>
            </a:prstGeom>
            <a:solidFill>
              <a:srgbClr val="57A7B5"/>
            </a:solidFill>
            <a:ln>
              <a:noFill/>
            </a:ln>
          </p:spPr>
          <p:txBody>
            <a:bodyPr lIns="121900" tIns="121900" rIns="121900" bIns="121900" anchor="ctr" anchorCtr="0">
              <a:noAutofit/>
            </a:bodyPr>
            <a:lstStyle/>
            <a:p>
              <a:endParaRPr sz="2400"/>
            </a:p>
          </p:txBody>
        </p:sp>
        <p:pic>
          <p:nvPicPr>
            <p:cNvPr id="742" name="Shape 742"/>
            <p:cNvPicPr preferRelativeResize="0"/>
            <p:nvPr/>
          </p:nvPicPr>
          <p:blipFill>
            <a:blip r:embed="rId5">
              <a:alphaModFix/>
            </a:blip>
            <a:stretch>
              <a:fillRect/>
            </a:stretch>
          </p:blipFill>
          <p:spPr>
            <a:xfrm>
              <a:off x="7908991" y="1537497"/>
              <a:ext cx="379813" cy="444383"/>
            </a:xfrm>
            <a:prstGeom prst="rect">
              <a:avLst/>
            </a:prstGeom>
            <a:noFill/>
            <a:ln>
              <a:noFill/>
            </a:ln>
          </p:spPr>
        </p:pic>
      </p:grpSp>
      <p:grpSp>
        <p:nvGrpSpPr>
          <p:cNvPr id="743" name="Shape 743"/>
          <p:cNvGrpSpPr/>
          <p:nvPr/>
        </p:nvGrpSpPr>
        <p:grpSpPr>
          <a:xfrm>
            <a:off x="2004571" y="747005"/>
            <a:ext cx="2113200" cy="1688559"/>
            <a:chOff x="1961160" y="1422280"/>
            <a:chExt cx="1584900" cy="1266419"/>
          </a:xfrm>
        </p:grpSpPr>
        <p:sp>
          <p:nvSpPr>
            <p:cNvPr id="744" name="Shape 744"/>
            <p:cNvSpPr txBox="1"/>
            <p:nvPr/>
          </p:nvSpPr>
          <p:spPr>
            <a:xfrm>
              <a:off x="1961160" y="2173300"/>
              <a:ext cx="1584900" cy="515400"/>
            </a:xfrm>
            <a:prstGeom prst="rect">
              <a:avLst/>
            </a:prstGeom>
            <a:noFill/>
            <a:ln>
              <a:noFill/>
            </a:ln>
          </p:spPr>
          <p:txBody>
            <a:bodyPr lIns="121900" tIns="121900" rIns="121900" bIns="121900" anchor="t" anchorCtr="0">
              <a:noAutofit/>
            </a:bodyPr>
            <a:lstStyle/>
            <a:p>
              <a:pPr algn="ctr">
                <a:lnSpc>
                  <a:spcPct val="115000"/>
                </a:lnSpc>
                <a:buClr>
                  <a:srgbClr val="000000"/>
                </a:buClr>
                <a:buSzPct val="110000"/>
              </a:pPr>
              <a:r>
                <a:rPr lang="es" sz="1333" b="1" dirty="0" smtClean="0">
                  <a:solidFill>
                    <a:srgbClr val="434343"/>
                  </a:solidFill>
                  <a:latin typeface="Open Sans"/>
                  <a:ea typeface="Open Sans"/>
                  <a:cs typeface="Open Sans"/>
                  <a:sym typeface="Open Sans"/>
                </a:rPr>
                <a:t>IMPACT &amp; RELEVANCE</a:t>
              </a:r>
              <a:endParaRPr lang="es" sz="1333" b="1" dirty="0">
                <a:solidFill>
                  <a:srgbClr val="434343"/>
                </a:solidFill>
                <a:latin typeface="Open Sans"/>
                <a:ea typeface="Open Sans"/>
                <a:cs typeface="Open Sans"/>
                <a:sym typeface="Open Sans"/>
              </a:endParaRPr>
            </a:p>
            <a:p>
              <a:pPr algn="ctr"/>
              <a:endParaRPr lang="en-US" sz="1250" b="1" dirty="0" smtClean="0">
                <a:latin typeface="Open Sans" panose="020B0604020202020204" charset="0"/>
                <a:ea typeface="Open Sans" panose="020B0604020202020204" charset="0"/>
                <a:cs typeface="Open Sans" panose="020B0604020202020204" charset="0"/>
              </a:endParaRPr>
            </a:p>
            <a:p>
              <a:pPr algn="ctr"/>
              <a:r>
                <a:rPr lang="en-US" sz="1250" b="1" dirty="0" smtClean="0">
                  <a:latin typeface="Open Sans" panose="020B0604020202020204" charset="0"/>
                  <a:ea typeface="Open Sans" panose="020B0604020202020204" charset="0"/>
                  <a:cs typeface="Open Sans" panose="020B0604020202020204" charset="0"/>
                </a:rPr>
                <a:t>Societal relevance</a:t>
              </a:r>
              <a:r>
                <a:rPr lang="en-US" sz="1250" dirty="0" smtClean="0">
                  <a:latin typeface="Open Sans" panose="020B0604020202020204" charset="0"/>
                  <a:ea typeface="Open Sans" panose="020B0604020202020204" charset="0"/>
                  <a:cs typeface="Open Sans" panose="020B0604020202020204" charset="0"/>
                </a:rPr>
                <a:t>: </a:t>
              </a:r>
              <a:r>
                <a:rPr lang="en-US" sz="1250" dirty="0">
                  <a:latin typeface="Open Sans" panose="020B0604020202020204" charset="0"/>
                  <a:ea typeface="Open Sans" panose="020B0604020202020204" charset="0"/>
                  <a:cs typeface="Open Sans" panose="020B0604020202020204" charset="0"/>
                </a:rPr>
                <a:t>Addressing pressing societal challenges and needs</a:t>
              </a:r>
              <a:r>
                <a:rPr lang="en-US" sz="1250" dirty="0" smtClean="0">
                  <a:latin typeface="Open Sans" panose="020B0604020202020204" charset="0"/>
                  <a:ea typeface="Open Sans" panose="020B0604020202020204" charset="0"/>
                  <a:cs typeface="Open Sans" panose="020B0604020202020204" charset="0"/>
                </a:rPr>
                <a:t>.</a:t>
              </a:r>
            </a:p>
            <a:p>
              <a:pPr algn="ctr"/>
              <a:endParaRPr lang="en-US" sz="1250" dirty="0">
                <a:latin typeface="Open Sans" panose="020B0604020202020204" charset="0"/>
                <a:ea typeface="Open Sans" panose="020B0604020202020204" charset="0"/>
                <a:cs typeface="Open Sans" panose="020B0604020202020204" charset="0"/>
              </a:endParaRPr>
            </a:p>
            <a:p>
              <a:pPr algn="ctr"/>
              <a:r>
                <a:rPr lang="en-US" sz="1250" b="1" dirty="0" smtClean="0">
                  <a:latin typeface="Open Sans" panose="020B0604020202020204" charset="0"/>
                  <a:ea typeface="Open Sans" panose="020B0604020202020204" charset="0"/>
                  <a:cs typeface="Open Sans" panose="020B0604020202020204" charset="0"/>
                </a:rPr>
                <a:t>Economic impact</a:t>
              </a:r>
              <a:r>
                <a:rPr lang="en-US" sz="1250" dirty="0" smtClean="0">
                  <a:latin typeface="Open Sans" panose="020B0604020202020204" charset="0"/>
                  <a:ea typeface="Open Sans" panose="020B0604020202020204" charset="0"/>
                  <a:cs typeface="Open Sans" panose="020B0604020202020204" charset="0"/>
                </a:rPr>
                <a:t>: </a:t>
              </a:r>
              <a:r>
                <a:rPr lang="en-US" sz="1250" dirty="0">
                  <a:latin typeface="Open Sans" panose="020B0604020202020204" charset="0"/>
                  <a:ea typeface="Open Sans" panose="020B0604020202020204" charset="0"/>
                  <a:cs typeface="Open Sans" panose="020B0604020202020204" charset="0"/>
                </a:rPr>
                <a:t>Contributing to economic growth, innovation, and competitiveness.</a:t>
              </a:r>
            </a:p>
            <a:p>
              <a:pPr algn="ctr"/>
              <a:endParaRPr lang="en-US" sz="1250" dirty="0">
                <a:latin typeface="Open Sans" panose="020B0604020202020204" charset="0"/>
                <a:ea typeface="Open Sans" panose="020B0604020202020204" charset="0"/>
                <a:cs typeface="Open Sans" panose="020B0604020202020204" charset="0"/>
              </a:endParaRPr>
            </a:p>
            <a:p>
              <a:pPr algn="ctr"/>
              <a:r>
                <a:rPr lang="en-US" sz="1250" b="1" dirty="0" smtClean="0">
                  <a:latin typeface="Open Sans" panose="020B0604020202020204" charset="0"/>
                  <a:ea typeface="Open Sans" panose="020B0604020202020204" charset="0"/>
                  <a:cs typeface="Open Sans" panose="020B0604020202020204" charset="0"/>
                </a:rPr>
                <a:t>Policy </a:t>
              </a:r>
              <a:r>
                <a:rPr lang="en-US" sz="1250" b="1" dirty="0">
                  <a:latin typeface="Open Sans" panose="020B0604020202020204" charset="0"/>
                  <a:ea typeface="Open Sans" panose="020B0604020202020204" charset="0"/>
                  <a:cs typeface="Open Sans" panose="020B0604020202020204" charset="0"/>
                </a:rPr>
                <a:t>and practice </a:t>
              </a:r>
              <a:r>
                <a:rPr lang="en-US" sz="1250" b="1" dirty="0" smtClean="0">
                  <a:latin typeface="Open Sans" panose="020B0604020202020204" charset="0"/>
                  <a:ea typeface="Open Sans" panose="020B0604020202020204" charset="0"/>
                  <a:cs typeface="Open Sans" panose="020B0604020202020204" charset="0"/>
                </a:rPr>
                <a:t>influence</a:t>
              </a:r>
              <a:r>
                <a:rPr lang="en-US" sz="1250" dirty="0" smtClean="0">
                  <a:latin typeface="Open Sans" panose="020B0604020202020204" charset="0"/>
                  <a:ea typeface="Open Sans" panose="020B0604020202020204" charset="0"/>
                  <a:cs typeface="Open Sans" panose="020B0604020202020204" charset="0"/>
                </a:rPr>
                <a:t>:</a:t>
              </a:r>
            </a:p>
            <a:p>
              <a:pPr algn="ctr"/>
              <a:r>
                <a:rPr lang="en-US" sz="1250" dirty="0" smtClean="0">
                  <a:latin typeface="Open Sans" panose="020B0604020202020204" charset="0"/>
                  <a:ea typeface="Open Sans" panose="020B0604020202020204" charset="0"/>
                  <a:cs typeface="Open Sans" panose="020B0604020202020204" charset="0"/>
                </a:rPr>
                <a:t> </a:t>
              </a:r>
              <a:r>
                <a:rPr lang="en-US" sz="1250" dirty="0">
                  <a:latin typeface="Open Sans" panose="020B0604020202020204" charset="0"/>
                  <a:ea typeface="Open Sans" panose="020B0604020202020204" charset="0"/>
                  <a:cs typeface="Open Sans" panose="020B0604020202020204" charset="0"/>
                </a:rPr>
                <a:t>Informing policy, practice, and decision-making.</a:t>
              </a:r>
            </a:p>
            <a:p>
              <a:pPr algn="ctr">
                <a:lnSpc>
                  <a:spcPct val="125000"/>
                </a:lnSpc>
                <a:buClr>
                  <a:schemeClr val="dk1"/>
                </a:buClr>
                <a:buSzPct val="122222"/>
              </a:pPr>
              <a:endParaRPr sz="1467" dirty="0">
                <a:solidFill>
                  <a:schemeClr val="dk1"/>
                </a:solidFill>
                <a:latin typeface="Open Sans"/>
                <a:ea typeface="Open Sans"/>
                <a:cs typeface="Open Sans"/>
                <a:sym typeface="Open Sans"/>
              </a:endParaRPr>
            </a:p>
          </p:txBody>
        </p:sp>
        <p:sp>
          <p:nvSpPr>
            <p:cNvPr id="745" name="Shape 745"/>
            <p:cNvSpPr/>
            <p:nvPr/>
          </p:nvSpPr>
          <p:spPr>
            <a:xfrm>
              <a:off x="2415510" y="1422280"/>
              <a:ext cx="676200" cy="676200"/>
            </a:xfrm>
            <a:prstGeom prst="ellipse">
              <a:avLst/>
            </a:prstGeom>
            <a:solidFill>
              <a:srgbClr val="57A7B5"/>
            </a:solidFill>
            <a:ln>
              <a:noFill/>
            </a:ln>
          </p:spPr>
          <p:txBody>
            <a:bodyPr lIns="121900" tIns="121900" rIns="121900" bIns="121900" anchor="ctr" anchorCtr="0">
              <a:noAutofit/>
            </a:bodyPr>
            <a:lstStyle/>
            <a:p>
              <a:endParaRPr sz="2400"/>
            </a:p>
          </p:txBody>
        </p:sp>
        <p:pic>
          <p:nvPicPr>
            <p:cNvPr id="746" name="Shape 746"/>
            <p:cNvPicPr preferRelativeResize="0"/>
            <p:nvPr/>
          </p:nvPicPr>
          <p:blipFill>
            <a:blip r:embed="rId6">
              <a:alphaModFix/>
            </a:blip>
            <a:stretch>
              <a:fillRect/>
            </a:stretch>
          </p:blipFill>
          <p:spPr>
            <a:xfrm>
              <a:off x="2579168" y="1564021"/>
              <a:ext cx="348883" cy="375717"/>
            </a:xfrm>
            <a:prstGeom prst="rect">
              <a:avLst/>
            </a:prstGeom>
            <a:noFill/>
            <a:ln>
              <a:noFill/>
            </a:ln>
          </p:spPr>
        </p:pic>
      </p:grpSp>
      <p:grpSp>
        <p:nvGrpSpPr>
          <p:cNvPr id="747" name="Shape 747"/>
          <p:cNvGrpSpPr/>
          <p:nvPr/>
        </p:nvGrpSpPr>
        <p:grpSpPr>
          <a:xfrm>
            <a:off x="5895906" y="919206"/>
            <a:ext cx="2113200" cy="1688559"/>
            <a:chOff x="5626022" y="1422280"/>
            <a:chExt cx="1584900" cy="1266419"/>
          </a:xfrm>
        </p:grpSpPr>
        <p:sp>
          <p:nvSpPr>
            <p:cNvPr id="748" name="Shape 748"/>
            <p:cNvSpPr txBox="1"/>
            <p:nvPr/>
          </p:nvSpPr>
          <p:spPr>
            <a:xfrm>
              <a:off x="5626022" y="2173300"/>
              <a:ext cx="1584900" cy="515400"/>
            </a:xfrm>
            <a:prstGeom prst="rect">
              <a:avLst/>
            </a:prstGeom>
            <a:noFill/>
            <a:ln>
              <a:noFill/>
            </a:ln>
          </p:spPr>
          <p:txBody>
            <a:bodyPr lIns="121900" tIns="121900" rIns="121900" bIns="121900" anchor="t" anchorCtr="0">
              <a:noAutofit/>
            </a:bodyPr>
            <a:lstStyle/>
            <a:p>
              <a:pPr algn="ctr">
                <a:lnSpc>
                  <a:spcPct val="115000"/>
                </a:lnSpc>
              </a:pPr>
              <a:r>
                <a:rPr lang="es" sz="1333" b="1" dirty="0" smtClean="0">
                  <a:solidFill>
                    <a:srgbClr val="434343"/>
                  </a:solidFill>
                  <a:latin typeface="Open Sans"/>
                  <a:ea typeface="Open Sans"/>
                  <a:cs typeface="Open Sans"/>
                  <a:sym typeface="Open Sans"/>
                </a:rPr>
                <a:t>OPENNESS &amp; ACCESSIBILITY</a:t>
              </a:r>
              <a:endParaRPr lang="es" sz="1333" b="1" dirty="0">
                <a:solidFill>
                  <a:srgbClr val="434343"/>
                </a:solidFill>
                <a:latin typeface="Open Sans"/>
                <a:ea typeface="Open Sans"/>
                <a:cs typeface="Open Sans"/>
                <a:sym typeface="Open Sans"/>
              </a:endParaRPr>
            </a:p>
            <a:p>
              <a:pPr algn="ctr"/>
              <a:endParaRPr lang="en-US" sz="1467" dirty="0">
                <a:solidFill>
                  <a:schemeClr val="dk1"/>
                </a:solidFill>
                <a:latin typeface="Open Sans"/>
                <a:ea typeface="Open Sans"/>
                <a:cs typeface="Open Sans"/>
              </a:endParaRPr>
            </a:p>
            <a:p>
              <a:pPr algn="ctr"/>
              <a:r>
                <a:rPr lang="en-US" sz="1250" b="1" dirty="0" smtClean="0">
                  <a:latin typeface="Open Sans" panose="020B0604020202020204" charset="0"/>
                  <a:ea typeface="Open Sans" panose="020B0604020202020204" charset="0"/>
                  <a:cs typeface="Open Sans" panose="020B0604020202020204" charset="0"/>
                </a:rPr>
                <a:t>Open </a:t>
              </a:r>
              <a:r>
                <a:rPr lang="en-US" sz="1250" b="1" dirty="0">
                  <a:latin typeface="Open Sans" panose="020B0604020202020204" charset="0"/>
                  <a:ea typeface="Open Sans" panose="020B0604020202020204" charset="0"/>
                  <a:cs typeface="Open Sans" panose="020B0604020202020204" charset="0"/>
                </a:rPr>
                <a:t>access </a:t>
              </a:r>
              <a:r>
                <a:rPr lang="en-US" sz="1250" b="1" dirty="0" smtClean="0">
                  <a:latin typeface="Open Sans" panose="020B0604020202020204" charset="0"/>
                  <a:ea typeface="Open Sans" panose="020B0604020202020204" charset="0"/>
                  <a:cs typeface="Open Sans" panose="020B0604020202020204" charset="0"/>
                </a:rPr>
                <a:t>publishing</a:t>
              </a:r>
              <a:r>
                <a:rPr lang="en-US" sz="1250" dirty="0" smtClean="0">
                  <a:latin typeface="Open Sans" panose="020B0604020202020204" charset="0"/>
                  <a:ea typeface="Open Sans" panose="020B0604020202020204" charset="0"/>
                  <a:cs typeface="Open Sans" panose="020B0604020202020204" charset="0"/>
                </a:rPr>
                <a:t>: </a:t>
              </a:r>
            </a:p>
            <a:p>
              <a:pPr algn="ctr"/>
              <a:r>
                <a:rPr lang="en-US" sz="1250" dirty="0" smtClean="0">
                  <a:latin typeface="Open Sans" panose="020B0604020202020204" charset="0"/>
                  <a:ea typeface="Open Sans" panose="020B0604020202020204" charset="0"/>
                  <a:cs typeface="Open Sans" panose="020B0604020202020204" charset="0"/>
                </a:rPr>
                <a:t>Making </a:t>
              </a:r>
              <a:r>
                <a:rPr lang="en-US" sz="1250" dirty="0">
                  <a:latin typeface="Open Sans" panose="020B0604020202020204" charset="0"/>
                  <a:ea typeface="Open Sans" panose="020B0604020202020204" charset="0"/>
                  <a:cs typeface="Open Sans" panose="020B0604020202020204" charset="0"/>
                </a:rPr>
                <a:t>research findings widely available through open-access publishing</a:t>
              </a:r>
              <a:r>
                <a:rPr lang="en-US" sz="1250" dirty="0" smtClean="0">
                  <a:latin typeface="Open Sans" panose="020B0604020202020204" charset="0"/>
                  <a:ea typeface="Open Sans" panose="020B0604020202020204" charset="0"/>
                  <a:cs typeface="Open Sans" panose="020B0604020202020204" charset="0"/>
                </a:rPr>
                <a:t>.</a:t>
              </a:r>
            </a:p>
            <a:p>
              <a:pPr algn="ctr"/>
              <a:endParaRPr lang="en-US" sz="1250" dirty="0">
                <a:latin typeface="Open Sans" panose="020B0604020202020204" charset="0"/>
                <a:ea typeface="Open Sans" panose="020B0604020202020204" charset="0"/>
                <a:cs typeface="Open Sans" panose="020B0604020202020204" charset="0"/>
              </a:endParaRPr>
            </a:p>
            <a:p>
              <a:pPr algn="ctr"/>
              <a:r>
                <a:rPr lang="en-US" sz="1250" b="1" dirty="0" smtClean="0">
                  <a:latin typeface="Open Sans" panose="020B0604020202020204" charset="0"/>
                  <a:ea typeface="Open Sans" panose="020B0604020202020204" charset="0"/>
                  <a:cs typeface="Open Sans" panose="020B0604020202020204" charset="0"/>
                </a:rPr>
                <a:t>Open </a:t>
              </a:r>
              <a:r>
                <a:rPr lang="en-US" sz="1250" b="1" dirty="0">
                  <a:latin typeface="Open Sans" panose="020B0604020202020204" charset="0"/>
                  <a:ea typeface="Open Sans" panose="020B0604020202020204" charset="0"/>
                  <a:cs typeface="Open Sans" panose="020B0604020202020204" charset="0"/>
                </a:rPr>
                <a:t>data and </a:t>
              </a:r>
              <a:r>
                <a:rPr lang="en-US" sz="1250" b="1" dirty="0" smtClean="0">
                  <a:latin typeface="Open Sans" panose="020B0604020202020204" charset="0"/>
                  <a:ea typeface="Open Sans" panose="020B0604020202020204" charset="0"/>
                  <a:cs typeface="Open Sans" panose="020B0604020202020204" charset="0"/>
                </a:rPr>
                <a:t>materials</a:t>
              </a:r>
              <a:r>
                <a:rPr lang="en-US" sz="1250" dirty="0" smtClean="0">
                  <a:latin typeface="Open Sans" panose="020B0604020202020204" charset="0"/>
                  <a:ea typeface="Open Sans" panose="020B0604020202020204" charset="0"/>
                  <a:cs typeface="Open Sans" panose="020B0604020202020204" charset="0"/>
                </a:rPr>
                <a:t>: </a:t>
              </a:r>
            </a:p>
            <a:p>
              <a:pPr algn="ctr"/>
              <a:r>
                <a:rPr lang="en-US" sz="1250" dirty="0" smtClean="0">
                  <a:latin typeface="Open Sans" panose="020B0604020202020204" charset="0"/>
                  <a:ea typeface="Open Sans" panose="020B0604020202020204" charset="0"/>
                  <a:cs typeface="Open Sans" panose="020B0604020202020204" charset="0"/>
                </a:rPr>
                <a:t>Sharing </a:t>
              </a:r>
              <a:r>
                <a:rPr lang="en-US" sz="1250" dirty="0">
                  <a:latin typeface="Open Sans" panose="020B0604020202020204" charset="0"/>
                  <a:ea typeface="Open Sans" panose="020B0604020202020204" charset="0"/>
                  <a:cs typeface="Open Sans" panose="020B0604020202020204" charset="0"/>
                </a:rPr>
                <a:t>research data and materials to facilitate reproducibility and reuse.</a:t>
              </a:r>
            </a:p>
            <a:p>
              <a:pPr algn="ctr"/>
              <a:endParaRPr lang="en-US" sz="1250" dirty="0" smtClean="0">
                <a:latin typeface="Open Sans" panose="020B0604020202020204" charset="0"/>
                <a:ea typeface="Open Sans" panose="020B0604020202020204" charset="0"/>
                <a:cs typeface="Open Sans" panose="020B0604020202020204" charset="0"/>
              </a:endParaRPr>
            </a:p>
            <a:p>
              <a:pPr algn="ctr"/>
              <a:r>
                <a:rPr lang="en-US" sz="1250" b="1" dirty="0" smtClean="0">
                  <a:latin typeface="Open Sans" panose="020B0604020202020204" charset="0"/>
                  <a:ea typeface="Open Sans" panose="020B0604020202020204" charset="0"/>
                  <a:cs typeface="Open Sans" panose="020B0604020202020204" charset="0"/>
                </a:rPr>
                <a:t>Citizen </a:t>
              </a:r>
              <a:r>
                <a:rPr lang="en-US" sz="1250" b="1" dirty="0">
                  <a:latin typeface="Open Sans" panose="020B0604020202020204" charset="0"/>
                  <a:ea typeface="Open Sans" panose="020B0604020202020204" charset="0"/>
                  <a:cs typeface="Open Sans" panose="020B0604020202020204" charset="0"/>
                </a:rPr>
                <a:t>engagement </a:t>
              </a:r>
              <a:endParaRPr lang="en-US" sz="1250" b="1" dirty="0" smtClean="0">
                <a:latin typeface="Open Sans" panose="020B0604020202020204" charset="0"/>
                <a:ea typeface="Open Sans" panose="020B0604020202020204" charset="0"/>
                <a:cs typeface="Open Sans" panose="020B0604020202020204" charset="0"/>
              </a:endParaRPr>
            </a:p>
            <a:p>
              <a:pPr algn="ctr"/>
              <a:r>
                <a:rPr lang="en-US" sz="1250" b="1" dirty="0" smtClean="0">
                  <a:latin typeface="Open Sans" panose="020B0604020202020204" charset="0"/>
                  <a:ea typeface="Open Sans" panose="020B0604020202020204" charset="0"/>
                  <a:cs typeface="Open Sans" panose="020B0604020202020204" charset="0"/>
                </a:rPr>
                <a:t>&amp; participation</a:t>
              </a:r>
              <a:r>
                <a:rPr lang="en-US" sz="1250" dirty="0" smtClean="0">
                  <a:latin typeface="Open Sans" panose="020B0604020202020204" charset="0"/>
                  <a:ea typeface="Open Sans" panose="020B0604020202020204" charset="0"/>
                  <a:cs typeface="Open Sans" panose="020B0604020202020204" charset="0"/>
                </a:rPr>
                <a:t>: </a:t>
              </a:r>
            </a:p>
            <a:p>
              <a:pPr algn="ctr"/>
              <a:r>
                <a:rPr lang="en-US" sz="1250" dirty="0" smtClean="0">
                  <a:latin typeface="Open Sans" panose="020B0604020202020204" charset="0"/>
                  <a:ea typeface="Open Sans" panose="020B0604020202020204" charset="0"/>
                  <a:cs typeface="Open Sans" panose="020B0604020202020204" charset="0"/>
                </a:rPr>
                <a:t>Involving </a:t>
              </a:r>
              <a:r>
                <a:rPr lang="en-US" sz="1250" dirty="0">
                  <a:latin typeface="Open Sans" panose="020B0604020202020204" charset="0"/>
                  <a:ea typeface="Open Sans" panose="020B0604020202020204" charset="0"/>
                  <a:cs typeface="Open Sans" panose="020B0604020202020204" charset="0"/>
                </a:rPr>
                <a:t>citizens in research design, conduct, and dissemination.</a:t>
              </a:r>
            </a:p>
            <a:p>
              <a:pPr algn="ctr"/>
              <a:r>
                <a:rPr lang="en-US" sz="1250" dirty="0">
                  <a:latin typeface="Open Sans" panose="020B0604020202020204" charset="0"/>
                  <a:ea typeface="Open Sans" panose="020B0604020202020204" charset="0"/>
                  <a:cs typeface="Open Sans" panose="020B0604020202020204" charset="0"/>
                </a:rPr>
                <a:t/>
              </a:r>
              <a:br>
                <a:rPr lang="en-US" sz="1250" dirty="0">
                  <a:latin typeface="Open Sans" panose="020B0604020202020204" charset="0"/>
                  <a:ea typeface="Open Sans" panose="020B0604020202020204" charset="0"/>
                  <a:cs typeface="Open Sans" panose="020B0604020202020204" charset="0"/>
                </a:rPr>
              </a:br>
              <a:endParaRPr lang="en-US" sz="1250" dirty="0">
                <a:solidFill>
                  <a:schemeClr val="dk1"/>
                </a:solidFill>
                <a:latin typeface="Open Sans" panose="020B0604020202020204" charset="0"/>
                <a:ea typeface="Open Sans" panose="020B0604020202020204" charset="0"/>
                <a:cs typeface="Open Sans" panose="020B0604020202020204" charset="0"/>
              </a:endParaRPr>
            </a:p>
            <a:p>
              <a:pPr algn="ctr"/>
              <a:r>
                <a:rPr lang="en-US" sz="1250" dirty="0">
                  <a:latin typeface="Open Sans" panose="020B0604020202020204" charset="0"/>
                  <a:ea typeface="Open Sans" panose="020B0604020202020204" charset="0"/>
                  <a:cs typeface="Open Sans" panose="020B0604020202020204" charset="0"/>
                </a:rPr>
                <a:t> </a:t>
              </a:r>
            </a:p>
          </p:txBody>
        </p:sp>
        <p:sp>
          <p:nvSpPr>
            <p:cNvPr id="749" name="Shape 749"/>
            <p:cNvSpPr/>
            <p:nvPr/>
          </p:nvSpPr>
          <p:spPr>
            <a:xfrm>
              <a:off x="6080372" y="1422280"/>
              <a:ext cx="676200" cy="676200"/>
            </a:xfrm>
            <a:prstGeom prst="ellipse">
              <a:avLst/>
            </a:prstGeom>
            <a:solidFill>
              <a:srgbClr val="57A7B5"/>
            </a:solidFill>
            <a:ln>
              <a:noFill/>
            </a:ln>
          </p:spPr>
          <p:txBody>
            <a:bodyPr lIns="121900" tIns="121900" rIns="121900" bIns="121900" anchor="ctr" anchorCtr="0">
              <a:noAutofit/>
            </a:bodyPr>
            <a:lstStyle/>
            <a:p>
              <a:endParaRPr sz="2400"/>
            </a:p>
          </p:txBody>
        </p:sp>
        <p:pic>
          <p:nvPicPr>
            <p:cNvPr id="750" name="Shape 750"/>
            <p:cNvPicPr preferRelativeResize="0"/>
            <p:nvPr/>
          </p:nvPicPr>
          <p:blipFill>
            <a:blip r:embed="rId7">
              <a:alphaModFix/>
            </a:blip>
            <a:stretch>
              <a:fillRect/>
            </a:stretch>
          </p:blipFill>
          <p:spPr>
            <a:xfrm>
              <a:off x="6228565" y="1544128"/>
              <a:ext cx="379813" cy="401080"/>
            </a:xfrm>
            <a:prstGeom prst="rect">
              <a:avLst/>
            </a:prstGeom>
            <a:noFill/>
            <a:ln>
              <a:noFill/>
            </a:ln>
          </p:spPr>
        </p:pic>
      </p:grpSp>
      <p:grpSp>
        <p:nvGrpSpPr>
          <p:cNvPr id="40" name="Shape 739"/>
          <p:cNvGrpSpPr/>
          <p:nvPr/>
        </p:nvGrpSpPr>
        <p:grpSpPr>
          <a:xfrm>
            <a:off x="9645472" y="853775"/>
            <a:ext cx="2113200" cy="1688560"/>
            <a:chOff x="7306448" y="1422280"/>
            <a:chExt cx="1584900" cy="1266420"/>
          </a:xfrm>
        </p:grpSpPr>
        <p:sp>
          <p:nvSpPr>
            <p:cNvPr id="41" name="Shape 740"/>
            <p:cNvSpPr txBox="1"/>
            <p:nvPr/>
          </p:nvSpPr>
          <p:spPr>
            <a:xfrm>
              <a:off x="7306448" y="2173300"/>
              <a:ext cx="1584900" cy="515400"/>
            </a:xfrm>
            <a:prstGeom prst="rect">
              <a:avLst/>
            </a:prstGeom>
            <a:noFill/>
            <a:ln>
              <a:noFill/>
            </a:ln>
          </p:spPr>
          <p:txBody>
            <a:bodyPr lIns="121900" tIns="121900" rIns="121900" bIns="121900" anchor="t" anchorCtr="0">
              <a:noAutofit/>
            </a:bodyPr>
            <a:lstStyle/>
            <a:p>
              <a:pPr algn="ctr">
                <a:lnSpc>
                  <a:spcPct val="115000"/>
                </a:lnSpc>
              </a:pPr>
              <a:r>
                <a:rPr lang="es" sz="1333" b="1" dirty="0" smtClean="0">
                  <a:solidFill>
                    <a:srgbClr val="434343"/>
                  </a:solidFill>
                  <a:latin typeface="Open Sans"/>
                  <a:ea typeface="Open Sans"/>
                  <a:cs typeface="Open Sans"/>
                  <a:sym typeface="Open Sans"/>
                </a:rPr>
                <a:t>RESEARCH INTEGRITY </a:t>
              </a:r>
            </a:p>
            <a:p>
              <a:pPr algn="ctr">
                <a:lnSpc>
                  <a:spcPct val="115000"/>
                </a:lnSpc>
              </a:pPr>
              <a:r>
                <a:rPr lang="es" sz="1333" b="1" dirty="0" smtClean="0">
                  <a:solidFill>
                    <a:srgbClr val="434343"/>
                  </a:solidFill>
                  <a:latin typeface="Open Sans"/>
                  <a:ea typeface="Open Sans"/>
                  <a:cs typeface="Open Sans"/>
                  <a:sym typeface="Open Sans"/>
                </a:rPr>
                <a:t>&amp; ETHICS</a:t>
              </a:r>
              <a:endParaRPr lang="es" sz="1333" b="1" dirty="0">
                <a:solidFill>
                  <a:srgbClr val="434343"/>
                </a:solidFill>
                <a:latin typeface="Open Sans"/>
                <a:ea typeface="Open Sans"/>
                <a:cs typeface="Open Sans"/>
                <a:sym typeface="Open Sans"/>
              </a:endParaRPr>
            </a:p>
            <a:p>
              <a:pPr algn="ctr"/>
              <a:r>
                <a:rPr lang="en-US" dirty="0"/>
                <a:t/>
              </a:r>
              <a:br>
                <a:rPr lang="en-US" dirty="0"/>
              </a:br>
              <a:r>
                <a:rPr lang="en-US" sz="1250" b="1" dirty="0" smtClean="0">
                  <a:latin typeface="Open Sans" panose="020B0604020202020204" charset="0"/>
                  <a:ea typeface="Open Sans" panose="020B0604020202020204" charset="0"/>
                  <a:cs typeface="Open Sans" panose="020B0604020202020204" charset="0"/>
                </a:rPr>
                <a:t>Responsible </a:t>
              </a:r>
              <a:r>
                <a:rPr lang="en-US" sz="1250" b="1" dirty="0">
                  <a:latin typeface="Open Sans" panose="020B0604020202020204" charset="0"/>
                  <a:ea typeface="Open Sans" panose="020B0604020202020204" charset="0"/>
                  <a:cs typeface="Open Sans" panose="020B0604020202020204" charset="0"/>
                </a:rPr>
                <a:t>conduct of </a:t>
              </a:r>
              <a:r>
                <a:rPr lang="en-US" sz="1250" b="1" dirty="0" smtClean="0">
                  <a:latin typeface="Open Sans" panose="020B0604020202020204" charset="0"/>
                  <a:ea typeface="Open Sans" panose="020B0604020202020204" charset="0"/>
                  <a:cs typeface="Open Sans" panose="020B0604020202020204" charset="0"/>
                </a:rPr>
                <a:t>research</a:t>
              </a:r>
              <a:r>
                <a:rPr lang="en-US" sz="1250" dirty="0" smtClean="0">
                  <a:latin typeface="Open Sans" panose="020B0604020202020204" charset="0"/>
                  <a:ea typeface="Open Sans" panose="020B0604020202020204" charset="0"/>
                  <a:cs typeface="Open Sans" panose="020B0604020202020204" charset="0"/>
                </a:rPr>
                <a:t>: </a:t>
              </a:r>
            </a:p>
            <a:p>
              <a:pPr algn="ctr"/>
              <a:r>
                <a:rPr lang="en-US" sz="1250" dirty="0" smtClean="0">
                  <a:latin typeface="Open Sans" panose="020B0604020202020204" charset="0"/>
                  <a:ea typeface="Open Sans" panose="020B0604020202020204" charset="0"/>
                  <a:cs typeface="Open Sans" panose="020B0604020202020204" charset="0"/>
                </a:rPr>
                <a:t>Upholding </a:t>
              </a:r>
              <a:r>
                <a:rPr lang="en-US" sz="1250" dirty="0">
                  <a:latin typeface="Open Sans" panose="020B0604020202020204" charset="0"/>
                  <a:ea typeface="Open Sans" panose="020B0604020202020204" charset="0"/>
                  <a:cs typeface="Open Sans" panose="020B0604020202020204" charset="0"/>
                </a:rPr>
                <a:t>the highest standards of research integrity and ethics</a:t>
              </a:r>
              <a:r>
                <a:rPr lang="en-US" sz="1250" dirty="0" smtClean="0">
                  <a:latin typeface="Open Sans" panose="020B0604020202020204" charset="0"/>
                  <a:ea typeface="Open Sans" panose="020B0604020202020204" charset="0"/>
                  <a:cs typeface="Open Sans" panose="020B0604020202020204" charset="0"/>
                </a:rPr>
                <a:t>.</a:t>
              </a:r>
            </a:p>
            <a:p>
              <a:pPr algn="ctr"/>
              <a:endParaRPr lang="en-US" sz="1250" dirty="0">
                <a:latin typeface="Open Sans" panose="020B0604020202020204" charset="0"/>
                <a:ea typeface="Open Sans" panose="020B0604020202020204" charset="0"/>
                <a:cs typeface="Open Sans" panose="020B0604020202020204" charset="0"/>
              </a:endParaRPr>
            </a:p>
            <a:p>
              <a:pPr algn="ctr"/>
              <a:r>
                <a:rPr lang="en-US" sz="1250" b="1" dirty="0" smtClean="0">
                  <a:latin typeface="Open Sans" panose="020B0604020202020204" charset="0"/>
                  <a:ea typeface="Open Sans" panose="020B0604020202020204" charset="0"/>
                  <a:cs typeface="Open Sans" panose="020B0604020202020204" charset="0"/>
                </a:rPr>
                <a:t>Ethics </a:t>
              </a:r>
              <a:r>
                <a:rPr lang="en-US" sz="1250" b="1" dirty="0">
                  <a:latin typeface="Open Sans" panose="020B0604020202020204" charset="0"/>
                  <a:ea typeface="Open Sans" panose="020B0604020202020204" charset="0"/>
                  <a:cs typeface="Open Sans" panose="020B0604020202020204" charset="0"/>
                </a:rPr>
                <a:t>review and </a:t>
              </a:r>
              <a:r>
                <a:rPr lang="en-US" sz="1250" b="1" dirty="0" smtClean="0">
                  <a:latin typeface="Open Sans" panose="020B0604020202020204" charset="0"/>
                  <a:ea typeface="Open Sans" panose="020B0604020202020204" charset="0"/>
                  <a:cs typeface="Open Sans" panose="020B0604020202020204" charset="0"/>
                </a:rPr>
                <a:t>approval</a:t>
              </a:r>
              <a:r>
                <a:rPr lang="en-US" sz="1250" dirty="0" smtClean="0">
                  <a:latin typeface="Open Sans" panose="020B0604020202020204" charset="0"/>
                  <a:ea typeface="Open Sans" panose="020B0604020202020204" charset="0"/>
                  <a:cs typeface="Open Sans" panose="020B0604020202020204" charset="0"/>
                </a:rPr>
                <a:t>: </a:t>
              </a:r>
            </a:p>
            <a:p>
              <a:pPr algn="ctr"/>
              <a:r>
                <a:rPr lang="en-US" sz="1250" dirty="0" smtClean="0">
                  <a:latin typeface="Open Sans" panose="020B0604020202020204" charset="0"/>
                  <a:ea typeface="Open Sans" panose="020B0604020202020204" charset="0"/>
                  <a:cs typeface="Open Sans" panose="020B0604020202020204" charset="0"/>
                </a:rPr>
                <a:t>Ensuring </a:t>
              </a:r>
              <a:r>
                <a:rPr lang="en-US" sz="1250" dirty="0">
                  <a:latin typeface="Open Sans" panose="020B0604020202020204" charset="0"/>
                  <a:ea typeface="Open Sans" panose="020B0604020202020204" charset="0"/>
                  <a:cs typeface="Open Sans" panose="020B0604020202020204" charset="0"/>
                </a:rPr>
                <a:t>that research is reviewed and approved by ethics committees.</a:t>
              </a:r>
            </a:p>
            <a:p>
              <a:pPr algn="ctr"/>
              <a:endParaRPr lang="en-US" sz="1250" dirty="0">
                <a:latin typeface="Open Sans" panose="020B0604020202020204" charset="0"/>
                <a:ea typeface="Open Sans" panose="020B0604020202020204" charset="0"/>
                <a:cs typeface="Open Sans" panose="020B0604020202020204" charset="0"/>
              </a:endParaRPr>
            </a:p>
            <a:p>
              <a:pPr algn="ctr"/>
              <a:r>
                <a:rPr lang="en-US" sz="1250" b="1" dirty="0" smtClean="0">
                  <a:latin typeface="Open Sans" panose="020B0604020202020204" charset="0"/>
                  <a:ea typeface="Open Sans" panose="020B0604020202020204" charset="0"/>
                  <a:cs typeface="Open Sans" panose="020B0604020202020204" charset="0"/>
                </a:rPr>
                <a:t>Transparency </a:t>
              </a:r>
              <a:r>
                <a:rPr lang="en-US" sz="1250" b="1" dirty="0">
                  <a:latin typeface="Open Sans" panose="020B0604020202020204" charset="0"/>
                  <a:ea typeface="Open Sans" panose="020B0604020202020204" charset="0"/>
                  <a:cs typeface="Open Sans" panose="020B0604020202020204" charset="0"/>
                </a:rPr>
                <a:t>and </a:t>
              </a:r>
              <a:r>
                <a:rPr lang="en-US" sz="1250" b="1" dirty="0" smtClean="0">
                  <a:latin typeface="Open Sans" panose="020B0604020202020204" charset="0"/>
                  <a:ea typeface="Open Sans" panose="020B0604020202020204" charset="0"/>
                  <a:cs typeface="Open Sans" panose="020B0604020202020204" charset="0"/>
                </a:rPr>
                <a:t>accountability</a:t>
              </a:r>
              <a:r>
                <a:rPr lang="en-US" sz="1250" dirty="0" smtClean="0">
                  <a:latin typeface="Open Sans" panose="020B0604020202020204" charset="0"/>
                  <a:ea typeface="Open Sans" panose="020B0604020202020204" charset="0"/>
                  <a:cs typeface="Open Sans" panose="020B0604020202020204" charset="0"/>
                </a:rPr>
                <a:t>: </a:t>
              </a:r>
              <a:r>
                <a:rPr lang="en-US" sz="1250" dirty="0">
                  <a:latin typeface="Open Sans" panose="020B0604020202020204" charset="0"/>
                  <a:ea typeface="Open Sans" panose="020B0604020202020204" charset="0"/>
                  <a:cs typeface="Open Sans" panose="020B0604020202020204" charset="0"/>
                </a:rPr>
                <a:t>Promoting transparency and accountability in research practices.</a:t>
              </a:r>
            </a:p>
            <a:p>
              <a:pPr algn="ctr"/>
              <a:endParaRPr lang="en-US" sz="1250" dirty="0">
                <a:solidFill>
                  <a:schemeClr val="dk1"/>
                </a:solidFill>
                <a:latin typeface="Open Sans" panose="020B0604020202020204" charset="0"/>
                <a:ea typeface="Open Sans" panose="020B0604020202020204" charset="0"/>
                <a:cs typeface="Open Sans" panose="020B0604020202020204" charset="0"/>
              </a:endParaRPr>
            </a:p>
            <a:p>
              <a:pPr lvl="0" algn="ctr">
                <a:lnSpc>
                  <a:spcPct val="125000"/>
                </a:lnSpc>
                <a:buClr>
                  <a:schemeClr val="dk1"/>
                </a:buClr>
                <a:buSzPct val="122222"/>
              </a:pPr>
              <a:endParaRPr sz="1250" dirty="0">
                <a:solidFill>
                  <a:schemeClr val="dk1"/>
                </a:solidFill>
                <a:latin typeface="Open Sans" panose="020B0604020202020204" charset="0"/>
                <a:ea typeface="Open Sans" panose="020B0604020202020204" charset="0"/>
                <a:cs typeface="Open Sans" panose="020B0604020202020204" charset="0"/>
                <a:sym typeface="Open Sans"/>
              </a:endParaRPr>
            </a:p>
          </p:txBody>
        </p:sp>
        <p:sp>
          <p:nvSpPr>
            <p:cNvPr id="42" name="Shape 741"/>
            <p:cNvSpPr/>
            <p:nvPr/>
          </p:nvSpPr>
          <p:spPr>
            <a:xfrm>
              <a:off x="7760798" y="1422280"/>
              <a:ext cx="676200" cy="676200"/>
            </a:xfrm>
            <a:prstGeom prst="ellipse">
              <a:avLst/>
            </a:prstGeom>
            <a:solidFill>
              <a:srgbClr val="57A7B5"/>
            </a:solidFill>
            <a:ln>
              <a:noFill/>
            </a:ln>
          </p:spPr>
          <p:txBody>
            <a:bodyPr lIns="121900" tIns="121900" rIns="121900" bIns="121900" anchor="ctr" anchorCtr="0">
              <a:noAutofit/>
            </a:bodyPr>
            <a:lstStyle/>
            <a:p>
              <a:endParaRPr sz="2400"/>
            </a:p>
          </p:txBody>
        </p:sp>
      </p:grpSp>
      <p:pic>
        <p:nvPicPr>
          <p:cNvPr id="44" name="Shape 734"/>
          <p:cNvPicPr preferRelativeResize="0"/>
          <p:nvPr/>
        </p:nvPicPr>
        <p:blipFill>
          <a:blip r:embed="rId3">
            <a:alphaModFix/>
          </a:blip>
          <a:stretch>
            <a:fillRect/>
          </a:stretch>
        </p:blipFill>
        <p:spPr>
          <a:xfrm>
            <a:off x="10469483" y="970770"/>
            <a:ext cx="465177" cy="603032"/>
          </a:xfrm>
          <a:prstGeom prst="rect">
            <a:avLst/>
          </a:prstGeom>
          <a:noFill/>
          <a:ln>
            <a:noFill/>
          </a:ln>
        </p:spPr>
      </p:pic>
    </p:spTree>
    <p:extLst>
      <p:ext uri="{BB962C8B-B14F-4D97-AF65-F5344CB8AC3E}">
        <p14:creationId xmlns:p14="http://schemas.microsoft.com/office/powerpoint/2010/main" val="2065081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30"/>
                                        </p:tgtEl>
                                        <p:attrNameLst>
                                          <p:attrName>style.visibility</p:attrName>
                                        </p:attrNameLst>
                                      </p:cBhvr>
                                      <p:to>
                                        <p:strVal val="visible"/>
                                      </p:to>
                                    </p:set>
                                    <p:animEffect transition="in" filter="fade">
                                      <p:cBhvr>
                                        <p:cTn id="7" dur="1000"/>
                                        <p:tgtEl>
                                          <p:spTgt spid="73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31"/>
                                        </p:tgtEl>
                                        <p:attrNameLst>
                                          <p:attrName>style.visibility</p:attrName>
                                        </p:attrNameLst>
                                      </p:cBhvr>
                                      <p:to>
                                        <p:strVal val="visible"/>
                                      </p:to>
                                    </p:set>
                                    <p:animEffect transition="in" filter="fade">
                                      <p:cBhvr>
                                        <p:cTn id="12" dur="1000"/>
                                        <p:tgtEl>
                                          <p:spTgt spid="731"/>
                                        </p:tgtEl>
                                      </p:cBhvr>
                                    </p:animEffect>
                                    <p:anim calcmode="lin" valueType="num">
                                      <p:cBhvr>
                                        <p:cTn id="13" dur="1000" fill="hold"/>
                                        <p:tgtEl>
                                          <p:spTgt spid="731"/>
                                        </p:tgtEl>
                                        <p:attrNameLst>
                                          <p:attrName>ppt_x</p:attrName>
                                        </p:attrNameLst>
                                      </p:cBhvr>
                                      <p:tavLst>
                                        <p:tav tm="0">
                                          <p:val>
                                            <p:strVal val="#ppt_x"/>
                                          </p:val>
                                        </p:tav>
                                        <p:tav tm="100000">
                                          <p:val>
                                            <p:strVal val="#ppt_x"/>
                                          </p:val>
                                        </p:tav>
                                      </p:tavLst>
                                    </p:anim>
                                    <p:anim calcmode="lin" valueType="num">
                                      <p:cBhvr>
                                        <p:cTn id="14" dur="1000" fill="hold"/>
                                        <p:tgtEl>
                                          <p:spTgt spid="73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743"/>
                                        </p:tgtEl>
                                        <p:attrNameLst>
                                          <p:attrName>style.visibility</p:attrName>
                                        </p:attrNameLst>
                                      </p:cBhvr>
                                      <p:to>
                                        <p:strVal val="visible"/>
                                      </p:to>
                                    </p:set>
                                    <p:animEffect transition="in" filter="fade">
                                      <p:cBhvr>
                                        <p:cTn id="19" dur="1000"/>
                                        <p:tgtEl>
                                          <p:spTgt spid="743"/>
                                        </p:tgtEl>
                                      </p:cBhvr>
                                    </p:animEffect>
                                    <p:anim calcmode="lin" valueType="num">
                                      <p:cBhvr>
                                        <p:cTn id="20" dur="1000" fill="hold"/>
                                        <p:tgtEl>
                                          <p:spTgt spid="743"/>
                                        </p:tgtEl>
                                        <p:attrNameLst>
                                          <p:attrName>ppt_x</p:attrName>
                                        </p:attrNameLst>
                                      </p:cBhvr>
                                      <p:tavLst>
                                        <p:tav tm="0">
                                          <p:val>
                                            <p:strVal val="#ppt_x"/>
                                          </p:val>
                                        </p:tav>
                                        <p:tav tm="100000">
                                          <p:val>
                                            <p:strVal val="#ppt_x"/>
                                          </p:val>
                                        </p:tav>
                                      </p:tavLst>
                                    </p:anim>
                                    <p:anim calcmode="lin" valueType="num">
                                      <p:cBhvr>
                                        <p:cTn id="21" dur="1000" fill="hold"/>
                                        <p:tgtEl>
                                          <p:spTgt spid="74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735"/>
                                        </p:tgtEl>
                                        <p:attrNameLst>
                                          <p:attrName>style.visibility</p:attrName>
                                        </p:attrNameLst>
                                      </p:cBhvr>
                                      <p:to>
                                        <p:strVal val="visible"/>
                                      </p:to>
                                    </p:set>
                                    <p:animEffect transition="in" filter="fade">
                                      <p:cBhvr>
                                        <p:cTn id="26" dur="1000"/>
                                        <p:tgtEl>
                                          <p:spTgt spid="735"/>
                                        </p:tgtEl>
                                      </p:cBhvr>
                                    </p:animEffect>
                                    <p:anim calcmode="lin" valueType="num">
                                      <p:cBhvr>
                                        <p:cTn id="27" dur="1000" fill="hold"/>
                                        <p:tgtEl>
                                          <p:spTgt spid="735"/>
                                        </p:tgtEl>
                                        <p:attrNameLst>
                                          <p:attrName>ppt_x</p:attrName>
                                        </p:attrNameLst>
                                      </p:cBhvr>
                                      <p:tavLst>
                                        <p:tav tm="0">
                                          <p:val>
                                            <p:strVal val="#ppt_x"/>
                                          </p:val>
                                        </p:tav>
                                        <p:tav tm="100000">
                                          <p:val>
                                            <p:strVal val="#ppt_x"/>
                                          </p:val>
                                        </p:tav>
                                      </p:tavLst>
                                    </p:anim>
                                    <p:anim calcmode="lin" valueType="num">
                                      <p:cBhvr>
                                        <p:cTn id="28" dur="1000" fill="hold"/>
                                        <p:tgtEl>
                                          <p:spTgt spid="735"/>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747"/>
                                        </p:tgtEl>
                                        <p:attrNameLst>
                                          <p:attrName>style.visibility</p:attrName>
                                        </p:attrNameLst>
                                      </p:cBhvr>
                                      <p:to>
                                        <p:strVal val="visible"/>
                                      </p:to>
                                    </p:set>
                                    <p:animEffect transition="in" filter="fade">
                                      <p:cBhvr>
                                        <p:cTn id="33" dur="1000"/>
                                        <p:tgtEl>
                                          <p:spTgt spid="747"/>
                                        </p:tgtEl>
                                      </p:cBhvr>
                                    </p:animEffect>
                                    <p:anim calcmode="lin" valueType="num">
                                      <p:cBhvr>
                                        <p:cTn id="34" dur="1000" fill="hold"/>
                                        <p:tgtEl>
                                          <p:spTgt spid="747"/>
                                        </p:tgtEl>
                                        <p:attrNameLst>
                                          <p:attrName>ppt_x</p:attrName>
                                        </p:attrNameLst>
                                      </p:cBhvr>
                                      <p:tavLst>
                                        <p:tav tm="0">
                                          <p:val>
                                            <p:strVal val="#ppt_x"/>
                                          </p:val>
                                        </p:tav>
                                        <p:tav tm="100000">
                                          <p:val>
                                            <p:strVal val="#ppt_x"/>
                                          </p:val>
                                        </p:tav>
                                      </p:tavLst>
                                    </p:anim>
                                    <p:anim calcmode="lin" valueType="num">
                                      <p:cBhvr>
                                        <p:cTn id="35" dur="1000" fill="hold"/>
                                        <p:tgtEl>
                                          <p:spTgt spid="747"/>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739"/>
                                        </p:tgtEl>
                                        <p:attrNameLst>
                                          <p:attrName>style.visibility</p:attrName>
                                        </p:attrNameLst>
                                      </p:cBhvr>
                                      <p:to>
                                        <p:strVal val="visible"/>
                                      </p:to>
                                    </p:set>
                                    <p:animEffect transition="in" filter="fade">
                                      <p:cBhvr>
                                        <p:cTn id="40" dur="1000"/>
                                        <p:tgtEl>
                                          <p:spTgt spid="739"/>
                                        </p:tgtEl>
                                      </p:cBhvr>
                                    </p:animEffect>
                                    <p:anim calcmode="lin" valueType="num">
                                      <p:cBhvr>
                                        <p:cTn id="41" dur="1000" fill="hold"/>
                                        <p:tgtEl>
                                          <p:spTgt spid="739"/>
                                        </p:tgtEl>
                                        <p:attrNameLst>
                                          <p:attrName>ppt_x</p:attrName>
                                        </p:attrNameLst>
                                      </p:cBhvr>
                                      <p:tavLst>
                                        <p:tav tm="0">
                                          <p:val>
                                            <p:strVal val="#ppt_x"/>
                                          </p:val>
                                        </p:tav>
                                        <p:tav tm="100000">
                                          <p:val>
                                            <p:strVal val="#ppt_x"/>
                                          </p:val>
                                        </p:tav>
                                      </p:tavLst>
                                    </p:anim>
                                    <p:anim calcmode="lin" valueType="num">
                                      <p:cBhvr>
                                        <p:cTn id="42" dur="1000" fill="hold"/>
                                        <p:tgtEl>
                                          <p:spTgt spid="739"/>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40"/>
                                        </p:tgtEl>
                                        <p:attrNameLst>
                                          <p:attrName>style.visibility</p:attrName>
                                        </p:attrNameLst>
                                      </p:cBhvr>
                                      <p:to>
                                        <p:strVal val="visible"/>
                                      </p:to>
                                    </p:set>
                                    <p:animEffect transition="in" filter="fade">
                                      <p:cBhvr>
                                        <p:cTn id="47" dur="1000"/>
                                        <p:tgtEl>
                                          <p:spTgt spid="40"/>
                                        </p:tgtEl>
                                      </p:cBhvr>
                                    </p:animEffect>
                                    <p:anim calcmode="lin" valueType="num">
                                      <p:cBhvr>
                                        <p:cTn id="48" dur="1000" fill="hold"/>
                                        <p:tgtEl>
                                          <p:spTgt spid="40"/>
                                        </p:tgtEl>
                                        <p:attrNameLst>
                                          <p:attrName>ppt_x</p:attrName>
                                        </p:attrNameLst>
                                      </p:cBhvr>
                                      <p:tavLst>
                                        <p:tav tm="0">
                                          <p:val>
                                            <p:strVal val="#ppt_x"/>
                                          </p:val>
                                        </p:tav>
                                        <p:tav tm="100000">
                                          <p:val>
                                            <p:strVal val="#ppt_x"/>
                                          </p:val>
                                        </p:tav>
                                      </p:tavLst>
                                    </p:anim>
                                    <p:anim calcmode="lin" valueType="num">
                                      <p:cBhvr>
                                        <p:cTn id="4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12"/>
        <p:cNvGrpSpPr/>
        <p:nvPr/>
      </p:nvGrpSpPr>
      <p:grpSpPr>
        <a:xfrm>
          <a:off x="0" y="0"/>
          <a:ext cx="0" cy="0"/>
          <a:chOff x="0" y="0"/>
          <a:chExt cx="0" cy="0"/>
        </a:xfrm>
      </p:grpSpPr>
      <p:sp>
        <p:nvSpPr>
          <p:cNvPr id="713" name="Shape 713"/>
          <p:cNvSpPr/>
          <p:nvPr/>
        </p:nvSpPr>
        <p:spPr>
          <a:xfrm>
            <a:off x="-302033" y="0"/>
            <a:ext cx="226400" cy="856800"/>
          </a:xfrm>
          <a:prstGeom prst="rect">
            <a:avLst/>
          </a:prstGeom>
          <a:solidFill>
            <a:schemeClr val="lt2"/>
          </a:solidFill>
          <a:ln w="19050" cap="flat" cmpd="sng">
            <a:solidFill>
              <a:schemeClr val="dk2"/>
            </a:solidFill>
            <a:prstDash val="solid"/>
            <a:round/>
            <a:headEnd type="none" w="med" len="med"/>
            <a:tailEnd type="none" w="med" len="med"/>
          </a:ln>
        </p:spPr>
        <p:txBody>
          <a:bodyPr lIns="121900" tIns="121900" rIns="121900" bIns="121900" anchor="ctr" anchorCtr="0">
            <a:noAutofit/>
          </a:bodyPr>
          <a:lstStyle/>
          <a:p>
            <a:endParaRPr sz="2400"/>
          </a:p>
        </p:txBody>
      </p:sp>
      <p:sp>
        <p:nvSpPr>
          <p:cNvPr id="714" name="Shape 714"/>
          <p:cNvSpPr/>
          <p:nvPr/>
        </p:nvSpPr>
        <p:spPr>
          <a:xfrm>
            <a:off x="-302033" y="857241"/>
            <a:ext cx="226400" cy="856800"/>
          </a:xfrm>
          <a:prstGeom prst="rect">
            <a:avLst/>
          </a:prstGeom>
          <a:solidFill>
            <a:schemeClr val="lt2"/>
          </a:solidFill>
          <a:ln w="19050" cap="flat" cmpd="sng">
            <a:solidFill>
              <a:schemeClr val="dk2"/>
            </a:solidFill>
            <a:prstDash val="solid"/>
            <a:round/>
            <a:headEnd type="none" w="med" len="med"/>
            <a:tailEnd type="none" w="med" len="med"/>
          </a:ln>
        </p:spPr>
        <p:txBody>
          <a:bodyPr lIns="121900" tIns="121900" rIns="121900" bIns="121900" anchor="ctr" anchorCtr="0">
            <a:noAutofit/>
          </a:bodyPr>
          <a:lstStyle/>
          <a:p>
            <a:endParaRPr sz="2400"/>
          </a:p>
        </p:txBody>
      </p:sp>
      <p:sp>
        <p:nvSpPr>
          <p:cNvPr id="715" name="Shape 715"/>
          <p:cNvSpPr/>
          <p:nvPr/>
        </p:nvSpPr>
        <p:spPr>
          <a:xfrm>
            <a:off x="-302033" y="1714484"/>
            <a:ext cx="226400" cy="856800"/>
          </a:xfrm>
          <a:prstGeom prst="rect">
            <a:avLst/>
          </a:prstGeom>
          <a:solidFill>
            <a:schemeClr val="lt2"/>
          </a:solidFill>
          <a:ln w="19050" cap="flat" cmpd="sng">
            <a:solidFill>
              <a:schemeClr val="dk2"/>
            </a:solidFill>
            <a:prstDash val="solid"/>
            <a:round/>
            <a:headEnd type="none" w="med" len="med"/>
            <a:tailEnd type="none" w="med" len="med"/>
          </a:ln>
        </p:spPr>
        <p:txBody>
          <a:bodyPr lIns="121900" tIns="121900" rIns="121900" bIns="121900" anchor="ctr" anchorCtr="0">
            <a:noAutofit/>
          </a:bodyPr>
          <a:lstStyle/>
          <a:p>
            <a:endParaRPr sz="2400"/>
          </a:p>
        </p:txBody>
      </p:sp>
      <p:sp>
        <p:nvSpPr>
          <p:cNvPr id="716" name="Shape 716"/>
          <p:cNvSpPr/>
          <p:nvPr/>
        </p:nvSpPr>
        <p:spPr>
          <a:xfrm>
            <a:off x="-302033" y="2571747"/>
            <a:ext cx="226400" cy="856800"/>
          </a:xfrm>
          <a:prstGeom prst="rect">
            <a:avLst/>
          </a:prstGeom>
          <a:solidFill>
            <a:schemeClr val="lt2"/>
          </a:solidFill>
          <a:ln w="19050" cap="flat" cmpd="sng">
            <a:solidFill>
              <a:schemeClr val="dk2"/>
            </a:solidFill>
            <a:prstDash val="solid"/>
            <a:round/>
            <a:headEnd type="none" w="med" len="med"/>
            <a:tailEnd type="none" w="med" len="med"/>
          </a:ln>
        </p:spPr>
        <p:txBody>
          <a:bodyPr lIns="121900" tIns="121900" rIns="121900" bIns="121900" anchor="ctr" anchorCtr="0">
            <a:noAutofit/>
          </a:bodyPr>
          <a:lstStyle/>
          <a:p>
            <a:endParaRPr sz="2400"/>
          </a:p>
        </p:txBody>
      </p:sp>
      <p:sp>
        <p:nvSpPr>
          <p:cNvPr id="717" name="Shape 717"/>
          <p:cNvSpPr/>
          <p:nvPr/>
        </p:nvSpPr>
        <p:spPr>
          <a:xfrm>
            <a:off x="-302033" y="3429003"/>
            <a:ext cx="226400" cy="856800"/>
          </a:xfrm>
          <a:prstGeom prst="rect">
            <a:avLst/>
          </a:prstGeom>
          <a:solidFill>
            <a:schemeClr val="lt2"/>
          </a:solidFill>
          <a:ln w="19050" cap="flat" cmpd="sng">
            <a:solidFill>
              <a:schemeClr val="dk2"/>
            </a:solidFill>
            <a:prstDash val="solid"/>
            <a:round/>
            <a:headEnd type="none" w="med" len="med"/>
            <a:tailEnd type="none" w="med" len="med"/>
          </a:ln>
        </p:spPr>
        <p:txBody>
          <a:bodyPr lIns="121900" tIns="121900" rIns="121900" bIns="121900" anchor="ctr" anchorCtr="0">
            <a:noAutofit/>
          </a:bodyPr>
          <a:lstStyle/>
          <a:p>
            <a:endParaRPr sz="2400"/>
          </a:p>
        </p:txBody>
      </p:sp>
      <p:sp>
        <p:nvSpPr>
          <p:cNvPr id="718" name="Shape 718"/>
          <p:cNvSpPr/>
          <p:nvPr/>
        </p:nvSpPr>
        <p:spPr>
          <a:xfrm>
            <a:off x="-302033" y="4286246"/>
            <a:ext cx="226400" cy="856799"/>
          </a:xfrm>
          <a:prstGeom prst="rect">
            <a:avLst/>
          </a:prstGeom>
          <a:solidFill>
            <a:schemeClr val="lt2"/>
          </a:solidFill>
          <a:ln w="19050" cap="flat" cmpd="sng">
            <a:solidFill>
              <a:schemeClr val="dk2"/>
            </a:solidFill>
            <a:prstDash val="solid"/>
            <a:round/>
            <a:headEnd type="none" w="med" len="med"/>
            <a:tailEnd type="none" w="med" len="med"/>
          </a:ln>
        </p:spPr>
        <p:txBody>
          <a:bodyPr lIns="121900" tIns="121900" rIns="121900" bIns="121900" anchor="ctr" anchorCtr="0">
            <a:noAutofit/>
          </a:bodyPr>
          <a:lstStyle/>
          <a:p>
            <a:endParaRPr sz="2400"/>
          </a:p>
        </p:txBody>
      </p:sp>
      <p:sp>
        <p:nvSpPr>
          <p:cNvPr id="719" name="Shape 719"/>
          <p:cNvSpPr/>
          <p:nvPr/>
        </p:nvSpPr>
        <p:spPr>
          <a:xfrm>
            <a:off x="-302033" y="5143488"/>
            <a:ext cx="226400" cy="856800"/>
          </a:xfrm>
          <a:prstGeom prst="rect">
            <a:avLst/>
          </a:prstGeom>
          <a:solidFill>
            <a:schemeClr val="lt2"/>
          </a:solidFill>
          <a:ln w="19050" cap="flat" cmpd="sng">
            <a:solidFill>
              <a:schemeClr val="dk2"/>
            </a:solidFill>
            <a:prstDash val="solid"/>
            <a:round/>
            <a:headEnd type="none" w="med" len="med"/>
            <a:tailEnd type="none" w="med" len="med"/>
          </a:ln>
        </p:spPr>
        <p:txBody>
          <a:bodyPr lIns="121900" tIns="121900" rIns="121900" bIns="121900" anchor="ctr" anchorCtr="0">
            <a:noAutofit/>
          </a:bodyPr>
          <a:lstStyle/>
          <a:p>
            <a:endParaRPr sz="2400"/>
          </a:p>
        </p:txBody>
      </p:sp>
      <p:sp>
        <p:nvSpPr>
          <p:cNvPr id="720" name="Shape 720"/>
          <p:cNvSpPr/>
          <p:nvPr/>
        </p:nvSpPr>
        <p:spPr>
          <a:xfrm>
            <a:off x="-302033" y="6000749"/>
            <a:ext cx="226400" cy="856800"/>
          </a:xfrm>
          <a:prstGeom prst="rect">
            <a:avLst/>
          </a:prstGeom>
          <a:solidFill>
            <a:schemeClr val="lt2"/>
          </a:solidFill>
          <a:ln w="19050" cap="flat" cmpd="sng">
            <a:solidFill>
              <a:schemeClr val="dk2"/>
            </a:solidFill>
            <a:prstDash val="solid"/>
            <a:round/>
            <a:headEnd type="none" w="med" len="med"/>
            <a:tailEnd type="none" w="med" len="med"/>
          </a:ln>
        </p:spPr>
        <p:txBody>
          <a:bodyPr lIns="121900" tIns="121900" rIns="121900" bIns="121900" anchor="ctr" anchorCtr="0">
            <a:noAutofit/>
          </a:bodyPr>
          <a:lstStyle/>
          <a:p>
            <a:endParaRPr sz="2400"/>
          </a:p>
        </p:txBody>
      </p:sp>
      <p:sp>
        <p:nvSpPr>
          <p:cNvPr id="721" name="Shape 721"/>
          <p:cNvSpPr/>
          <p:nvPr/>
        </p:nvSpPr>
        <p:spPr>
          <a:xfrm rot="5400000">
            <a:off x="11317205" y="-953367"/>
            <a:ext cx="226400" cy="1523200"/>
          </a:xfrm>
          <a:prstGeom prst="rect">
            <a:avLst/>
          </a:prstGeom>
          <a:solidFill>
            <a:schemeClr val="lt2"/>
          </a:solidFill>
          <a:ln w="19050" cap="flat" cmpd="sng">
            <a:solidFill>
              <a:schemeClr val="dk2"/>
            </a:solidFill>
            <a:prstDash val="solid"/>
            <a:round/>
            <a:headEnd type="none" w="med" len="med"/>
            <a:tailEnd type="none" w="med" len="med"/>
          </a:ln>
        </p:spPr>
        <p:txBody>
          <a:bodyPr lIns="121900" tIns="121900" rIns="121900" bIns="121900" anchor="ctr" anchorCtr="0">
            <a:noAutofit/>
          </a:bodyPr>
          <a:lstStyle/>
          <a:p>
            <a:endParaRPr sz="2400"/>
          </a:p>
        </p:txBody>
      </p:sp>
      <p:sp>
        <p:nvSpPr>
          <p:cNvPr id="722" name="Shape 722"/>
          <p:cNvSpPr/>
          <p:nvPr/>
        </p:nvSpPr>
        <p:spPr>
          <a:xfrm rot="5400000">
            <a:off x="9793119" y="-953367"/>
            <a:ext cx="226400" cy="1523200"/>
          </a:xfrm>
          <a:prstGeom prst="rect">
            <a:avLst/>
          </a:prstGeom>
          <a:solidFill>
            <a:schemeClr val="lt2"/>
          </a:solidFill>
          <a:ln w="19050" cap="flat" cmpd="sng">
            <a:solidFill>
              <a:schemeClr val="dk2"/>
            </a:solidFill>
            <a:prstDash val="solid"/>
            <a:round/>
            <a:headEnd type="none" w="med" len="med"/>
            <a:tailEnd type="none" w="med" len="med"/>
          </a:ln>
        </p:spPr>
        <p:txBody>
          <a:bodyPr lIns="121900" tIns="121900" rIns="121900" bIns="121900" anchor="ctr" anchorCtr="0">
            <a:noAutofit/>
          </a:bodyPr>
          <a:lstStyle/>
          <a:p>
            <a:endParaRPr sz="2400"/>
          </a:p>
        </p:txBody>
      </p:sp>
      <p:sp>
        <p:nvSpPr>
          <p:cNvPr id="723" name="Shape 723"/>
          <p:cNvSpPr/>
          <p:nvPr/>
        </p:nvSpPr>
        <p:spPr>
          <a:xfrm rot="5400000">
            <a:off x="8269033" y="-953367"/>
            <a:ext cx="226400" cy="1523200"/>
          </a:xfrm>
          <a:prstGeom prst="rect">
            <a:avLst/>
          </a:prstGeom>
          <a:solidFill>
            <a:schemeClr val="lt2"/>
          </a:solidFill>
          <a:ln w="19050" cap="flat" cmpd="sng">
            <a:solidFill>
              <a:schemeClr val="dk2"/>
            </a:solidFill>
            <a:prstDash val="solid"/>
            <a:round/>
            <a:headEnd type="none" w="med" len="med"/>
            <a:tailEnd type="none" w="med" len="med"/>
          </a:ln>
        </p:spPr>
        <p:txBody>
          <a:bodyPr lIns="121900" tIns="121900" rIns="121900" bIns="121900" anchor="ctr" anchorCtr="0">
            <a:noAutofit/>
          </a:bodyPr>
          <a:lstStyle/>
          <a:p>
            <a:endParaRPr sz="2400"/>
          </a:p>
        </p:txBody>
      </p:sp>
      <p:sp>
        <p:nvSpPr>
          <p:cNvPr id="724" name="Shape 724"/>
          <p:cNvSpPr/>
          <p:nvPr/>
        </p:nvSpPr>
        <p:spPr>
          <a:xfrm rot="5400000">
            <a:off x="6744911" y="-953367"/>
            <a:ext cx="226400" cy="1523200"/>
          </a:xfrm>
          <a:prstGeom prst="rect">
            <a:avLst/>
          </a:prstGeom>
          <a:solidFill>
            <a:schemeClr val="lt2"/>
          </a:solidFill>
          <a:ln w="19050" cap="flat" cmpd="sng">
            <a:solidFill>
              <a:schemeClr val="dk2"/>
            </a:solidFill>
            <a:prstDash val="solid"/>
            <a:round/>
            <a:headEnd type="none" w="med" len="med"/>
            <a:tailEnd type="none" w="med" len="med"/>
          </a:ln>
        </p:spPr>
        <p:txBody>
          <a:bodyPr lIns="121900" tIns="121900" rIns="121900" bIns="121900" anchor="ctr" anchorCtr="0">
            <a:noAutofit/>
          </a:bodyPr>
          <a:lstStyle/>
          <a:p>
            <a:endParaRPr sz="2400"/>
          </a:p>
        </p:txBody>
      </p:sp>
      <p:sp>
        <p:nvSpPr>
          <p:cNvPr id="725" name="Shape 725"/>
          <p:cNvSpPr/>
          <p:nvPr/>
        </p:nvSpPr>
        <p:spPr>
          <a:xfrm rot="5400000">
            <a:off x="5220800" y="-953367"/>
            <a:ext cx="226400" cy="1523200"/>
          </a:xfrm>
          <a:prstGeom prst="rect">
            <a:avLst/>
          </a:prstGeom>
          <a:solidFill>
            <a:schemeClr val="lt2"/>
          </a:solidFill>
          <a:ln w="19050" cap="flat" cmpd="sng">
            <a:solidFill>
              <a:schemeClr val="dk2"/>
            </a:solidFill>
            <a:prstDash val="solid"/>
            <a:round/>
            <a:headEnd type="none" w="med" len="med"/>
            <a:tailEnd type="none" w="med" len="med"/>
          </a:ln>
        </p:spPr>
        <p:txBody>
          <a:bodyPr lIns="121900" tIns="121900" rIns="121900" bIns="121900" anchor="ctr" anchorCtr="0">
            <a:noAutofit/>
          </a:bodyPr>
          <a:lstStyle/>
          <a:p>
            <a:endParaRPr sz="2400"/>
          </a:p>
        </p:txBody>
      </p:sp>
      <p:sp>
        <p:nvSpPr>
          <p:cNvPr id="726" name="Shape 726"/>
          <p:cNvSpPr/>
          <p:nvPr/>
        </p:nvSpPr>
        <p:spPr>
          <a:xfrm rot="5400000">
            <a:off x="3696713" y="-953367"/>
            <a:ext cx="226400" cy="1523200"/>
          </a:xfrm>
          <a:prstGeom prst="rect">
            <a:avLst/>
          </a:prstGeom>
          <a:solidFill>
            <a:schemeClr val="lt2"/>
          </a:solidFill>
          <a:ln w="19050" cap="flat" cmpd="sng">
            <a:solidFill>
              <a:schemeClr val="dk2"/>
            </a:solidFill>
            <a:prstDash val="solid"/>
            <a:round/>
            <a:headEnd type="none" w="med" len="med"/>
            <a:tailEnd type="none" w="med" len="med"/>
          </a:ln>
        </p:spPr>
        <p:txBody>
          <a:bodyPr lIns="121900" tIns="121900" rIns="121900" bIns="121900" anchor="ctr" anchorCtr="0">
            <a:noAutofit/>
          </a:bodyPr>
          <a:lstStyle/>
          <a:p>
            <a:endParaRPr sz="2400"/>
          </a:p>
        </p:txBody>
      </p:sp>
      <p:sp>
        <p:nvSpPr>
          <p:cNvPr id="727" name="Shape 727"/>
          <p:cNvSpPr/>
          <p:nvPr/>
        </p:nvSpPr>
        <p:spPr>
          <a:xfrm rot="5400000">
            <a:off x="2172627" y="-953367"/>
            <a:ext cx="226400" cy="1523200"/>
          </a:xfrm>
          <a:prstGeom prst="rect">
            <a:avLst/>
          </a:prstGeom>
          <a:solidFill>
            <a:schemeClr val="lt2"/>
          </a:solidFill>
          <a:ln w="19050" cap="flat" cmpd="sng">
            <a:solidFill>
              <a:schemeClr val="dk2"/>
            </a:solidFill>
            <a:prstDash val="solid"/>
            <a:round/>
            <a:headEnd type="none" w="med" len="med"/>
            <a:tailEnd type="none" w="med" len="med"/>
          </a:ln>
        </p:spPr>
        <p:txBody>
          <a:bodyPr lIns="121900" tIns="121900" rIns="121900" bIns="121900" anchor="ctr" anchorCtr="0">
            <a:noAutofit/>
          </a:bodyPr>
          <a:lstStyle/>
          <a:p>
            <a:endParaRPr sz="2400"/>
          </a:p>
        </p:txBody>
      </p:sp>
      <p:sp>
        <p:nvSpPr>
          <p:cNvPr id="728" name="Shape 728"/>
          <p:cNvSpPr/>
          <p:nvPr/>
        </p:nvSpPr>
        <p:spPr>
          <a:xfrm rot="5400000">
            <a:off x="648505" y="-953367"/>
            <a:ext cx="226400" cy="1523200"/>
          </a:xfrm>
          <a:prstGeom prst="rect">
            <a:avLst/>
          </a:prstGeom>
          <a:solidFill>
            <a:schemeClr val="lt2"/>
          </a:solidFill>
          <a:ln w="19050" cap="flat" cmpd="sng">
            <a:solidFill>
              <a:schemeClr val="dk2"/>
            </a:solidFill>
            <a:prstDash val="solid"/>
            <a:round/>
            <a:headEnd type="none" w="med" len="med"/>
            <a:tailEnd type="none" w="med" len="med"/>
          </a:ln>
        </p:spPr>
        <p:txBody>
          <a:bodyPr lIns="121900" tIns="121900" rIns="121900" bIns="121900" anchor="ctr" anchorCtr="0">
            <a:noAutofit/>
          </a:bodyPr>
          <a:lstStyle/>
          <a:p>
            <a:endParaRPr sz="2400"/>
          </a:p>
        </p:txBody>
      </p:sp>
      <p:cxnSp>
        <p:nvCxnSpPr>
          <p:cNvPr id="729" name="Shape 729"/>
          <p:cNvCxnSpPr/>
          <p:nvPr/>
        </p:nvCxnSpPr>
        <p:spPr>
          <a:xfrm rot="10800000">
            <a:off x="-1441400" y="428233"/>
            <a:ext cx="1353200" cy="400"/>
          </a:xfrm>
          <a:prstGeom prst="straightConnector1">
            <a:avLst/>
          </a:prstGeom>
          <a:noFill/>
          <a:ln w="19050" cap="flat" cmpd="sng">
            <a:solidFill>
              <a:schemeClr val="dk2"/>
            </a:solidFill>
            <a:prstDash val="solid"/>
            <a:round/>
            <a:headEnd type="none" w="lg" len="lg"/>
            <a:tailEnd type="none" w="lg" len="lg"/>
          </a:ln>
        </p:spPr>
      </p:cxnSp>
      <p:sp>
        <p:nvSpPr>
          <p:cNvPr id="730" name="Shape 730"/>
          <p:cNvSpPr txBox="1"/>
          <p:nvPr/>
        </p:nvSpPr>
        <p:spPr>
          <a:xfrm>
            <a:off x="-188833" y="-189301"/>
            <a:ext cx="12189600" cy="687200"/>
          </a:xfrm>
          <a:prstGeom prst="rect">
            <a:avLst/>
          </a:prstGeom>
          <a:noFill/>
          <a:ln>
            <a:noFill/>
          </a:ln>
        </p:spPr>
        <p:txBody>
          <a:bodyPr lIns="121900" tIns="121900" rIns="121900" bIns="121900" anchor="b" anchorCtr="0">
            <a:noAutofit/>
          </a:bodyPr>
          <a:lstStyle/>
          <a:p>
            <a:pPr algn="ctr"/>
            <a:r>
              <a:rPr lang="en-US" sz="2000" b="1" dirty="0" smtClean="0">
                <a:solidFill>
                  <a:srgbClr val="434343"/>
                </a:solidFill>
                <a:latin typeface="Open Sans"/>
                <a:ea typeface="Open Sans"/>
                <a:cs typeface="Open Sans"/>
                <a:sym typeface="Open Sans"/>
              </a:rPr>
              <a:t>Reliable Composite Indicators for Assessing Research Excellence </a:t>
            </a:r>
            <a:endParaRPr lang="es" sz="2000" b="1" dirty="0">
              <a:solidFill>
                <a:srgbClr val="434343"/>
              </a:solidFill>
              <a:latin typeface="Open Sans"/>
              <a:ea typeface="Open Sans"/>
              <a:cs typeface="Open Sans"/>
              <a:sym typeface="Open Sans"/>
            </a:endParaRPr>
          </a:p>
        </p:txBody>
      </p:sp>
      <p:grpSp>
        <p:nvGrpSpPr>
          <p:cNvPr id="731" name="Shape 731"/>
          <p:cNvGrpSpPr/>
          <p:nvPr/>
        </p:nvGrpSpPr>
        <p:grpSpPr>
          <a:xfrm>
            <a:off x="121958" y="278956"/>
            <a:ext cx="2211200" cy="1688559"/>
            <a:chOff x="239499" y="1422280"/>
            <a:chExt cx="1658400" cy="1266419"/>
          </a:xfrm>
        </p:grpSpPr>
        <p:sp>
          <p:nvSpPr>
            <p:cNvPr id="732" name="Shape 732"/>
            <p:cNvSpPr txBox="1"/>
            <p:nvPr/>
          </p:nvSpPr>
          <p:spPr>
            <a:xfrm>
              <a:off x="239499" y="2173300"/>
              <a:ext cx="1658400" cy="515400"/>
            </a:xfrm>
            <a:prstGeom prst="rect">
              <a:avLst/>
            </a:prstGeom>
            <a:noFill/>
            <a:ln>
              <a:noFill/>
            </a:ln>
          </p:spPr>
          <p:txBody>
            <a:bodyPr lIns="121900" tIns="121900" rIns="121900" bIns="121900" anchor="t" anchorCtr="0">
              <a:noAutofit/>
            </a:bodyPr>
            <a:lstStyle/>
            <a:p>
              <a:pPr algn="ctr">
                <a:lnSpc>
                  <a:spcPct val="115000"/>
                </a:lnSpc>
              </a:pPr>
              <a:r>
                <a:rPr lang="es" sz="1100" b="1" dirty="0" smtClean="0">
                  <a:solidFill>
                    <a:srgbClr val="434343"/>
                  </a:solidFill>
                  <a:latin typeface="Open Sans"/>
                  <a:ea typeface="Open Sans"/>
                  <a:cs typeface="Open Sans"/>
                  <a:sym typeface="Open Sans"/>
                </a:rPr>
                <a:t>ENGAGEMENT WITH RESEARCH ACTORS: KNOWLEDGE PRODUCTION &amp; IMPACT</a:t>
              </a:r>
              <a:endParaRPr lang="es" sz="1100" b="1" dirty="0">
                <a:solidFill>
                  <a:srgbClr val="434343"/>
                </a:solidFill>
                <a:latin typeface="Open Sans"/>
                <a:ea typeface="Open Sans"/>
                <a:cs typeface="Open Sans"/>
                <a:sym typeface="Open Sans"/>
              </a:endParaRPr>
            </a:p>
            <a:p>
              <a:pPr algn="ctr"/>
              <a:r>
                <a:rPr lang="en-US" sz="1100" dirty="0" smtClean="0">
                  <a:latin typeface="Open Sans" panose="020B0604020202020204" charset="0"/>
                  <a:ea typeface="Open Sans" panose="020B0604020202020204" charset="0"/>
                  <a:cs typeface="Open Sans" panose="020B0604020202020204" charset="0"/>
                </a:rPr>
                <a:t>Publications per 1000 researchers in public research</a:t>
              </a:r>
            </a:p>
            <a:p>
              <a:pPr algn="ctr"/>
              <a:endParaRPr lang="en-US" sz="1100" dirty="0" smtClean="0">
                <a:latin typeface="Open Sans" panose="020B0604020202020204" charset="0"/>
                <a:ea typeface="Open Sans" panose="020B0604020202020204" charset="0"/>
                <a:cs typeface="Open Sans" panose="020B0604020202020204" charset="0"/>
              </a:endParaRPr>
            </a:p>
            <a:p>
              <a:pPr algn="ctr"/>
              <a:r>
                <a:rPr lang="en-US" sz="1100" dirty="0" smtClean="0">
                  <a:latin typeface="Open Sans" panose="020B0604020202020204" charset="0"/>
                  <a:ea typeface="Open Sans" panose="020B0604020202020204" charset="0"/>
                  <a:cs typeface="Open Sans" panose="020B0604020202020204" charset="0"/>
                </a:rPr>
                <a:t>Average of relative citations (ARC)</a:t>
              </a:r>
            </a:p>
            <a:p>
              <a:pPr algn="ctr"/>
              <a:endParaRPr lang="en-US" sz="1100" dirty="0">
                <a:latin typeface="Open Sans" panose="020B0604020202020204" charset="0"/>
                <a:ea typeface="Open Sans" panose="020B0604020202020204" charset="0"/>
                <a:cs typeface="Open Sans" panose="020B0604020202020204" charset="0"/>
              </a:endParaRPr>
            </a:p>
            <a:p>
              <a:pPr algn="ctr"/>
              <a:r>
                <a:rPr lang="en-US" sz="1100" dirty="0" smtClean="0">
                  <a:latin typeface="Open Sans" panose="020B0604020202020204" charset="0"/>
                  <a:ea typeface="Open Sans" panose="020B0604020202020204" charset="0"/>
                  <a:cs typeface="Open Sans" panose="020B0604020202020204" charset="0"/>
                </a:rPr>
                <a:t>% Highly cited publications / % publications</a:t>
              </a:r>
            </a:p>
            <a:p>
              <a:pPr algn="ctr"/>
              <a:endParaRPr lang="en-US" sz="1100" dirty="0">
                <a:latin typeface="Open Sans" panose="020B0604020202020204" charset="0"/>
                <a:ea typeface="Open Sans" panose="020B0604020202020204" charset="0"/>
                <a:cs typeface="Open Sans" panose="020B0604020202020204" charset="0"/>
              </a:endParaRPr>
            </a:p>
            <a:p>
              <a:pPr algn="ctr"/>
              <a:r>
                <a:rPr lang="en-US" sz="1100" dirty="0" err="1" smtClean="0">
                  <a:latin typeface="Open Sans" panose="020B0604020202020204" charset="0"/>
                  <a:ea typeface="Open Sans" panose="020B0604020202020204" charset="0"/>
                  <a:cs typeface="Open Sans" panose="020B0604020202020204" charset="0"/>
                </a:rPr>
                <a:t>Specialisation</a:t>
              </a:r>
              <a:r>
                <a:rPr lang="en-US" sz="1100" dirty="0" smtClean="0">
                  <a:latin typeface="Open Sans" panose="020B0604020202020204" charset="0"/>
                  <a:ea typeface="Open Sans" panose="020B0604020202020204" charset="0"/>
                  <a:cs typeface="Open Sans" panose="020B0604020202020204" charset="0"/>
                </a:rPr>
                <a:t> in publications in the fields of the grand societal challenges (Agenda 2063 &amp; SDGs 2030)</a:t>
              </a:r>
            </a:p>
            <a:p>
              <a:pPr algn="ctr"/>
              <a:endParaRPr lang="en-US" sz="1100" dirty="0" smtClean="0">
                <a:latin typeface="Open Sans" panose="020B0604020202020204" charset="0"/>
                <a:ea typeface="Open Sans" panose="020B0604020202020204" charset="0"/>
                <a:cs typeface="Open Sans" panose="020B0604020202020204" charset="0"/>
              </a:endParaRPr>
            </a:p>
            <a:p>
              <a:pPr algn="ctr"/>
              <a:r>
                <a:rPr lang="en-US" sz="1100" dirty="0" err="1" smtClean="0">
                  <a:latin typeface="Open Sans" panose="020B0604020202020204" charset="0"/>
                  <a:ea typeface="Open Sans" panose="020B0604020202020204" charset="0"/>
                  <a:cs typeface="Open Sans" panose="020B0604020202020204" charset="0"/>
                </a:rPr>
                <a:t>Specialisation</a:t>
              </a:r>
              <a:r>
                <a:rPr lang="en-US" sz="1100" dirty="0" smtClean="0">
                  <a:latin typeface="Open Sans" panose="020B0604020202020204" charset="0"/>
                  <a:ea typeface="Open Sans" panose="020B0604020202020204" charset="0"/>
                  <a:cs typeface="Open Sans" panose="020B0604020202020204" charset="0"/>
                </a:rPr>
                <a:t> in publications in the fields of key enabling technologies (KETs)</a:t>
              </a:r>
            </a:p>
            <a:p>
              <a:pPr algn="ctr"/>
              <a:endParaRPr lang="en-US" sz="1100" dirty="0" smtClean="0">
                <a:latin typeface="Open Sans" panose="020B0604020202020204" charset="0"/>
                <a:ea typeface="Open Sans" panose="020B0604020202020204" charset="0"/>
                <a:cs typeface="Open Sans" panose="020B0604020202020204" charset="0"/>
              </a:endParaRPr>
            </a:p>
            <a:p>
              <a:pPr algn="ctr"/>
              <a:r>
                <a:rPr lang="en-US" sz="1100" dirty="0" smtClean="0">
                  <a:latin typeface="Open Sans" panose="020B0604020202020204" charset="0"/>
                  <a:ea typeface="Open Sans" panose="020B0604020202020204" charset="0"/>
                  <a:cs typeface="Open Sans" panose="020B0604020202020204" charset="0"/>
                </a:rPr>
                <a:t># of students and staff supported through mobility grants to access RI platforms in partner SGCs and /or global partner institutions</a:t>
              </a:r>
            </a:p>
            <a:p>
              <a:pPr algn="ctr"/>
              <a:endParaRPr lang="en-US" sz="1250" dirty="0">
                <a:latin typeface="Open Sans" panose="020B0604020202020204" charset="0"/>
                <a:ea typeface="Open Sans" panose="020B0604020202020204" charset="0"/>
                <a:cs typeface="Open Sans" panose="020B0604020202020204" charset="0"/>
              </a:endParaRPr>
            </a:p>
            <a:p>
              <a:pPr lvl="0" algn="ctr">
                <a:lnSpc>
                  <a:spcPct val="125000"/>
                </a:lnSpc>
                <a:buClr>
                  <a:schemeClr val="dk1"/>
                </a:buClr>
                <a:buSzPct val="122222"/>
              </a:pPr>
              <a:endParaRPr lang="es" sz="1467" dirty="0">
                <a:solidFill>
                  <a:schemeClr val="dk1"/>
                </a:solidFill>
                <a:latin typeface="Open Sans"/>
                <a:ea typeface="Open Sans"/>
                <a:cs typeface="Open Sans"/>
                <a:sym typeface="Open Sans"/>
              </a:endParaRPr>
            </a:p>
            <a:p>
              <a:pPr algn="ctr">
                <a:lnSpc>
                  <a:spcPct val="115000"/>
                </a:lnSpc>
              </a:pPr>
              <a:endParaRPr sz="1600" dirty="0">
                <a:solidFill>
                  <a:srgbClr val="434343"/>
                </a:solidFill>
                <a:latin typeface="Open Sans"/>
                <a:ea typeface="Open Sans"/>
                <a:cs typeface="Open Sans"/>
                <a:sym typeface="Open Sans"/>
              </a:endParaRPr>
            </a:p>
          </p:txBody>
        </p:sp>
        <p:sp>
          <p:nvSpPr>
            <p:cNvPr id="733" name="Shape 733"/>
            <p:cNvSpPr/>
            <p:nvPr/>
          </p:nvSpPr>
          <p:spPr>
            <a:xfrm>
              <a:off x="730599" y="1422280"/>
              <a:ext cx="676200" cy="676200"/>
            </a:xfrm>
            <a:prstGeom prst="ellipse">
              <a:avLst/>
            </a:prstGeom>
            <a:solidFill>
              <a:srgbClr val="57A7B5"/>
            </a:solidFill>
            <a:ln>
              <a:noFill/>
            </a:ln>
          </p:spPr>
          <p:txBody>
            <a:bodyPr lIns="121900" tIns="121900" rIns="121900" bIns="121900" anchor="ctr" anchorCtr="0">
              <a:noAutofit/>
            </a:bodyPr>
            <a:lstStyle/>
            <a:p>
              <a:endParaRPr sz="2400"/>
            </a:p>
          </p:txBody>
        </p:sp>
        <p:pic>
          <p:nvPicPr>
            <p:cNvPr id="734" name="Shape 734"/>
            <p:cNvPicPr preferRelativeResize="0"/>
            <p:nvPr/>
          </p:nvPicPr>
          <p:blipFill>
            <a:blip r:embed="rId3">
              <a:alphaModFix/>
            </a:blip>
            <a:stretch>
              <a:fillRect/>
            </a:stretch>
          </p:blipFill>
          <p:spPr>
            <a:xfrm>
              <a:off x="894258" y="1564021"/>
              <a:ext cx="348883" cy="452274"/>
            </a:xfrm>
            <a:prstGeom prst="rect">
              <a:avLst/>
            </a:prstGeom>
            <a:noFill/>
            <a:ln>
              <a:noFill/>
            </a:ln>
          </p:spPr>
        </p:pic>
      </p:grpSp>
      <p:grpSp>
        <p:nvGrpSpPr>
          <p:cNvPr id="735" name="Shape 735"/>
          <p:cNvGrpSpPr/>
          <p:nvPr/>
        </p:nvGrpSpPr>
        <p:grpSpPr>
          <a:xfrm>
            <a:off x="4477653" y="869762"/>
            <a:ext cx="2113200" cy="1688559"/>
            <a:chOff x="3809724" y="1422280"/>
            <a:chExt cx="1584900" cy="1266419"/>
          </a:xfrm>
        </p:grpSpPr>
        <p:sp>
          <p:nvSpPr>
            <p:cNvPr id="736" name="Shape 736"/>
            <p:cNvSpPr txBox="1"/>
            <p:nvPr/>
          </p:nvSpPr>
          <p:spPr>
            <a:xfrm>
              <a:off x="3809724" y="2173300"/>
              <a:ext cx="1584900" cy="515400"/>
            </a:xfrm>
            <a:prstGeom prst="rect">
              <a:avLst/>
            </a:prstGeom>
            <a:noFill/>
            <a:ln>
              <a:noFill/>
            </a:ln>
          </p:spPr>
          <p:txBody>
            <a:bodyPr lIns="121900" tIns="121900" rIns="121900" bIns="121900" anchor="t" anchorCtr="0">
              <a:noAutofit/>
            </a:bodyPr>
            <a:lstStyle/>
            <a:p>
              <a:pPr algn="ctr">
                <a:lnSpc>
                  <a:spcPct val="115000"/>
                </a:lnSpc>
              </a:pPr>
              <a:r>
                <a:rPr lang="es" sz="1100" b="1" dirty="0" smtClean="0">
                  <a:solidFill>
                    <a:srgbClr val="434343"/>
                  </a:solidFill>
                  <a:latin typeface="Open Sans"/>
                  <a:ea typeface="Open Sans"/>
                  <a:cs typeface="Open Sans"/>
                  <a:sym typeface="Open Sans"/>
                </a:rPr>
                <a:t>ENGAGEMENT WITH INDUSTRIAL INNOVATION: KNOWLEDGE PRODUCTION &amp; IMPACT</a:t>
              </a:r>
              <a:endParaRPr lang="es" sz="1100" b="1" dirty="0">
                <a:solidFill>
                  <a:srgbClr val="434343"/>
                </a:solidFill>
                <a:latin typeface="Open Sans"/>
                <a:ea typeface="Open Sans"/>
                <a:cs typeface="Open Sans"/>
                <a:sym typeface="Open Sans"/>
              </a:endParaRPr>
            </a:p>
            <a:p>
              <a:pPr algn="ctr"/>
              <a:endParaRPr lang="en-US" sz="1250" b="1" dirty="0" smtClean="0">
                <a:latin typeface="Open Sans" panose="020B0604020202020204" charset="0"/>
                <a:ea typeface="Open Sans" panose="020B0604020202020204" charset="0"/>
                <a:cs typeface="Open Sans" panose="020B0604020202020204" charset="0"/>
              </a:endParaRPr>
            </a:p>
            <a:p>
              <a:pPr lvl="0" algn="ctr">
                <a:lnSpc>
                  <a:spcPct val="125000"/>
                </a:lnSpc>
                <a:buClr>
                  <a:schemeClr val="dk1"/>
                </a:buClr>
                <a:buSzPct val="122222"/>
              </a:pPr>
              <a:r>
                <a:rPr lang="es" sz="1100" dirty="0" smtClean="0">
                  <a:latin typeface="Open Sans" panose="020B0604020202020204" charset="0"/>
                  <a:ea typeface="Open Sans" panose="020B0604020202020204" charset="0"/>
                  <a:cs typeface="Open Sans" panose="020B0604020202020204" charset="0"/>
                  <a:sym typeface="Open Sans"/>
                </a:rPr>
                <a:t>% Joint research and education programmes with industry actors</a:t>
              </a:r>
            </a:p>
            <a:p>
              <a:pPr lvl="0" algn="ctr">
                <a:lnSpc>
                  <a:spcPct val="125000"/>
                </a:lnSpc>
                <a:buClr>
                  <a:schemeClr val="dk1"/>
                </a:buClr>
                <a:buSzPct val="122222"/>
              </a:pPr>
              <a:endParaRPr lang="es" sz="1100" dirty="0">
                <a:latin typeface="Open Sans" panose="020B0604020202020204" charset="0"/>
                <a:ea typeface="Open Sans" panose="020B0604020202020204" charset="0"/>
                <a:cs typeface="Open Sans" panose="020B0604020202020204" charset="0"/>
                <a:sym typeface="Open Sans"/>
              </a:endParaRPr>
            </a:p>
            <a:p>
              <a:pPr lvl="0" algn="ctr">
                <a:lnSpc>
                  <a:spcPct val="125000"/>
                </a:lnSpc>
                <a:buClr>
                  <a:schemeClr val="dk1"/>
                </a:buClr>
                <a:buSzPct val="122222"/>
              </a:pPr>
              <a:r>
                <a:rPr lang="es" sz="1100" dirty="0" smtClean="0">
                  <a:latin typeface="Open Sans" panose="020B0604020202020204" charset="0"/>
                  <a:ea typeface="Open Sans" panose="020B0604020202020204" charset="0"/>
                  <a:cs typeface="Open Sans" panose="020B0604020202020204" charset="0"/>
                  <a:sym typeface="Open Sans"/>
                </a:rPr>
                <a:t>% Industry funded internship programmes</a:t>
              </a:r>
            </a:p>
            <a:p>
              <a:pPr lvl="0" algn="ctr">
                <a:lnSpc>
                  <a:spcPct val="125000"/>
                </a:lnSpc>
                <a:buClr>
                  <a:schemeClr val="dk1"/>
                </a:buClr>
                <a:buSzPct val="122222"/>
              </a:pPr>
              <a:endParaRPr lang="es" sz="1100" dirty="0">
                <a:latin typeface="Open Sans" panose="020B0604020202020204" charset="0"/>
                <a:ea typeface="Open Sans" panose="020B0604020202020204" charset="0"/>
                <a:cs typeface="Open Sans" panose="020B0604020202020204" charset="0"/>
                <a:sym typeface="Open Sans"/>
              </a:endParaRPr>
            </a:p>
            <a:p>
              <a:pPr lvl="0" algn="ctr">
                <a:lnSpc>
                  <a:spcPct val="125000"/>
                </a:lnSpc>
                <a:buClr>
                  <a:schemeClr val="dk1"/>
                </a:buClr>
                <a:buSzPct val="122222"/>
              </a:pPr>
              <a:r>
                <a:rPr lang="es" sz="1100" dirty="0" smtClean="0">
                  <a:latin typeface="Open Sans" panose="020B0604020202020204" charset="0"/>
                  <a:ea typeface="Open Sans" panose="020B0604020202020204" charset="0"/>
                  <a:cs typeface="Open Sans" panose="020B0604020202020204" charset="0"/>
                  <a:sym typeface="Open Sans"/>
                </a:rPr>
                <a:t>Public-private co-publications per million population</a:t>
              </a:r>
            </a:p>
            <a:p>
              <a:pPr lvl="0" algn="ctr">
                <a:lnSpc>
                  <a:spcPct val="125000"/>
                </a:lnSpc>
                <a:buClr>
                  <a:schemeClr val="dk1"/>
                </a:buClr>
                <a:buSzPct val="122222"/>
              </a:pPr>
              <a:endParaRPr lang="es" sz="1100" dirty="0">
                <a:latin typeface="Open Sans" panose="020B0604020202020204" charset="0"/>
                <a:ea typeface="Open Sans" panose="020B0604020202020204" charset="0"/>
                <a:cs typeface="Open Sans" panose="020B0604020202020204" charset="0"/>
                <a:sym typeface="Open Sans"/>
              </a:endParaRPr>
            </a:p>
            <a:p>
              <a:pPr lvl="0" algn="ctr">
                <a:lnSpc>
                  <a:spcPct val="125000"/>
                </a:lnSpc>
                <a:buClr>
                  <a:schemeClr val="dk1"/>
                </a:buClr>
                <a:buSzPct val="122222"/>
              </a:pPr>
              <a:r>
                <a:rPr lang="es" sz="1100" dirty="0" smtClean="0">
                  <a:latin typeface="Open Sans" panose="020B0604020202020204" charset="0"/>
                  <a:ea typeface="Open Sans" panose="020B0604020202020204" charset="0"/>
                  <a:cs typeface="Open Sans" panose="020B0604020202020204" charset="0"/>
                  <a:sym typeface="Open Sans"/>
                </a:rPr>
                <a:t>Technology transfer office capacity development training </a:t>
              </a:r>
            </a:p>
            <a:p>
              <a:pPr lvl="0" algn="ctr">
                <a:lnSpc>
                  <a:spcPct val="125000"/>
                </a:lnSpc>
                <a:buClr>
                  <a:schemeClr val="dk1"/>
                </a:buClr>
                <a:buSzPct val="122222"/>
              </a:pPr>
              <a:endParaRPr lang="es" sz="1100" dirty="0">
                <a:latin typeface="Open Sans" panose="020B0604020202020204" charset="0"/>
                <a:ea typeface="Open Sans" panose="020B0604020202020204" charset="0"/>
                <a:cs typeface="Open Sans" panose="020B0604020202020204" charset="0"/>
                <a:sym typeface="Open Sans"/>
              </a:endParaRPr>
            </a:p>
            <a:p>
              <a:pPr lvl="0" algn="ctr">
                <a:lnSpc>
                  <a:spcPct val="125000"/>
                </a:lnSpc>
                <a:buClr>
                  <a:schemeClr val="dk1"/>
                </a:buClr>
                <a:buSzPct val="122222"/>
              </a:pPr>
              <a:r>
                <a:rPr lang="es" sz="1100" dirty="0" smtClean="0">
                  <a:latin typeface="Open Sans" panose="020B0604020202020204" charset="0"/>
                  <a:ea typeface="Open Sans" panose="020B0604020202020204" charset="0"/>
                  <a:cs typeface="Open Sans" panose="020B0604020202020204" charset="0"/>
                  <a:sym typeface="Open Sans"/>
                </a:rPr>
                <a:t>Patent applications by HEIs + research institutions (per 1000 researchers)</a:t>
              </a:r>
              <a:endParaRPr lang="es" sz="1100" dirty="0">
                <a:latin typeface="Open Sans" panose="020B0604020202020204" charset="0"/>
                <a:ea typeface="Open Sans" panose="020B0604020202020204" charset="0"/>
                <a:cs typeface="Open Sans" panose="020B0604020202020204" charset="0"/>
                <a:sym typeface="Open Sans"/>
              </a:endParaRPr>
            </a:p>
          </p:txBody>
        </p:sp>
        <p:sp>
          <p:nvSpPr>
            <p:cNvPr id="737" name="Shape 737"/>
            <p:cNvSpPr/>
            <p:nvPr/>
          </p:nvSpPr>
          <p:spPr>
            <a:xfrm>
              <a:off x="4264074" y="1422280"/>
              <a:ext cx="676200" cy="676200"/>
            </a:xfrm>
            <a:prstGeom prst="ellipse">
              <a:avLst/>
            </a:prstGeom>
            <a:solidFill>
              <a:srgbClr val="57A7B5"/>
            </a:solidFill>
            <a:ln>
              <a:noFill/>
            </a:ln>
          </p:spPr>
          <p:txBody>
            <a:bodyPr lIns="121900" tIns="121900" rIns="121900" bIns="121900" anchor="ctr" anchorCtr="0">
              <a:noAutofit/>
            </a:bodyPr>
            <a:lstStyle/>
            <a:p>
              <a:endParaRPr sz="2400"/>
            </a:p>
          </p:txBody>
        </p:sp>
        <p:pic>
          <p:nvPicPr>
            <p:cNvPr id="738" name="Shape 738"/>
            <p:cNvPicPr preferRelativeResize="0"/>
            <p:nvPr/>
          </p:nvPicPr>
          <p:blipFill>
            <a:blip r:embed="rId4">
              <a:alphaModFix/>
            </a:blip>
            <a:stretch>
              <a:fillRect/>
            </a:stretch>
          </p:blipFill>
          <p:spPr>
            <a:xfrm>
              <a:off x="4412267" y="1570652"/>
              <a:ext cx="379813" cy="372034"/>
            </a:xfrm>
            <a:prstGeom prst="rect">
              <a:avLst/>
            </a:prstGeom>
            <a:noFill/>
            <a:ln>
              <a:noFill/>
            </a:ln>
          </p:spPr>
        </p:pic>
      </p:grpSp>
      <p:grpSp>
        <p:nvGrpSpPr>
          <p:cNvPr id="739" name="Shape 739"/>
          <p:cNvGrpSpPr/>
          <p:nvPr/>
        </p:nvGrpSpPr>
        <p:grpSpPr>
          <a:xfrm>
            <a:off x="9317205" y="869761"/>
            <a:ext cx="2113200" cy="1688559"/>
            <a:chOff x="7306448" y="1422280"/>
            <a:chExt cx="1584900" cy="1266419"/>
          </a:xfrm>
        </p:grpSpPr>
        <p:sp>
          <p:nvSpPr>
            <p:cNvPr id="740" name="Shape 740"/>
            <p:cNvSpPr txBox="1"/>
            <p:nvPr/>
          </p:nvSpPr>
          <p:spPr>
            <a:xfrm>
              <a:off x="7306448" y="2173300"/>
              <a:ext cx="1584900" cy="515400"/>
            </a:xfrm>
            <a:prstGeom prst="rect">
              <a:avLst/>
            </a:prstGeom>
            <a:noFill/>
            <a:ln>
              <a:noFill/>
            </a:ln>
          </p:spPr>
          <p:txBody>
            <a:bodyPr lIns="121900" tIns="121900" rIns="121900" bIns="121900" anchor="t" anchorCtr="0">
              <a:noAutofit/>
            </a:bodyPr>
            <a:lstStyle/>
            <a:p>
              <a:pPr algn="ctr">
                <a:lnSpc>
                  <a:spcPct val="115000"/>
                </a:lnSpc>
              </a:pPr>
              <a:r>
                <a:rPr lang="es" sz="1100" b="1" dirty="0">
                  <a:solidFill>
                    <a:srgbClr val="434343"/>
                  </a:solidFill>
                  <a:latin typeface="Open Sans"/>
                  <a:ea typeface="Open Sans"/>
                  <a:cs typeface="Open Sans"/>
                  <a:sym typeface="Open Sans"/>
                </a:rPr>
                <a:t>ENGAGEMENT WITH CIVIL SOCIETY &amp; TRANSFORMING THE SCIENCE-SOCIETY ENGAGEMENT</a:t>
              </a:r>
            </a:p>
            <a:p>
              <a:pPr algn="ctr"/>
              <a:endParaRPr lang="en-US" sz="1250" b="1" dirty="0" smtClean="0">
                <a:latin typeface="Open Sans" panose="020B0604020202020204" charset="0"/>
                <a:ea typeface="Open Sans" panose="020B0604020202020204" charset="0"/>
                <a:cs typeface="Open Sans" panose="020B0604020202020204" charset="0"/>
              </a:endParaRPr>
            </a:p>
            <a:p>
              <a:pPr algn="ctr"/>
              <a:endParaRPr lang="en-US" sz="1250" dirty="0">
                <a:latin typeface="Open Sans" panose="020B0604020202020204" charset="0"/>
                <a:ea typeface="Open Sans" panose="020B0604020202020204" charset="0"/>
                <a:cs typeface="Open Sans" panose="020B0604020202020204" charset="0"/>
              </a:endParaRPr>
            </a:p>
            <a:p>
              <a:pPr algn="ctr">
                <a:lnSpc>
                  <a:spcPct val="115000"/>
                </a:lnSpc>
              </a:pPr>
              <a:r>
                <a:rPr lang="es" sz="1250" dirty="0">
                  <a:latin typeface="Open Sans" panose="020B0604020202020204" charset="0"/>
                  <a:ea typeface="Open Sans" panose="020B0604020202020204" charset="0"/>
                  <a:cs typeface="Open Sans" panose="020B0604020202020204" charset="0"/>
                  <a:sym typeface="Open Sans"/>
                </a:rPr>
                <a:t>% Researchers engaging teachers on STEMI</a:t>
              </a:r>
              <a:r>
                <a:rPr lang="en-US" sz="1250" dirty="0">
                  <a:latin typeface="Open Sans" panose="020B0604020202020204" charset="0"/>
                  <a:ea typeface="Open Sans" panose="020B0604020202020204" charset="0"/>
                  <a:cs typeface="Open Sans" panose="020B0604020202020204" charset="0"/>
                </a:rPr>
                <a:t/>
              </a:r>
              <a:br>
                <a:rPr lang="en-US" sz="1250" dirty="0">
                  <a:latin typeface="Open Sans" panose="020B0604020202020204" charset="0"/>
                  <a:ea typeface="Open Sans" panose="020B0604020202020204" charset="0"/>
                  <a:cs typeface="Open Sans" panose="020B0604020202020204" charset="0"/>
                </a:rPr>
              </a:br>
              <a:endParaRPr lang="en-US" sz="1250" dirty="0" smtClean="0">
                <a:latin typeface="Open Sans" panose="020B0604020202020204" charset="0"/>
                <a:ea typeface="Open Sans" panose="020B0604020202020204" charset="0"/>
                <a:cs typeface="Open Sans" panose="020B0604020202020204" charset="0"/>
              </a:endParaRPr>
            </a:p>
            <a:p>
              <a:pPr algn="ctr">
                <a:lnSpc>
                  <a:spcPct val="115000"/>
                </a:lnSpc>
              </a:pPr>
              <a:r>
                <a:rPr lang="es" sz="1250" dirty="0" smtClean="0">
                  <a:latin typeface="Open Sans" panose="020B0604020202020204" charset="0"/>
                  <a:ea typeface="Open Sans" panose="020B0604020202020204" charset="0"/>
                  <a:cs typeface="Open Sans" panose="020B0604020202020204" charset="0"/>
                  <a:sym typeface="Open Sans"/>
                </a:rPr>
                <a:t>% SGC budget targeted towards public awareness and outreach to civil society on STEMI (e.g., Corona virus factsheets)</a:t>
              </a:r>
            </a:p>
            <a:p>
              <a:pPr algn="ctr">
                <a:lnSpc>
                  <a:spcPct val="115000"/>
                </a:lnSpc>
              </a:pPr>
              <a:endParaRPr lang="es" sz="1250" dirty="0">
                <a:latin typeface="Open Sans" panose="020B0604020202020204" charset="0"/>
                <a:ea typeface="Open Sans" panose="020B0604020202020204" charset="0"/>
                <a:cs typeface="Open Sans" panose="020B0604020202020204" charset="0"/>
                <a:sym typeface="Open Sans"/>
              </a:endParaRPr>
            </a:p>
            <a:p>
              <a:pPr algn="ctr">
                <a:lnSpc>
                  <a:spcPct val="115000"/>
                </a:lnSpc>
              </a:pPr>
              <a:r>
                <a:rPr lang="es" sz="1250" dirty="0" smtClean="0">
                  <a:latin typeface="Open Sans" panose="020B0604020202020204" charset="0"/>
                  <a:ea typeface="Open Sans" panose="020B0604020202020204" charset="0"/>
                  <a:cs typeface="Open Sans" panose="020B0604020202020204" charset="0"/>
                  <a:sym typeface="Open Sans"/>
                </a:rPr>
                <a:t>% Public awareness and outreach activities e.g., booklets and factsheets, translated into native languages</a:t>
              </a:r>
              <a:endParaRPr lang="en-US" sz="1250" dirty="0">
                <a:latin typeface="Open Sans" panose="020B0604020202020204" charset="0"/>
                <a:ea typeface="Open Sans" panose="020B0604020202020204" charset="0"/>
                <a:cs typeface="Open Sans" panose="020B0604020202020204" charset="0"/>
              </a:endParaRPr>
            </a:p>
            <a:p>
              <a:pPr lvl="0" algn="ctr">
                <a:lnSpc>
                  <a:spcPct val="125000"/>
                </a:lnSpc>
                <a:buClr>
                  <a:schemeClr val="dk1"/>
                </a:buClr>
                <a:buSzPct val="122222"/>
              </a:pPr>
              <a:endParaRPr sz="1200" dirty="0">
                <a:solidFill>
                  <a:schemeClr val="dk1"/>
                </a:solidFill>
                <a:latin typeface="Open Sans"/>
                <a:ea typeface="Open Sans"/>
                <a:cs typeface="Open Sans"/>
                <a:sym typeface="Open Sans"/>
              </a:endParaRPr>
            </a:p>
          </p:txBody>
        </p:sp>
        <p:sp>
          <p:nvSpPr>
            <p:cNvPr id="741" name="Shape 741"/>
            <p:cNvSpPr/>
            <p:nvPr/>
          </p:nvSpPr>
          <p:spPr>
            <a:xfrm>
              <a:off x="7760798" y="1422280"/>
              <a:ext cx="676200" cy="676200"/>
            </a:xfrm>
            <a:prstGeom prst="ellipse">
              <a:avLst/>
            </a:prstGeom>
            <a:solidFill>
              <a:srgbClr val="57A7B5"/>
            </a:solidFill>
            <a:ln>
              <a:noFill/>
            </a:ln>
          </p:spPr>
          <p:txBody>
            <a:bodyPr lIns="121900" tIns="121900" rIns="121900" bIns="121900" anchor="ctr" anchorCtr="0">
              <a:noAutofit/>
            </a:bodyPr>
            <a:lstStyle/>
            <a:p>
              <a:endParaRPr sz="2400"/>
            </a:p>
          </p:txBody>
        </p:sp>
        <p:pic>
          <p:nvPicPr>
            <p:cNvPr id="742" name="Shape 742"/>
            <p:cNvPicPr preferRelativeResize="0"/>
            <p:nvPr/>
          </p:nvPicPr>
          <p:blipFill>
            <a:blip r:embed="rId5">
              <a:alphaModFix/>
            </a:blip>
            <a:stretch>
              <a:fillRect/>
            </a:stretch>
          </p:blipFill>
          <p:spPr>
            <a:xfrm>
              <a:off x="7908991" y="1537497"/>
              <a:ext cx="379813" cy="444383"/>
            </a:xfrm>
            <a:prstGeom prst="rect">
              <a:avLst/>
            </a:prstGeom>
            <a:noFill/>
            <a:ln>
              <a:noFill/>
            </a:ln>
          </p:spPr>
        </p:pic>
      </p:grpSp>
      <p:grpSp>
        <p:nvGrpSpPr>
          <p:cNvPr id="743" name="Shape 743"/>
          <p:cNvGrpSpPr/>
          <p:nvPr/>
        </p:nvGrpSpPr>
        <p:grpSpPr>
          <a:xfrm>
            <a:off x="2265658" y="857336"/>
            <a:ext cx="2113200" cy="1688559"/>
            <a:chOff x="1961160" y="1422280"/>
            <a:chExt cx="1584900" cy="1266419"/>
          </a:xfrm>
        </p:grpSpPr>
        <p:sp>
          <p:nvSpPr>
            <p:cNvPr id="744" name="Shape 744"/>
            <p:cNvSpPr txBox="1"/>
            <p:nvPr/>
          </p:nvSpPr>
          <p:spPr>
            <a:xfrm>
              <a:off x="1961160" y="2173300"/>
              <a:ext cx="1584900" cy="515400"/>
            </a:xfrm>
            <a:prstGeom prst="rect">
              <a:avLst/>
            </a:prstGeom>
            <a:noFill/>
            <a:ln>
              <a:noFill/>
            </a:ln>
          </p:spPr>
          <p:txBody>
            <a:bodyPr lIns="121900" tIns="121900" rIns="121900" bIns="121900" anchor="t" anchorCtr="0">
              <a:noAutofit/>
            </a:bodyPr>
            <a:lstStyle/>
            <a:p>
              <a:pPr algn="ctr"/>
              <a:r>
                <a:rPr lang="es" sz="1100" b="1" dirty="0">
                  <a:solidFill>
                    <a:srgbClr val="434343"/>
                  </a:solidFill>
                  <a:latin typeface="Open Sans"/>
                  <a:ea typeface="Open Sans"/>
                  <a:cs typeface="Open Sans"/>
                  <a:sym typeface="Open Sans"/>
                </a:rPr>
                <a:t>ENGAGEMENT WITH RESEARCH ACTORS</a:t>
              </a:r>
              <a:r>
                <a:rPr lang="es" sz="1100" b="1" dirty="0" smtClean="0">
                  <a:solidFill>
                    <a:srgbClr val="434343"/>
                  </a:solidFill>
                  <a:latin typeface="Open Sans"/>
                  <a:ea typeface="Open Sans"/>
                  <a:cs typeface="Open Sans"/>
                  <a:sym typeface="Open Sans"/>
                </a:rPr>
                <a:t>: INSTITUTIONAL ARRANGEMENTS, INTERACTION SCHEMES INCLUDING OPENNESS</a:t>
              </a:r>
              <a:endParaRPr lang="en-US" sz="1100" b="1" dirty="0">
                <a:solidFill>
                  <a:srgbClr val="434343"/>
                </a:solidFill>
                <a:latin typeface="Open Sans"/>
                <a:ea typeface="Open Sans"/>
                <a:cs typeface="Open Sans"/>
              </a:endParaRPr>
            </a:p>
            <a:p>
              <a:pPr algn="ctr"/>
              <a:endParaRPr lang="en-US" sz="1467" dirty="0">
                <a:solidFill>
                  <a:schemeClr val="dk1"/>
                </a:solidFill>
                <a:latin typeface="Open Sans"/>
                <a:ea typeface="Open Sans" panose="020B0604020202020204" charset="0"/>
                <a:cs typeface="Open Sans" panose="020B0604020202020204" charset="0"/>
                <a:sym typeface="Open Sans"/>
              </a:endParaRPr>
            </a:p>
            <a:p>
              <a:pPr algn="ctr"/>
              <a:r>
                <a:rPr lang="en-US" sz="1100" dirty="0" smtClean="0">
                  <a:latin typeface="Open Sans" panose="020B0604020202020204" charset="0"/>
                  <a:ea typeface="Open Sans" panose="020B0604020202020204" charset="0"/>
                  <a:cs typeface="Open Sans" panose="020B0604020202020204" charset="0"/>
                  <a:sym typeface="Open Sans"/>
                </a:rPr>
                <a:t>Collaboration index (regional, continental and international)</a:t>
              </a:r>
            </a:p>
            <a:p>
              <a:pPr algn="ctr"/>
              <a:endParaRPr lang="en-US" sz="1100" dirty="0">
                <a:latin typeface="Open Sans" panose="020B0604020202020204" charset="0"/>
                <a:ea typeface="Open Sans" panose="020B0604020202020204" charset="0"/>
                <a:cs typeface="Open Sans" panose="020B0604020202020204" charset="0"/>
                <a:sym typeface="Open Sans"/>
              </a:endParaRPr>
            </a:p>
            <a:p>
              <a:pPr algn="ctr"/>
              <a:r>
                <a:rPr lang="en-US" sz="1100" dirty="0" smtClean="0">
                  <a:latin typeface="Open Sans" panose="020B0604020202020204" charset="0"/>
                  <a:ea typeface="Open Sans" panose="020B0604020202020204" charset="0"/>
                  <a:cs typeface="Open Sans" panose="020B0604020202020204" charset="0"/>
                  <a:sym typeface="Open Sans"/>
                </a:rPr>
                <a:t>% Foreigners in national </a:t>
              </a:r>
              <a:r>
                <a:rPr lang="en-US" sz="1100" dirty="0" err="1" smtClean="0">
                  <a:latin typeface="Open Sans" panose="020B0604020202020204" charset="0"/>
                  <a:ea typeface="Open Sans" panose="020B0604020202020204" charset="0"/>
                  <a:cs typeface="Open Sans" panose="020B0604020202020204" charset="0"/>
                  <a:sym typeface="Open Sans"/>
                </a:rPr>
                <a:t>programmes</a:t>
              </a:r>
              <a:endParaRPr lang="en-US" sz="1100" dirty="0" smtClean="0">
                <a:latin typeface="Open Sans" panose="020B0604020202020204" charset="0"/>
                <a:ea typeface="Open Sans" panose="020B0604020202020204" charset="0"/>
                <a:cs typeface="Open Sans" panose="020B0604020202020204" charset="0"/>
                <a:sym typeface="Open Sans"/>
              </a:endParaRPr>
            </a:p>
            <a:p>
              <a:pPr algn="ctr"/>
              <a:endParaRPr lang="en-US" sz="1100" dirty="0">
                <a:latin typeface="Open Sans" panose="020B0604020202020204" charset="0"/>
                <a:ea typeface="Open Sans" panose="020B0604020202020204" charset="0"/>
                <a:cs typeface="Open Sans" panose="020B0604020202020204" charset="0"/>
                <a:sym typeface="Open Sans"/>
              </a:endParaRPr>
            </a:p>
            <a:p>
              <a:pPr algn="ctr"/>
              <a:r>
                <a:rPr lang="en-US" sz="1100" dirty="0" smtClean="0">
                  <a:latin typeface="Open Sans" panose="020B0604020202020204" charset="0"/>
                  <a:ea typeface="Open Sans" panose="020B0604020202020204" charset="0"/>
                  <a:cs typeface="Open Sans" panose="020B0604020202020204" charset="0"/>
                  <a:sym typeface="Open Sans"/>
                </a:rPr>
                <a:t>% SGCI member participation in international collaborative projects</a:t>
              </a:r>
              <a:endParaRPr lang="en-US" sz="1100" dirty="0">
                <a:latin typeface="Open Sans" panose="020B0604020202020204" charset="0"/>
                <a:ea typeface="Open Sans" panose="020B0604020202020204" charset="0"/>
                <a:cs typeface="Open Sans" panose="020B0604020202020204" charset="0"/>
              </a:endParaRPr>
            </a:p>
          </p:txBody>
        </p:sp>
        <p:sp>
          <p:nvSpPr>
            <p:cNvPr id="745" name="Shape 745"/>
            <p:cNvSpPr/>
            <p:nvPr/>
          </p:nvSpPr>
          <p:spPr>
            <a:xfrm>
              <a:off x="2415510" y="1422280"/>
              <a:ext cx="676200" cy="676200"/>
            </a:xfrm>
            <a:prstGeom prst="ellipse">
              <a:avLst/>
            </a:prstGeom>
            <a:solidFill>
              <a:srgbClr val="57A7B5"/>
            </a:solidFill>
            <a:ln>
              <a:noFill/>
            </a:ln>
          </p:spPr>
          <p:txBody>
            <a:bodyPr lIns="121900" tIns="121900" rIns="121900" bIns="121900" anchor="ctr" anchorCtr="0">
              <a:noAutofit/>
            </a:bodyPr>
            <a:lstStyle/>
            <a:p>
              <a:endParaRPr sz="2400"/>
            </a:p>
          </p:txBody>
        </p:sp>
        <p:pic>
          <p:nvPicPr>
            <p:cNvPr id="746" name="Shape 746"/>
            <p:cNvPicPr preferRelativeResize="0"/>
            <p:nvPr/>
          </p:nvPicPr>
          <p:blipFill>
            <a:blip r:embed="rId6">
              <a:alphaModFix/>
            </a:blip>
            <a:stretch>
              <a:fillRect/>
            </a:stretch>
          </p:blipFill>
          <p:spPr>
            <a:xfrm>
              <a:off x="2579168" y="1564021"/>
              <a:ext cx="348883" cy="375717"/>
            </a:xfrm>
            <a:prstGeom prst="rect">
              <a:avLst/>
            </a:prstGeom>
            <a:noFill/>
            <a:ln>
              <a:noFill/>
            </a:ln>
          </p:spPr>
        </p:pic>
      </p:grpSp>
      <p:grpSp>
        <p:nvGrpSpPr>
          <p:cNvPr id="747" name="Shape 747"/>
          <p:cNvGrpSpPr/>
          <p:nvPr/>
        </p:nvGrpSpPr>
        <p:grpSpPr>
          <a:xfrm>
            <a:off x="6778222" y="881876"/>
            <a:ext cx="2113200" cy="1688559"/>
            <a:chOff x="5626022" y="1422280"/>
            <a:chExt cx="1584900" cy="1266419"/>
          </a:xfrm>
        </p:grpSpPr>
        <p:sp>
          <p:nvSpPr>
            <p:cNvPr id="748" name="Shape 748"/>
            <p:cNvSpPr txBox="1"/>
            <p:nvPr/>
          </p:nvSpPr>
          <p:spPr>
            <a:xfrm>
              <a:off x="5626022" y="2173300"/>
              <a:ext cx="1584900" cy="515400"/>
            </a:xfrm>
            <a:prstGeom prst="rect">
              <a:avLst/>
            </a:prstGeom>
            <a:noFill/>
            <a:ln>
              <a:noFill/>
            </a:ln>
          </p:spPr>
          <p:txBody>
            <a:bodyPr lIns="121900" tIns="121900" rIns="121900" bIns="121900" anchor="t" anchorCtr="0">
              <a:noAutofit/>
            </a:bodyPr>
            <a:lstStyle/>
            <a:p>
              <a:pPr algn="ctr">
                <a:lnSpc>
                  <a:spcPct val="115000"/>
                </a:lnSpc>
              </a:pPr>
              <a:r>
                <a:rPr lang="es" sz="1100" b="1" dirty="0">
                  <a:solidFill>
                    <a:srgbClr val="434343"/>
                  </a:solidFill>
                  <a:latin typeface="Open Sans"/>
                  <a:ea typeface="Open Sans"/>
                  <a:cs typeface="Open Sans"/>
                  <a:sym typeface="Open Sans"/>
                </a:rPr>
                <a:t>ENGAGEMENT WITH SOCIETAL, ECONOMIC &amp; POLITICAL ACTORS: KNOWLEDGE PRODUCTION &amp; IMPACT</a:t>
              </a:r>
            </a:p>
            <a:p>
              <a:pPr algn="ctr">
                <a:lnSpc>
                  <a:spcPct val="115000"/>
                </a:lnSpc>
              </a:pPr>
              <a:r>
                <a:rPr lang="es" sz="1333" b="1" dirty="0" smtClean="0">
                  <a:solidFill>
                    <a:srgbClr val="434343"/>
                  </a:solidFill>
                  <a:latin typeface="Open Sans"/>
                  <a:ea typeface="Open Sans"/>
                  <a:cs typeface="Open Sans"/>
                  <a:sym typeface="Open Sans"/>
                </a:rPr>
                <a:t> </a:t>
              </a:r>
            </a:p>
            <a:p>
              <a:pPr algn="ctr">
                <a:lnSpc>
                  <a:spcPct val="115000"/>
                </a:lnSpc>
              </a:pPr>
              <a:r>
                <a:rPr lang="es" sz="1250" dirty="0">
                  <a:latin typeface="Open Sans" panose="020B0604020202020204" charset="0"/>
                  <a:ea typeface="Open Sans" panose="020B0604020202020204" charset="0"/>
                  <a:cs typeface="Open Sans" panose="020B0604020202020204" charset="0"/>
                  <a:sym typeface="Open Sans"/>
                </a:rPr>
                <a:t>Advocacy</a:t>
              </a:r>
            </a:p>
            <a:p>
              <a:pPr algn="ctr">
                <a:lnSpc>
                  <a:spcPct val="115000"/>
                </a:lnSpc>
              </a:pPr>
              <a:endParaRPr lang="es" sz="1250" dirty="0">
                <a:latin typeface="Open Sans" panose="020B0604020202020204" charset="0"/>
                <a:ea typeface="Open Sans" panose="020B0604020202020204" charset="0"/>
                <a:cs typeface="Open Sans" panose="020B0604020202020204" charset="0"/>
                <a:sym typeface="Open Sans"/>
              </a:endParaRPr>
            </a:p>
            <a:p>
              <a:pPr algn="ctr">
                <a:lnSpc>
                  <a:spcPct val="115000"/>
                </a:lnSpc>
              </a:pPr>
              <a:r>
                <a:rPr lang="es" sz="1250" dirty="0">
                  <a:latin typeface="Open Sans" panose="020B0604020202020204" charset="0"/>
                  <a:ea typeface="Open Sans" panose="020B0604020202020204" charset="0"/>
                  <a:cs typeface="Open Sans" panose="020B0604020202020204" charset="0"/>
                  <a:sym typeface="Open Sans"/>
                </a:rPr>
                <a:t>Lobbying</a:t>
              </a:r>
            </a:p>
            <a:p>
              <a:pPr algn="ctr">
                <a:lnSpc>
                  <a:spcPct val="115000"/>
                </a:lnSpc>
              </a:pPr>
              <a:endParaRPr lang="es" sz="1250" dirty="0">
                <a:latin typeface="Open Sans" panose="020B0604020202020204" charset="0"/>
                <a:ea typeface="Open Sans" panose="020B0604020202020204" charset="0"/>
                <a:cs typeface="Open Sans" panose="020B0604020202020204" charset="0"/>
                <a:sym typeface="Open Sans"/>
              </a:endParaRPr>
            </a:p>
            <a:p>
              <a:pPr algn="ctr">
                <a:lnSpc>
                  <a:spcPct val="115000"/>
                </a:lnSpc>
              </a:pPr>
              <a:r>
                <a:rPr lang="es" sz="1250" dirty="0">
                  <a:latin typeface="Open Sans" panose="020B0604020202020204" charset="0"/>
                  <a:ea typeface="Open Sans" panose="020B0604020202020204" charset="0"/>
                  <a:cs typeface="Open Sans" panose="020B0604020202020204" charset="0"/>
                  <a:sym typeface="Open Sans"/>
                </a:rPr>
                <a:t>Policy influence</a:t>
              </a:r>
            </a:p>
            <a:p>
              <a:pPr algn="ctr"/>
              <a:endParaRPr lang="en-US" sz="1467" dirty="0">
                <a:solidFill>
                  <a:schemeClr val="dk1"/>
                </a:solidFill>
                <a:latin typeface="Open Sans"/>
                <a:ea typeface="Open Sans"/>
                <a:cs typeface="Open Sans"/>
              </a:endParaRPr>
            </a:p>
            <a:p>
              <a:pPr algn="ctr"/>
              <a:r>
                <a:rPr lang="en-US" sz="1250" dirty="0">
                  <a:latin typeface="Open Sans" panose="020B0604020202020204" charset="0"/>
                  <a:ea typeface="Open Sans" panose="020B0604020202020204" charset="0"/>
                  <a:cs typeface="Open Sans" panose="020B0604020202020204" charset="0"/>
                </a:rPr>
                <a:t/>
              </a:r>
              <a:br>
                <a:rPr lang="en-US" sz="1250" dirty="0">
                  <a:latin typeface="Open Sans" panose="020B0604020202020204" charset="0"/>
                  <a:ea typeface="Open Sans" panose="020B0604020202020204" charset="0"/>
                  <a:cs typeface="Open Sans" panose="020B0604020202020204" charset="0"/>
                </a:rPr>
              </a:br>
              <a:endParaRPr lang="en-US" sz="1250" dirty="0">
                <a:solidFill>
                  <a:schemeClr val="dk1"/>
                </a:solidFill>
                <a:latin typeface="Open Sans" panose="020B0604020202020204" charset="0"/>
                <a:ea typeface="Open Sans" panose="020B0604020202020204" charset="0"/>
                <a:cs typeface="Open Sans" panose="020B0604020202020204" charset="0"/>
              </a:endParaRPr>
            </a:p>
            <a:p>
              <a:pPr algn="ctr"/>
              <a:r>
                <a:rPr lang="en-US" sz="1250" dirty="0">
                  <a:latin typeface="Open Sans" panose="020B0604020202020204" charset="0"/>
                  <a:ea typeface="Open Sans" panose="020B0604020202020204" charset="0"/>
                  <a:cs typeface="Open Sans" panose="020B0604020202020204" charset="0"/>
                </a:rPr>
                <a:t> </a:t>
              </a:r>
            </a:p>
          </p:txBody>
        </p:sp>
        <p:sp>
          <p:nvSpPr>
            <p:cNvPr id="749" name="Shape 749"/>
            <p:cNvSpPr/>
            <p:nvPr/>
          </p:nvSpPr>
          <p:spPr>
            <a:xfrm>
              <a:off x="6080372" y="1422280"/>
              <a:ext cx="676200" cy="676200"/>
            </a:xfrm>
            <a:prstGeom prst="ellipse">
              <a:avLst/>
            </a:prstGeom>
            <a:solidFill>
              <a:srgbClr val="57A7B5"/>
            </a:solidFill>
            <a:ln>
              <a:noFill/>
            </a:ln>
          </p:spPr>
          <p:txBody>
            <a:bodyPr lIns="121900" tIns="121900" rIns="121900" bIns="121900" anchor="ctr" anchorCtr="0">
              <a:noAutofit/>
            </a:bodyPr>
            <a:lstStyle/>
            <a:p>
              <a:endParaRPr sz="2400"/>
            </a:p>
          </p:txBody>
        </p:sp>
        <p:pic>
          <p:nvPicPr>
            <p:cNvPr id="750" name="Shape 750"/>
            <p:cNvPicPr preferRelativeResize="0"/>
            <p:nvPr/>
          </p:nvPicPr>
          <p:blipFill>
            <a:blip r:embed="rId7">
              <a:alphaModFix/>
            </a:blip>
            <a:stretch>
              <a:fillRect/>
            </a:stretch>
          </p:blipFill>
          <p:spPr>
            <a:xfrm>
              <a:off x="6228565" y="1544128"/>
              <a:ext cx="379813" cy="401080"/>
            </a:xfrm>
            <a:prstGeom prst="rect">
              <a:avLst/>
            </a:prstGeom>
            <a:noFill/>
            <a:ln>
              <a:noFill/>
            </a:ln>
          </p:spPr>
        </p:pic>
      </p:grpSp>
    </p:spTree>
    <p:extLst>
      <p:ext uri="{BB962C8B-B14F-4D97-AF65-F5344CB8AC3E}">
        <p14:creationId xmlns:p14="http://schemas.microsoft.com/office/powerpoint/2010/main" val="2086162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30"/>
                                        </p:tgtEl>
                                        <p:attrNameLst>
                                          <p:attrName>style.visibility</p:attrName>
                                        </p:attrNameLst>
                                      </p:cBhvr>
                                      <p:to>
                                        <p:strVal val="visible"/>
                                      </p:to>
                                    </p:set>
                                    <p:animEffect transition="in" filter="fade">
                                      <p:cBhvr>
                                        <p:cTn id="7" dur="1000"/>
                                        <p:tgtEl>
                                          <p:spTgt spid="73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31"/>
                                        </p:tgtEl>
                                        <p:attrNameLst>
                                          <p:attrName>style.visibility</p:attrName>
                                        </p:attrNameLst>
                                      </p:cBhvr>
                                      <p:to>
                                        <p:strVal val="visible"/>
                                      </p:to>
                                    </p:set>
                                    <p:animEffect transition="in" filter="fade">
                                      <p:cBhvr>
                                        <p:cTn id="12" dur="1000"/>
                                        <p:tgtEl>
                                          <p:spTgt spid="731"/>
                                        </p:tgtEl>
                                      </p:cBhvr>
                                    </p:animEffect>
                                    <p:anim calcmode="lin" valueType="num">
                                      <p:cBhvr>
                                        <p:cTn id="13" dur="1000" fill="hold"/>
                                        <p:tgtEl>
                                          <p:spTgt spid="731"/>
                                        </p:tgtEl>
                                        <p:attrNameLst>
                                          <p:attrName>ppt_x</p:attrName>
                                        </p:attrNameLst>
                                      </p:cBhvr>
                                      <p:tavLst>
                                        <p:tav tm="0">
                                          <p:val>
                                            <p:strVal val="#ppt_x"/>
                                          </p:val>
                                        </p:tav>
                                        <p:tav tm="100000">
                                          <p:val>
                                            <p:strVal val="#ppt_x"/>
                                          </p:val>
                                        </p:tav>
                                      </p:tavLst>
                                    </p:anim>
                                    <p:anim calcmode="lin" valueType="num">
                                      <p:cBhvr>
                                        <p:cTn id="14" dur="1000" fill="hold"/>
                                        <p:tgtEl>
                                          <p:spTgt spid="73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743"/>
                                        </p:tgtEl>
                                        <p:attrNameLst>
                                          <p:attrName>style.visibility</p:attrName>
                                        </p:attrNameLst>
                                      </p:cBhvr>
                                      <p:to>
                                        <p:strVal val="visible"/>
                                      </p:to>
                                    </p:set>
                                    <p:animEffect transition="in" filter="fade">
                                      <p:cBhvr>
                                        <p:cTn id="19" dur="1000"/>
                                        <p:tgtEl>
                                          <p:spTgt spid="743"/>
                                        </p:tgtEl>
                                      </p:cBhvr>
                                    </p:animEffect>
                                    <p:anim calcmode="lin" valueType="num">
                                      <p:cBhvr>
                                        <p:cTn id="20" dur="1000" fill="hold"/>
                                        <p:tgtEl>
                                          <p:spTgt spid="743"/>
                                        </p:tgtEl>
                                        <p:attrNameLst>
                                          <p:attrName>ppt_x</p:attrName>
                                        </p:attrNameLst>
                                      </p:cBhvr>
                                      <p:tavLst>
                                        <p:tav tm="0">
                                          <p:val>
                                            <p:strVal val="#ppt_x"/>
                                          </p:val>
                                        </p:tav>
                                        <p:tav tm="100000">
                                          <p:val>
                                            <p:strVal val="#ppt_x"/>
                                          </p:val>
                                        </p:tav>
                                      </p:tavLst>
                                    </p:anim>
                                    <p:anim calcmode="lin" valueType="num">
                                      <p:cBhvr>
                                        <p:cTn id="21" dur="1000" fill="hold"/>
                                        <p:tgtEl>
                                          <p:spTgt spid="74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735"/>
                                        </p:tgtEl>
                                        <p:attrNameLst>
                                          <p:attrName>style.visibility</p:attrName>
                                        </p:attrNameLst>
                                      </p:cBhvr>
                                      <p:to>
                                        <p:strVal val="visible"/>
                                      </p:to>
                                    </p:set>
                                    <p:animEffect transition="in" filter="fade">
                                      <p:cBhvr>
                                        <p:cTn id="26" dur="1000"/>
                                        <p:tgtEl>
                                          <p:spTgt spid="735"/>
                                        </p:tgtEl>
                                      </p:cBhvr>
                                    </p:animEffect>
                                    <p:anim calcmode="lin" valueType="num">
                                      <p:cBhvr>
                                        <p:cTn id="27" dur="1000" fill="hold"/>
                                        <p:tgtEl>
                                          <p:spTgt spid="735"/>
                                        </p:tgtEl>
                                        <p:attrNameLst>
                                          <p:attrName>ppt_x</p:attrName>
                                        </p:attrNameLst>
                                      </p:cBhvr>
                                      <p:tavLst>
                                        <p:tav tm="0">
                                          <p:val>
                                            <p:strVal val="#ppt_x"/>
                                          </p:val>
                                        </p:tav>
                                        <p:tav tm="100000">
                                          <p:val>
                                            <p:strVal val="#ppt_x"/>
                                          </p:val>
                                        </p:tav>
                                      </p:tavLst>
                                    </p:anim>
                                    <p:anim calcmode="lin" valueType="num">
                                      <p:cBhvr>
                                        <p:cTn id="28" dur="1000" fill="hold"/>
                                        <p:tgtEl>
                                          <p:spTgt spid="735"/>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747"/>
                                        </p:tgtEl>
                                        <p:attrNameLst>
                                          <p:attrName>style.visibility</p:attrName>
                                        </p:attrNameLst>
                                      </p:cBhvr>
                                      <p:to>
                                        <p:strVal val="visible"/>
                                      </p:to>
                                    </p:set>
                                    <p:animEffect transition="in" filter="fade">
                                      <p:cBhvr>
                                        <p:cTn id="33" dur="1000"/>
                                        <p:tgtEl>
                                          <p:spTgt spid="747"/>
                                        </p:tgtEl>
                                      </p:cBhvr>
                                    </p:animEffect>
                                    <p:anim calcmode="lin" valueType="num">
                                      <p:cBhvr>
                                        <p:cTn id="34" dur="1000" fill="hold"/>
                                        <p:tgtEl>
                                          <p:spTgt spid="747"/>
                                        </p:tgtEl>
                                        <p:attrNameLst>
                                          <p:attrName>ppt_x</p:attrName>
                                        </p:attrNameLst>
                                      </p:cBhvr>
                                      <p:tavLst>
                                        <p:tav tm="0">
                                          <p:val>
                                            <p:strVal val="#ppt_x"/>
                                          </p:val>
                                        </p:tav>
                                        <p:tav tm="100000">
                                          <p:val>
                                            <p:strVal val="#ppt_x"/>
                                          </p:val>
                                        </p:tav>
                                      </p:tavLst>
                                    </p:anim>
                                    <p:anim calcmode="lin" valueType="num">
                                      <p:cBhvr>
                                        <p:cTn id="35" dur="1000" fill="hold"/>
                                        <p:tgtEl>
                                          <p:spTgt spid="747"/>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739"/>
                                        </p:tgtEl>
                                        <p:attrNameLst>
                                          <p:attrName>style.visibility</p:attrName>
                                        </p:attrNameLst>
                                      </p:cBhvr>
                                      <p:to>
                                        <p:strVal val="visible"/>
                                      </p:to>
                                    </p:set>
                                    <p:animEffect transition="in" filter="fade">
                                      <p:cBhvr>
                                        <p:cTn id="40" dur="1000"/>
                                        <p:tgtEl>
                                          <p:spTgt spid="739"/>
                                        </p:tgtEl>
                                      </p:cBhvr>
                                    </p:animEffect>
                                    <p:anim calcmode="lin" valueType="num">
                                      <p:cBhvr>
                                        <p:cTn id="41" dur="1000" fill="hold"/>
                                        <p:tgtEl>
                                          <p:spTgt spid="739"/>
                                        </p:tgtEl>
                                        <p:attrNameLst>
                                          <p:attrName>ppt_x</p:attrName>
                                        </p:attrNameLst>
                                      </p:cBhvr>
                                      <p:tavLst>
                                        <p:tav tm="0">
                                          <p:val>
                                            <p:strVal val="#ppt_x"/>
                                          </p:val>
                                        </p:tav>
                                        <p:tav tm="100000">
                                          <p:val>
                                            <p:strVal val="#ppt_x"/>
                                          </p:val>
                                        </p:tav>
                                      </p:tavLst>
                                    </p:anim>
                                    <p:anim calcmode="lin" valueType="num">
                                      <p:cBhvr>
                                        <p:cTn id="42" dur="1000" fill="hold"/>
                                        <p:tgtEl>
                                          <p:spTgt spid="7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12"/>
        <p:cNvGrpSpPr/>
        <p:nvPr/>
      </p:nvGrpSpPr>
      <p:grpSpPr>
        <a:xfrm>
          <a:off x="0" y="0"/>
          <a:ext cx="0" cy="0"/>
          <a:chOff x="0" y="0"/>
          <a:chExt cx="0" cy="0"/>
        </a:xfrm>
      </p:grpSpPr>
      <p:sp>
        <p:nvSpPr>
          <p:cNvPr id="713" name="Shape 713"/>
          <p:cNvSpPr/>
          <p:nvPr/>
        </p:nvSpPr>
        <p:spPr>
          <a:xfrm>
            <a:off x="-302033" y="0"/>
            <a:ext cx="226400" cy="856800"/>
          </a:xfrm>
          <a:prstGeom prst="rect">
            <a:avLst/>
          </a:prstGeom>
          <a:solidFill>
            <a:schemeClr val="lt2"/>
          </a:solidFill>
          <a:ln w="19050" cap="flat" cmpd="sng">
            <a:solidFill>
              <a:schemeClr val="dk2"/>
            </a:solidFill>
            <a:prstDash val="solid"/>
            <a:round/>
            <a:headEnd type="none" w="med" len="med"/>
            <a:tailEnd type="none" w="med" len="med"/>
          </a:ln>
        </p:spPr>
        <p:txBody>
          <a:bodyPr lIns="121900" tIns="121900" rIns="121900" bIns="121900" anchor="ctr" anchorCtr="0">
            <a:noAutofit/>
          </a:bodyPr>
          <a:lstStyle/>
          <a:p>
            <a:endParaRPr sz="2400"/>
          </a:p>
        </p:txBody>
      </p:sp>
      <p:sp>
        <p:nvSpPr>
          <p:cNvPr id="714" name="Shape 714"/>
          <p:cNvSpPr/>
          <p:nvPr/>
        </p:nvSpPr>
        <p:spPr>
          <a:xfrm>
            <a:off x="-302033" y="857241"/>
            <a:ext cx="226400" cy="856800"/>
          </a:xfrm>
          <a:prstGeom prst="rect">
            <a:avLst/>
          </a:prstGeom>
          <a:solidFill>
            <a:schemeClr val="lt2"/>
          </a:solidFill>
          <a:ln w="19050" cap="flat" cmpd="sng">
            <a:solidFill>
              <a:schemeClr val="dk2"/>
            </a:solidFill>
            <a:prstDash val="solid"/>
            <a:round/>
            <a:headEnd type="none" w="med" len="med"/>
            <a:tailEnd type="none" w="med" len="med"/>
          </a:ln>
        </p:spPr>
        <p:txBody>
          <a:bodyPr lIns="121900" tIns="121900" rIns="121900" bIns="121900" anchor="ctr" anchorCtr="0">
            <a:noAutofit/>
          </a:bodyPr>
          <a:lstStyle/>
          <a:p>
            <a:endParaRPr sz="2400"/>
          </a:p>
        </p:txBody>
      </p:sp>
      <p:sp>
        <p:nvSpPr>
          <p:cNvPr id="715" name="Shape 715"/>
          <p:cNvSpPr/>
          <p:nvPr/>
        </p:nvSpPr>
        <p:spPr>
          <a:xfrm>
            <a:off x="-302033" y="1714484"/>
            <a:ext cx="226400" cy="856800"/>
          </a:xfrm>
          <a:prstGeom prst="rect">
            <a:avLst/>
          </a:prstGeom>
          <a:solidFill>
            <a:schemeClr val="lt2"/>
          </a:solidFill>
          <a:ln w="19050" cap="flat" cmpd="sng">
            <a:solidFill>
              <a:schemeClr val="dk2"/>
            </a:solidFill>
            <a:prstDash val="solid"/>
            <a:round/>
            <a:headEnd type="none" w="med" len="med"/>
            <a:tailEnd type="none" w="med" len="med"/>
          </a:ln>
        </p:spPr>
        <p:txBody>
          <a:bodyPr lIns="121900" tIns="121900" rIns="121900" bIns="121900" anchor="ctr" anchorCtr="0">
            <a:noAutofit/>
          </a:bodyPr>
          <a:lstStyle/>
          <a:p>
            <a:endParaRPr sz="2400"/>
          </a:p>
        </p:txBody>
      </p:sp>
      <p:sp>
        <p:nvSpPr>
          <p:cNvPr id="716" name="Shape 716"/>
          <p:cNvSpPr/>
          <p:nvPr/>
        </p:nvSpPr>
        <p:spPr>
          <a:xfrm>
            <a:off x="-302033" y="2571747"/>
            <a:ext cx="226400" cy="856800"/>
          </a:xfrm>
          <a:prstGeom prst="rect">
            <a:avLst/>
          </a:prstGeom>
          <a:solidFill>
            <a:schemeClr val="lt2"/>
          </a:solidFill>
          <a:ln w="19050" cap="flat" cmpd="sng">
            <a:solidFill>
              <a:schemeClr val="dk2"/>
            </a:solidFill>
            <a:prstDash val="solid"/>
            <a:round/>
            <a:headEnd type="none" w="med" len="med"/>
            <a:tailEnd type="none" w="med" len="med"/>
          </a:ln>
        </p:spPr>
        <p:txBody>
          <a:bodyPr lIns="121900" tIns="121900" rIns="121900" bIns="121900" anchor="ctr" anchorCtr="0">
            <a:noAutofit/>
          </a:bodyPr>
          <a:lstStyle/>
          <a:p>
            <a:endParaRPr sz="2400"/>
          </a:p>
        </p:txBody>
      </p:sp>
      <p:sp>
        <p:nvSpPr>
          <p:cNvPr id="717" name="Shape 717"/>
          <p:cNvSpPr/>
          <p:nvPr/>
        </p:nvSpPr>
        <p:spPr>
          <a:xfrm>
            <a:off x="-302033" y="3429003"/>
            <a:ext cx="226400" cy="856800"/>
          </a:xfrm>
          <a:prstGeom prst="rect">
            <a:avLst/>
          </a:prstGeom>
          <a:solidFill>
            <a:schemeClr val="lt2"/>
          </a:solidFill>
          <a:ln w="19050" cap="flat" cmpd="sng">
            <a:solidFill>
              <a:schemeClr val="dk2"/>
            </a:solidFill>
            <a:prstDash val="solid"/>
            <a:round/>
            <a:headEnd type="none" w="med" len="med"/>
            <a:tailEnd type="none" w="med" len="med"/>
          </a:ln>
        </p:spPr>
        <p:txBody>
          <a:bodyPr lIns="121900" tIns="121900" rIns="121900" bIns="121900" anchor="ctr" anchorCtr="0">
            <a:noAutofit/>
          </a:bodyPr>
          <a:lstStyle/>
          <a:p>
            <a:endParaRPr sz="2400"/>
          </a:p>
        </p:txBody>
      </p:sp>
      <p:sp>
        <p:nvSpPr>
          <p:cNvPr id="718" name="Shape 718"/>
          <p:cNvSpPr/>
          <p:nvPr/>
        </p:nvSpPr>
        <p:spPr>
          <a:xfrm>
            <a:off x="-302033" y="4286246"/>
            <a:ext cx="226400" cy="856799"/>
          </a:xfrm>
          <a:prstGeom prst="rect">
            <a:avLst/>
          </a:prstGeom>
          <a:solidFill>
            <a:schemeClr val="lt2"/>
          </a:solidFill>
          <a:ln w="19050" cap="flat" cmpd="sng">
            <a:solidFill>
              <a:schemeClr val="dk2"/>
            </a:solidFill>
            <a:prstDash val="solid"/>
            <a:round/>
            <a:headEnd type="none" w="med" len="med"/>
            <a:tailEnd type="none" w="med" len="med"/>
          </a:ln>
        </p:spPr>
        <p:txBody>
          <a:bodyPr lIns="121900" tIns="121900" rIns="121900" bIns="121900" anchor="ctr" anchorCtr="0">
            <a:noAutofit/>
          </a:bodyPr>
          <a:lstStyle/>
          <a:p>
            <a:endParaRPr sz="2400"/>
          </a:p>
        </p:txBody>
      </p:sp>
      <p:sp>
        <p:nvSpPr>
          <p:cNvPr id="719" name="Shape 719"/>
          <p:cNvSpPr/>
          <p:nvPr/>
        </p:nvSpPr>
        <p:spPr>
          <a:xfrm>
            <a:off x="-302033" y="5143488"/>
            <a:ext cx="226400" cy="856800"/>
          </a:xfrm>
          <a:prstGeom prst="rect">
            <a:avLst/>
          </a:prstGeom>
          <a:solidFill>
            <a:schemeClr val="lt2"/>
          </a:solidFill>
          <a:ln w="19050" cap="flat" cmpd="sng">
            <a:solidFill>
              <a:schemeClr val="dk2"/>
            </a:solidFill>
            <a:prstDash val="solid"/>
            <a:round/>
            <a:headEnd type="none" w="med" len="med"/>
            <a:tailEnd type="none" w="med" len="med"/>
          </a:ln>
        </p:spPr>
        <p:txBody>
          <a:bodyPr lIns="121900" tIns="121900" rIns="121900" bIns="121900" anchor="ctr" anchorCtr="0">
            <a:noAutofit/>
          </a:bodyPr>
          <a:lstStyle/>
          <a:p>
            <a:endParaRPr sz="2400"/>
          </a:p>
        </p:txBody>
      </p:sp>
      <p:sp>
        <p:nvSpPr>
          <p:cNvPr id="720" name="Shape 720"/>
          <p:cNvSpPr/>
          <p:nvPr/>
        </p:nvSpPr>
        <p:spPr>
          <a:xfrm>
            <a:off x="-302033" y="6000749"/>
            <a:ext cx="226400" cy="856800"/>
          </a:xfrm>
          <a:prstGeom prst="rect">
            <a:avLst/>
          </a:prstGeom>
          <a:solidFill>
            <a:schemeClr val="lt2"/>
          </a:solidFill>
          <a:ln w="19050" cap="flat" cmpd="sng">
            <a:solidFill>
              <a:schemeClr val="dk2"/>
            </a:solidFill>
            <a:prstDash val="solid"/>
            <a:round/>
            <a:headEnd type="none" w="med" len="med"/>
            <a:tailEnd type="none" w="med" len="med"/>
          </a:ln>
        </p:spPr>
        <p:txBody>
          <a:bodyPr lIns="121900" tIns="121900" rIns="121900" bIns="121900" anchor="ctr" anchorCtr="0">
            <a:noAutofit/>
          </a:bodyPr>
          <a:lstStyle/>
          <a:p>
            <a:endParaRPr sz="2400"/>
          </a:p>
        </p:txBody>
      </p:sp>
      <p:sp>
        <p:nvSpPr>
          <p:cNvPr id="721" name="Shape 721"/>
          <p:cNvSpPr/>
          <p:nvPr/>
        </p:nvSpPr>
        <p:spPr>
          <a:xfrm rot="5400000">
            <a:off x="11317205" y="-953367"/>
            <a:ext cx="226400" cy="1523200"/>
          </a:xfrm>
          <a:prstGeom prst="rect">
            <a:avLst/>
          </a:prstGeom>
          <a:solidFill>
            <a:schemeClr val="lt2"/>
          </a:solidFill>
          <a:ln w="19050" cap="flat" cmpd="sng">
            <a:solidFill>
              <a:schemeClr val="dk2"/>
            </a:solidFill>
            <a:prstDash val="solid"/>
            <a:round/>
            <a:headEnd type="none" w="med" len="med"/>
            <a:tailEnd type="none" w="med" len="med"/>
          </a:ln>
        </p:spPr>
        <p:txBody>
          <a:bodyPr lIns="121900" tIns="121900" rIns="121900" bIns="121900" anchor="ctr" anchorCtr="0">
            <a:noAutofit/>
          </a:bodyPr>
          <a:lstStyle/>
          <a:p>
            <a:endParaRPr sz="2400"/>
          </a:p>
        </p:txBody>
      </p:sp>
      <p:sp>
        <p:nvSpPr>
          <p:cNvPr id="722" name="Shape 722"/>
          <p:cNvSpPr/>
          <p:nvPr/>
        </p:nvSpPr>
        <p:spPr>
          <a:xfrm rot="5400000">
            <a:off x="9793119" y="-953367"/>
            <a:ext cx="226400" cy="1523200"/>
          </a:xfrm>
          <a:prstGeom prst="rect">
            <a:avLst/>
          </a:prstGeom>
          <a:solidFill>
            <a:schemeClr val="lt2"/>
          </a:solidFill>
          <a:ln w="19050" cap="flat" cmpd="sng">
            <a:solidFill>
              <a:schemeClr val="dk2"/>
            </a:solidFill>
            <a:prstDash val="solid"/>
            <a:round/>
            <a:headEnd type="none" w="med" len="med"/>
            <a:tailEnd type="none" w="med" len="med"/>
          </a:ln>
        </p:spPr>
        <p:txBody>
          <a:bodyPr lIns="121900" tIns="121900" rIns="121900" bIns="121900" anchor="ctr" anchorCtr="0">
            <a:noAutofit/>
          </a:bodyPr>
          <a:lstStyle/>
          <a:p>
            <a:endParaRPr sz="2400"/>
          </a:p>
        </p:txBody>
      </p:sp>
      <p:sp>
        <p:nvSpPr>
          <p:cNvPr id="723" name="Shape 723"/>
          <p:cNvSpPr/>
          <p:nvPr/>
        </p:nvSpPr>
        <p:spPr>
          <a:xfrm rot="5400000">
            <a:off x="8269033" y="-953367"/>
            <a:ext cx="226400" cy="1523200"/>
          </a:xfrm>
          <a:prstGeom prst="rect">
            <a:avLst/>
          </a:prstGeom>
          <a:solidFill>
            <a:schemeClr val="lt2"/>
          </a:solidFill>
          <a:ln w="19050" cap="flat" cmpd="sng">
            <a:solidFill>
              <a:schemeClr val="dk2"/>
            </a:solidFill>
            <a:prstDash val="solid"/>
            <a:round/>
            <a:headEnd type="none" w="med" len="med"/>
            <a:tailEnd type="none" w="med" len="med"/>
          </a:ln>
        </p:spPr>
        <p:txBody>
          <a:bodyPr lIns="121900" tIns="121900" rIns="121900" bIns="121900" anchor="ctr" anchorCtr="0">
            <a:noAutofit/>
          </a:bodyPr>
          <a:lstStyle/>
          <a:p>
            <a:endParaRPr sz="2400"/>
          </a:p>
        </p:txBody>
      </p:sp>
      <p:sp>
        <p:nvSpPr>
          <p:cNvPr id="724" name="Shape 724"/>
          <p:cNvSpPr/>
          <p:nvPr/>
        </p:nvSpPr>
        <p:spPr>
          <a:xfrm rot="5400000">
            <a:off x="6744911" y="-953367"/>
            <a:ext cx="226400" cy="1523200"/>
          </a:xfrm>
          <a:prstGeom prst="rect">
            <a:avLst/>
          </a:prstGeom>
          <a:solidFill>
            <a:schemeClr val="lt2"/>
          </a:solidFill>
          <a:ln w="19050" cap="flat" cmpd="sng">
            <a:solidFill>
              <a:schemeClr val="dk2"/>
            </a:solidFill>
            <a:prstDash val="solid"/>
            <a:round/>
            <a:headEnd type="none" w="med" len="med"/>
            <a:tailEnd type="none" w="med" len="med"/>
          </a:ln>
        </p:spPr>
        <p:txBody>
          <a:bodyPr lIns="121900" tIns="121900" rIns="121900" bIns="121900" anchor="ctr" anchorCtr="0">
            <a:noAutofit/>
          </a:bodyPr>
          <a:lstStyle/>
          <a:p>
            <a:endParaRPr sz="2400"/>
          </a:p>
        </p:txBody>
      </p:sp>
      <p:sp>
        <p:nvSpPr>
          <p:cNvPr id="725" name="Shape 725"/>
          <p:cNvSpPr/>
          <p:nvPr/>
        </p:nvSpPr>
        <p:spPr>
          <a:xfrm rot="5400000">
            <a:off x="5220800" y="-953367"/>
            <a:ext cx="226400" cy="1523200"/>
          </a:xfrm>
          <a:prstGeom prst="rect">
            <a:avLst/>
          </a:prstGeom>
          <a:solidFill>
            <a:schemeClr val="lt2"/>
          </a:solidFill>
          <a:ln w="19050" cap="flat" cmpd="sng">
            <a:solidFill>
              <a:schemeClr val="dk2"/>
            </a:solidFill>
            <a:prstDash val="solid"/>
            <a:round/>
            <a:headEnd type="none" w="med" len="med"/>
            <a:tailEnd type="none" w="med" len="med"/>
          </a:ln>
        </p:spPr>
        <p:txBody>
          <a:bodyPr lIns="121900" tIns="121900" rIns="121900" bIns="121900" anchor="ctr" anchorCtr="0">
            <a:noAutofit/>
          </a:bodyPr>
          <a:lstStyle/>
          <a:p>
            <a:endParaRPr sz="2400"/>
          </a:p>
        </p:txBody>
      </p:sp>
      <p:sp>
        <p:nvSpPr>
          <p:cNvPr id="726" name="Shape 726"/>
          <p:cNvSpPr/>
          <p:nvPr/>
        </p:nvSpPr>
        <p:spPr>
          <a:xfrm rot="5400000">
            <a:off x="3696713" y="-953367"/>
            <a:ext cx="226400" cy="1523200"/>
          </a:xfrm>
          <a:prstGeom prst="rect">
            <a:avLst/>
          </a:prstGeom>
          <a:solidFill>
            <a:schemeClr val="lt2"/>
          </a:solidFill>
          <a:ln w="19050" cap="flat" cmpd="sng">
            <a:solidFill>
              <a:schemeClr val="dk2"/>
            </a:solidFill>
            <a:prstDash val="solid"/>
            <a:round/>
            <a:headEnd type="none" w="med" len="med"/>
            <a:tailEnd type="none" w="med" len="med"/>
          </a:ln>
        </p:spPr>
        <p:txBody>
          <a:bodyPr lIns="121900" tIns="121900" rIns="121900" bIns="121900" anchor="ctr" anchorCtr="0">
            <a:noAutofit/>
          </a:bodyPr>
          <a:lstStyle/>
          <a:p>
            <a:endParaRPr sz="2400"/>
          </a:p>
        </p:txBody>
      </p:sp>
      <p:sp>
        <p:nvSpPr>
          <p:cNvPr id="727" name="Shape 727"/>
          <p:cNvSpPr/>
          <p:nvPr/>
        </p:nvSpPr>
        <p:spPr>
          <a:xfrm rot="5400000">
            <a:off x="2172627" y="-953367"/>
            <a:ext cx="226400" cy="1523200"/>
          </a:xfrm>
          <a:prstGeom prst="rect">
            <a:avLst/>
          </a:prstGeom>
          <a:solidFill>
            <a:schemeClr val="lt2"/>
          </a:solidFill>
          <a:ln w="19050" cap="flat" cmpd="sng">
            <a:solidFill>
              <a:schemeClr val="dk2"/>
            </a:solidFill>
            <a:prstDash val="solid"/>
            <a:round/>
            <a:headEnd type="none" w="med" len="med"/>
            <a:tailEnd type="none" w="med" len="med"/>
          </a:ln>
        </p:spPr>
        <p:txBody>
          <a:bodyPr lIns="121900" tIns="121900" rIns="121900" bIns="121900" anchor="ctr" anchorCtr="0">
            <a:noAutofit/>
          </a:bodyPr>
          <a:lstStyle/>
          <a:p>
            <a:endParaRPr sz="2400"/>
          </a:p>
        </p:txBody>
      </p:sp>
      <p:sp>
        <p:nvSpPr>
          <p:cNvPr id="728" name="Shape 728"/>
          <p:cNvSpPr/>
          <p:nvPr/>
        </p:nvSpPr>
        <p:spPr>
          <a:xfrm rot="5400000">
            <a:off x="648505" y="-953367"/>
            <a:ext cx="226400" cy="1523200"/>
          </a:xfrm>
          <a:prstGeom prst="rect">
            <a:avLst/>
          </a:prstGeom>
          <a:solidFill>
            <a:schemeClr val="lt2"/>
          </a:solidFill>
          <a:ln w="19050" cap="flat" cmpd="sng">
            <a:solidFill>
              <a:schemeClr val="dk2"/>
            </a:solidFill>
            <a:prstDash val="solid"/>
            <a:round/>
            <a:headEnd type="none" w="med" len="med"/>
            <a:tailEnd type="none" w="med" len="med"/>
          </a:ln>
        </p:spPr>
        <p:txBody>
          <a:bodyPr lIns="121900" tIns="121900" rIns="121900" bIns="121900" anchor="ctr" anchorCtr="0">
            <a:noAutofit/>
          </a:bodyPr>
          <a:lstStyle/>
          <a:p>
            <a:endParaRPr sz="2400"/>
          </a:p>
        </p:txBody>
      </p:sp>
      <p:sp>
        <p:nvSpPr>
          <p:cNvPr id="730" name="Shape 730"/>
          <p:cNvSpPr txBox="1"/>
          <p:nvPr/>
        </p:nvSpPr>
        <p:spPr>
          <a:xfrm>
            <a:off x="-188833" y="-46149"/>
            <a:ext cx="12189600" cy="687200"/>
          </a:xfrm>
          <a:prstGeom prst="rect">
            <a:avLst/>
          </a:prstGeom>
          <a:noFill/>
          <a:ln>
            <a:noFill/>
          </a:ln>
        </p:spPr>
        <p:txBody>
          <a:bodyPr lIns="121900" tIns="121900" rIns="121900" bIns="121900" anchor="b" anchorCtr="0">
            <a:noAutofit/>
          </a:bodyPr>
          <a:lstStyle/>
          <a:p>
            <a:pPr algn="ctr"/>
            <a:r>
              <a:rPr lang="en-US" sz="2000" b="1" dirty="0" smtClean="0">
                <a:solidFill>
                  <a:srgbClr val="434343"/>
                </a:solidFill>
                <a:latin typeface="Open Sans"/>
                <a:ea typeface="Open Sans"/>
                <a:cs typeface="Open Sans"/>
                <a:sym typeface="Open Sans"/>
              </a:rPr>
              <a:t>Reliable Composite Indicators for Assessing Research Excellence </a:t>
            </a:r>
            <a:endParaRPr lang="es" sz="2000" b="1" dirty="0">
              <a:solidFill>
                <a:srgbClr val="434343"/>
              </a:solidFill>
              <a:latin typeface="Open Sans"/>
              <a:ea typeface="Open Sans"/>
              <a:cs typeface="Open Sans"/>
              <a:sym typeface="Open Sans"/>
            </a:endParaRPr>
          </a:p>
        </p:txBody>
      </p:sp>
      <p:grpSp>
        <p:nvGrpSpPr>
          <p:cNvPr id="731" name="Shape 731"/>
          <p:cNvGrpSpPr/>
          <p:nvPr/>
        </p:nvGrpSpPr>
        <p:grpSpPr>
          <a:xfrm>
            <a:off x="85599" y="747005"/>
            <a:ext cx="2211200" cy="1688559"/>
            <a:chOff x="239499" y="1422280"/>
            <a:chExt cx="1658400" cy="1266419"/>
          </a:xfrm>
        </p:grpSpPr>
        <p:sp>
          <p:nvSpPr>
            <p:cNvPr id="732" name="Shape 732"/>
            <p:cNvSpPr txBox="1"/>
            <p:nvPr/>
          </p:nvSpPr>
          <p:spPr>
            <a:xfrm>
              <a:off x="239499" y="2173300"/>
              <a:ext cx="1658400" cy="515400"/>
            </a:xfrm>
            <a:prstGeom prst="rect">
              <a:avLst/>
            </a:prstGeom>
            <a:noFill/>
            <a:ln>
              <a:noFill/>
            </a:ln>
          </p:spPr>
          <p:txBody>
            <a:bodyPr lIns="121900" tIns="121900" rIns="121900" bIns="121900" anchor="t" anchorCtr="0">
              <a:noAutofit/>
            </a:bodyPr>
            <a:lstStyle/>
            <a:p>
              <a:pPr algn="ctr">
                <a:lnSpc>
                  <a:spcPct val="115000"/>
                </a:lnSpc>
              </a:pPr>
              <a:r>
                <a:rPr lang="es" sz="1200" b="1" dirty="0" smtClean="0">
                  <a:solidFill>
                    <a:srgbClr val="434343"/>
                  </a:solidFill>
                  <a:latin typeface="Open Sans"/>
                  <a:ea typeface="Open Sans"/>
                  <a:cs typeface="Open Sans"/>
                  <a:sym typeface="Open Sans"/>
                </a:rPr>
                <a:t>WORLD CLASS PEER REVIEW AND MEL SYSTEMS &amp; PROCESSES</a:t>
              </a:r>
              <a:endParaRPr lang="es" sz="1200" b="1" dirty="0">
                <a:solidFill>
                  <a:srgbClr val="434343"/>
                </a:solidFill>
                <a:latin typeface="Open Sans"/>
                <a:ea typeface="Open Sans"/>
                <a:cs typeface="Open Sans"/>
                <a:sym typeface="Open Sans"/>
              </a:endParaRPr>
            </a:p>
            <a:p>
              <a:pPr algn="ctr"/>
              <a:endParaRPr lang="en-US" sz="1250" dirty="0">
                <a:latin typeface="Open Sans" panose="020B0604020202020204" charset="0"/>
                <a:ea typeface="Open Sans" panose="020B0604020202020204" charset="0"/>
                <a:cs typeface="Open Sans" panose="020B0604020202020204" charset="0"/>
              </a:endParaRPr>
            </a:p>
            <a:p>
              <a:pPr algn="ctr"/>
              <a:r>
                <a:rPr lang="en-US" sz="1250" dirty="0" smtClean="0">
                  <a:latin typeface="Open Sans" panose="020B0604020202020204" charset="0"/>
                  <a:ea typeface="Open Sans" panose="020B0604020202020204" charset="0"/>
                  <a:cs typeface="Open Sans" panose="020B0604020202020204" charset="0"/>
                </a:rPr>
                <a:t>Digital grants management system in place</a:t>
              </a:r>
            </a:p>
            <a:p>
              <a:pPr algn="ctr"/>
              <a:endParaRPr lang="en-US" sz="1250" dirty="0">
                <a:latin typeface="Open Sans" panose="020B0604020202020204" charset="0"/>
                <a:ea typeface="Open Sans" panose="020B0604020202020204" charset="0"/>
                <a:cs typeface="Open Sans" panose="020B0604020202020204" charset="0"/>
              </a:endParaRPr>
            </a:p>
            <a:p>
              <a:pPr algn="ctr"/>
              <a:r>
                <a:rPr lang="en-US" sz="1250" dirty="0" smtClean="0">
                  <a:latin typeface="Open Sans" panose="020B0604020202020204" charset="0"/>
                  <a:ea typeface="Open Sans" panose="020B0604020202020204" charset="0"/>
                  <a:cs typeface="Open Sans" panose="020B0604020202020204" charset="0"/>
                </a:rPr>
                <a:t>World class peer review processes and platforms in place </a:t>
              </a:r>
            </a:p>
            <a:p>
              <a:pPr algn="ctr"/>
              <a:endParaRPr lang="en-US" sz="1250" dirty="0">
                <a:latin typeface="Open Sans" panose="020B0604020202020204" charset="0"/>
                <a:ea typeface="Open Sans" panose="020B0604020202020204" charset="0"/>
                <a:cs typeface="Open Sans" panose="020B0604020202020204" charset="0"/>
              </a:endParaRPr>
            </a:p>
            <a:p>
              <a:pPr algn="ctr"/>
              <a:r>
                <a:rPr lang="en-US" sz="1250" dirty="0" smtClean="0">
                  <a:latin typeface="Open Sans" panose="020B0604020202020204" charset="0"/>
                  <a:ea typeface="Open Sans" panose="020B0604020202020204" charset="0"/>
                  <a:cs typeface="Open Sans" panose="020B0604020202020204" charset="0"/>
                </a:rPr>
                <a:t>Review processes underpinned by Research Excellence and </a:t>
              </a:r>
              <a:r>
                <a:rPr lang="en-US" sz="1250" dirty="0" err="1" smtClean="0">
                  <a:latin typeface="Open Sans" panose="020B0604020202020204" charset="0"/>
                  <a:ea typeface="Open Sans" panose="020B0604020202020204" charset="0"/>
                  <a:cs typeface="Open Sans" panose="020B0604020202020204" charset="0"/>
                </a:rPr>
                <a:t>Rigour</a:t>
              </a:r>
              <a:endParaRPr lang="en-US" sz="1250" dirty="0" smtClean="0">
                <a:latin typeface="Open Sans" panose="020B0604020202020204" charset="0"/>
                <a:ea typeface="Open Sans" panose="020B0604020202020204" charset="0"/>
                <a:cs typeface="Open Sans" panose="020B0604020202020204" charset="0"/>
              </a:endParaRPr>
            </a:p>
            <a:p>
              <a:pPr algn="ctr"/>
              <a:endParaRPr lang="en-US" sz="1250" dirty="0">
                <a:latin typeface="Open Sans" panose="020B0604020202020204" charset="0"/>
                <a:ea typeface="Open Sans" panose="020B0604020202020204" charset="0"/>
                <a:cs typeface="Open Sans" panose="020B0604020202020204" charset="0"/>
              </a:endParaRPr>
            </a:p>
            <a:p>
              <a:pPr algn="ctr"/>
              <a:r>
                <a:rPr lang="en-US" sz="1250" dirty="0" smtClean="0">
                  <a:latin typeface="Open Sans" panose="020B0604020202020204" charset="0"/>
                  <a:ea typeface="Open Sans" panose="020B0604020202020204" charset="0"/>
                  <a:cs typeface="Open Sans" panose="020B0604020202020204" charset="0"/>
                </a:rPr>
                <a:t>MEL processes and platforms in place</a:t>
              </a:r>
              <a:endParaRPr lang="en-US" sz="1250" dirty="0">
                <a:latin typeface="Open Sans" panose="020B0604020202020204" charset="0"/>
                <a:ea typeface="Open Sans" panose="020B0604020202020204" charset="0"/>
                <a:cs typeface="Open Sans" panose="020B0604020202020204" charset="0"/>
              </a:endParaRPr>
            </a:p>
            <a:p>
              <a:pPr lvl="0" algn="ctr">
                <a:lnSpc>
                  <a:spcPct val="125000"/>
                </a:lnSpc>
                <a:buClr>
                  <a:schemeClr val="dk1"/>
                </a:buClr>
                <a:buSzPct val="122222"/>
              </a:pPr>
              <a:endParaRPr lang="es" sz="1467" dirty="0">
                <a:solidFill>
                  <a:schemeClr val="dk1"/>
                </a:solidFill>
                <a:latin typeface="Open Sans"/>
                <a:ea typeface="Open Sans"/>
                <a:cs typeface="Open Sans"/>
                <a:sym typeface="Open Sans"/>
              </a:endParaRPr>
            </a:p>
            <a:p>
              <a:pPr algn="ctr">
                <a:lnSpc>
                  <a:spcPct val="115000"/>
                </a:lnSpc>
              </a:pPr>
              <a:endParaRPr sz="1600" dirty="0">
                <a:solidFill>
                  <a:srgbClr val="434343"/>
                </a:solidFill>
                <a:latin typeface="Open Sans"/>
                <a:ea typeface="Open Sans"/>
                <a:cs typeface="Open Sans"/>
                <a:sym typeface="Open Sans"/>
              </a:endParaRPr>
            </a:p>
          </p:txBody>
        </p:sp>
        <p:sp>
          <p:nvSpPr>
            <p:cNvPr id="733" name="Shape 733"/>
            <p:cNvSpPr/>
            <p:nvPr/>
          </p:nvSpPr>
          <p:spPr>
            <a:xfrm>
              <a:off x="730599" y="1422280"/>
              <a:ext cx="676200" cy="676200"/>
            </a:xfrm>
            <a:prstGeom prst="ellipse">
              <a:avLst/>
            </a:prstGeom>
            <a:solidFill>
              <a:srgbClr val="57A7B5"/>
            </a:solidFill>
            <a:ln>
              <a:noFill/>
            </a:ln>
          </p:spPr>
          <p:txBody>
            <a:bodyPr lIns="121900" tIns="121900" rIns="121900" bIns="121900" anchor="ctr" anchorCtr="0">
              <a:noAutofit/>
            </a:bodyPr>
            <a:lstStyle/>
            <a:p>
              <a:endParaRPr sz="2400"/>
            </a:p>
          </p:txBody>
        </p:sp>
        <p:pic>
          <p:nvPicPr>
            <p:cNvPr id="734" name="Shape 734"/>
            <p:cNvPicPr preferRelativeResize="0"/>
            <p:nvPr/>
          </p:nvPicPr>
          <p:blipFill>
            <a:blip r:embed="rId3">
              <a:alphaModFix/>
            </a:blip>
            <a:stretch>
              <a:fillRect/>
            </a:stretch>
          </p:blipFill>
          <p:spPr>
            <a:xfrm>
              <a:off x="894258" y="1564021"/>
              <a:ext cx="348883" cy="452274"/>
            </a:xfrm>
            <a:prstGeom prst="rect">
              <a:avLst/>
            </a:prstGeom>
            <a:noFill/>
            <a:ln>
              <a:noFill/>
            </a:ln>
          </p:spPr>
        </p:pic>
      </p:grpSp>
      <p:grpSp>
        <p:nvGrpSpPr>
          <p:cNvPr id="735" name="Shape 735"/>
          <p:cNvGrpSpPr/>
          <p:nvPr/>
        </p:nvGrpSpPr>
        <p:grpSpPr>
          <a:xfrm>
            <a:off x="4467430" y="665121"/>
            <a:ext cx="2113200" cy="1688560"/>
            <a:chOff x="3809724" y="1422280"/>
            <a:chExt cx="1584900" cy="1266420"/>
          </a:xfrm>
        </p:grpSpPr>
        <p:sp>
          <p:nvSpPr>
            <p:cNvPr id="736" name="Shape 736"/>
            <p:cNvSpPr txBox="1"/>
            <p:nvPr/>
          </p:nvSpPr>
          <p:spPr>
            <a:xfrm>
              <a:off x="3809724" y="2173300"/>
              <a:ext cx="1584900" cy="515400"/>
            </a:xfrm>
            <a:prstGeom prst="rect">
              <a:avLst/>
            </a:prstGeom>
            <a:noFill/>
            <a:ln>
              <a:noFill/>
            </a:ln>
          </p:spPr>
          <p:txBody>
            <a:bodyPr lIns="121900" tIns="121900" rIns="121900" bIns="121900" anchor="t" anchorCtr="0">
              <a:noAutofit/>
            </a:bodyPr>
            <a:lstStyle/>
            <a:p>
              <a:pPr algn="ctr">
                <a:lnSpc>
                  <a:spcPct val="115000"/>
                </a:lnSpc>
                <a:buClr>
                  <a:srgbClr val="000000"/>
                </a:buClr>
                <a:buSzPct val="110000"/>
              </a:pPr>
              <a:r>
                <a:rPr lang="es" sz="1200" b="1" dirty="0" smtClean="0">
                  <a:solidFill>
                    <a:srgbClr val="434343"/>
                  </a:solidFill>
                  <a:latin typeface="Open Sans"/>
                  <a:ea typeface="Open Sans"/>
                  <a:cs typeface="Open Sans"/>
                  <a:sym typeface="Open Sans"/>
                </a:rPr>
                <a:t>ENGAGEMENT WITH INDUSTRIAL INNOVATION ACTORS: INSTITUTIONAL ARRANGEMENTS, INTERACTION SCHEMES, INCLUDING OPENNESS</a:t>
              </a:r>
              <a:endParaRPr lang="es" sz="1200" b="1" dirty="0">
                <a:solidFill>
                  <a:srgbClr val="434343"/>
                </a:solidFill>
                <a:latin typeface="Open Sans"/>
                <a:ea typeface="Open Sans"/>
                <a:cs typeface="Open Sans"/>
                <a:sym typeface="Open Sans"/>
              </a:endParaRPr>
            </a:p>
            <a:p>
              <a:pPr algn="ctr"/>
              <a:endParaRPr lang="en-US" sz="1250" b="1" dirty="0" smtClean="0">
                <a:latin typeface="Open Sans" panose="020B0604020202020204" charset="0"/>
                <a:ea typeface="Open Sans" panose="020B0604020202020204" charset="0"/>
                <a:cs typeface="Open Sans" panose="020B0604020202020204" charset="0"/>
              </a:endParaRPr>
            </a:p>
            <a:p>
              <a:pPr algn="ctr"/>
              <a:r>
                <a:rPr lang="en-US" sz="1250" dirty="0" smtClean="0">
                  <a:latin typeface="Open Sans" panose="020B0604020202020204" charset="0"/>
                  <a:ea typeface="Open Sans" panose="020B0604020202020204" charset="0"/>
                  <a:cs typeface="Open Sans" panose="020B0604020202020204" charset="0"/>
                </a:rPr>
                <a:t>Public-private co-publications per million population</a:t>
              </a:r>
            </a:p>
            <a:p>
              <a:pPr algn="ctr"/>
              <a:endParaRPr lang="en-US" sz="1250" b="1" dirty="0">
                <a:latin typeface="Open Sans" panose="020B0604020202020204" charset="0"/>
                <a:ea typeface="Open Sans" panose="020B0604020202020204" charset="0"/>
                <a:cs typeface="Open Sans" panose="020B0604020202020204" charset="0"/>
              </a:endParaRPr>
            </a:p>
            <a:p>
              <a:pPr algn="ctr"/>
              <a:r>
                <a:rPr lang="en-US" sz="1250" dirty="0">
                  <a:latin typeface="Open Sans" panose="020B0604020202020204" charset="0"/>
                  <a:ea typeface="Open Sans" panose="020B0604020202020204" charset="0"/>
                  <a:cs typeface="Open Sans" panose="020B0604020202020204" charset="0"/>
                </a:rPr>
                <a:t>% </a:t>
              </a:r>
              <a:r>
                <a:rPr lang="en-US" sz="1250" dirty="0" smtClean="0">
                  <a:latin typeface="Open Sans" panose="020B0604020202020204" charset="0"/>
                  <a:ea typeface="Open Sans" panose="020B0604020202020204" charset="0"/>
                  <a:cs typeface="Open Sans" panose="020B0604020202020204" charset="0"/>
                </a:rPr>
                <a:t>(national) HERD + GOVERD financed by business</a:t>
              </a:r>
            </a:p>
            <a:p>
              <a:pPr algn="ctr"/>
              <a:endParaRPr lang="en-US" sz="1250" dirty="0" smtClean="0">
                <a:latin typeface="Open Sans" panose="020B0604020202020204" charset="0"/>
                <a:ea typeface="Open Sans" panose="020B0604020202020204" charset="0"/>
                <a:cs typeface="Open Sans" panose="020B0604020202020204" charset="0"/>
              </a:endParaRPr>
            </a:p>
            <a:p>
              <a:pPr algn="ctr"/>
              <a:r>
                <a:rPr lang="en-US" sz="1250" dirty="0" smtClean="0">
                  <a:latin typeface="Open Sans" panose="020B0604020202020204" charset="0"/>
                  <a:ea typeface="Open Sans" panose="020B0604020202020204" charset="0"/>
                  <a:cs typeface="Open Sans" panose="020B0604020202020204" charset="0"/>
                </a:rPr>
                <a:t>% R&amp;D financed by business</a:t>
              </a:r>
            </a:p>
            <a:p>
              <a:pPr algn="ctr"/>
              <a:endParaRPr lang="en-US" sz="1250" dirty="0">
                <a:latin typeface="Open Sans" panose="020B0604020202020204" charset="0"/>
                <a:ea typeface="Open Sans" panose="020B0604020202020204" charset="0"/>
                <a:cs typeface="Open Sans" panose="020B0604020202020204" charset="0"/>
              </a:endParaRPr>
            </a:p>
            <a:p>
              <a:pPr algn="ctr"/>
              <a:r>
                <a:rPr lang="en-US" sz="1250" dirty="0" smtClean="0">
                  <a:latin typeface="Open Sans" panose="020B0604020202020204" charset="0"/>
                  <a:ea typeface="Open Sans" panose="020B0604020202020204" charset="0"/>
                  <a:cs typeface="Open Sans" panose="020B0604020202020204" charset="0"/>
                </a:rPr>
                <a:t>% Industry funded projects at HEIs + research-performing institutions </a:t>
              </a:r>
              <a:endParaRPr lang="en-US" sz="1250" dirty="0">
                <a:latin typeface="Open Sans" panose="020B0604020202020204" charset="0"/>
                <a:ea typeface="Open Sans" panose="020B0604020202020204" charset="0"/>
                <a:cs typeface="Open Sans" panose="020B0604020202020204" charset="0"/>
              </a:endParaRPr>
            </a:p>
            <a:p>
              <a:pPr algn="ctr"/>
              <a:endParaRPr lang="en-US" sz="1250" dirty="0">
                <a:latin typeface="Open Sans" panose="020B0604020202020204" charset="0"/>
                <a:ea typeface="Open Sans" panose="020B0604020202020204" charset="0"/>
                <a:cs typeface="Open Sans" panose="020B0604020202020204" charset="0"/>
              </a:endParaRPr>
            </a:p>
          </p:txBody>
        </p:sp>
        <p:sp>
          <p:nvSpPr>
            <p:cNvPr id="737" name="Shape 737"/>
            <p:cNvSpPr/>
            <p:nvPr/>
          </p:nvSpPr>
          <p:spPr>
            <a:xfrm>
              <a:off x="4264074" y="1422280"/>
              <a:ext cx="676200" cy="676200"/>
            </a:xfrm>
            <a:prstGeom prst="ellipse">
              <a:avLst/>
            </a:prstGeom>
            <a:solidFill>
              <a:srgbClr val="57A7B5"/>
            </a:solidFill>
            <a:ln>
              <a:noFill/>
            </a:ln>
          </p:spPr>
          <p:txBody>
            <a:bodyPr lIns="121900" tIns="121900" rIns="121900" bIns="121900" anchor="ctr" anchorCtr="0">
              <a:noAutofit/>
            </a:bodyPr>
            <a:lstStyle/>
            <a:p>
              <a:endParaRPr sz="2400"/>
            </a:p>
          </p:txBody>
        </p:sp>
        <p:pic>
          <p:nvPicPr>
            <p:cNvPr id="738" name="Shape 738"/>
            <p:cNvPicPr preferRelativeResize="0"/>
            <p:nvPr/>
          </p:nvPicPr>
          <p:blipFill>
            <a:blip r:embed="rId4">
              <a:alphaModFix/>
            </a:blip>
            <a:stretch>
              <a:fillRect/>
            </a:stretch>
          </p:blipFill>
          <p:spPr>
            <a:xfrm>
              <a:off x="4420049" y="1560721"/>
              <a:ext cx="379813" cy="372034"/>
            </a:xfrm>
            <a:prstGeom prst="rect">
              <a:avLst/>
            </a:prstGeom>
            <a:noFill/>
            <a:ln>
              <a:noFill/>
            </a:ln>
          </p:spPr>
        </p:pic>
      </p:grpSp>
      <p:grpSp>
        <p:nvGrpSpPr>
          <p:cNvPr id="739" name="Shape 739"/>
          <p:cNvGrpSpPr/>
          <p:nvPr/>
        </p:nvGrpSpPr>
        <p:grpSpPr>
          <a:xfrm>
            <a:off x="9317205" y="869761"/>
            <a:ext cx="2113200" cy="1688559"/>
            <a:chOff x="7306448" y="1422280"/>
            <a:chExt cx="1584900" cy="1266419"/>
          </a:xfrm>
        </p:grpSpPr>
        <p:sp>
          <p:nvSpPr>
            <p:cNvPr id="740" name="Shape 740"/>
            <p:cNvSpPr txBox="1"/>
            <p:nvPr/>
          </p:nvSpPr>
          <p:spPr>
            <a:xfrm>
              <a:off x="7306448" y="2173300"/>
              <a:ext cx="1584900" cy="515400"/>
            </a:xfrm>
            <a:prstGeom prst="rect">
              <a:avLst/>
            </a:prstGeom>
            <a:noFill/>
            <a:ln>
              <a:noFill/>
            </a:ln>
          </p:spPr>
          <p:txBody>
            <a:bodyPr lIns="121900" tIns="121900" rIns="121900" bIns="121900" anchor="t" anchorCtr="0">
              <a:noAutofit/>
            </a:bodyPr>
            <a:lstStyle/>
            <a:p>
              <a:pPr algn="ctr">
                <a:lnSpc>
                  <a:spcPct val="115000"/>
                </a:lnSpc>
                <a:buClr>
                  <a:srgbClr val="000000"/>
                </a:buClr>
                <a:buSzPct val="110000"/>
              </a:pPr>
              <a:r>
                <a:rPr lang="es" sz="1200" b="1" dirty="0" smtClean="0">
                  <a:solidFill>
                    <a:srgbClr val="434343"/>
                  </a:solidFill>
                  <a:latin typeface="Open Sans"/>
                  <a:ea typeface="Open Sans"/>
                  <a:cs typeface="Open Sans"/>
                  <a:sym typeface="Open Sans"/>
                </a:rPr>
                <a:t>INNOVATION OUTPUTS</a:t>
              </a:r>
              <a:endParaRPr lang="es" sz="1200" b="1" dirty="0">
                <a:solidFill>
                  <a:srgbClr val="434343"/>
                </a:solidFill>
                <a:latin typeface="Open Sans"/>
                <a:ea typeface="Open Sans"/>
                <a:cs typeface="Open Sans"/>
                <a:sym typeface="Open Sans"/>
              </a:endParaRPr>
            </a:p>
            <a:p>
              <a:pPr algn="ctr"/>
              <a:endParaRPr lang="en-US" sz="1250" b="1" dirty="0" smtClean="0">
                <a:latin typeface="Open Sans" panose="020B0604020202020204" charset="0"/>
                <a:ea typeface="Open Sans" panose="020B0604020202020204" charset="0"/>
                <a:cs typeface="Open Sans" panose="020B0604020202020204" charset="0"/>
              </a:endParaRPr>
            </a:p>
            <a:p>
              <a:endParaRPr lang="en-US" sz="1600" dirty="0" smtClean="0"/>
            </a:p>
            <a:p>
              <a:pPr algn="ctr"/>
              <a:r>
                <a:rPr lang="en-US" sz="1400" dirty="0">
                  <a:latin typeface="Open Sans" panose="020B0604020202020204" charset="0"/>
                  <a:ea typeface="Open Sans" panose="020B0604020202020204" charset="0"/>
                  <a:cs typeface="Open Sans" panose="020B0604020202020204" charset="0"/>
                </a:rPr>
                <a:t>Number of patent applications by HEIs + research-performing institutions (per 1000 researchers) </a:t>
              </a:r>
            </a:p>
            <a:p>
              <a:pPr algn="ctr"/>
              <a:endParaRPr lang="en-US" sz="1400" dirty="0">
                <a:latin typeface="Open Sans" panose="020B0604020202020204" charset="0"/>
                <a:ea typeface="Open Sans" panose="020B0604020202020204" charset="0"/>
                <a:cs typeface="Open Sans" panose="020B0604020202020204" charset="0"/>
              </a:endParaRPr>
            </a:p>
            <a:p>
              <a:pPr algn="ctr"/>
              <a:r>
                <a:rPr lang="en-US" sz="1400" dirty="0" err="1">
                  <a:latin typeface="Open Sans" panose="020B0604020202020204" charset="0"/>
                  <a:ea typeface="Open Sans" panose="020B0604020202020204" charset="0"/>
                  <a:cs typeface="Open Sans" panose="020B0604020202020204" charset="0"/>
                </a:rPr>
                <a:t>Specialisation</a:t>
              </a:r>
              <a:r>
                <a:rPr lang="en-US" sz="1400" dirty="0">
                  <a:latin typeface="Open Sans" panose="020B0604020202020204" charset="0"/>
                  <a:ea typeface="Open Sans" panose="020B0604020202020204" charset="0"/>
                  <a:cs typeface="Open Sans" panose="020B0604020202020204" charset="0"/>
                </a:rPr>
                <a:t> in patenting in the fields of grand social challenges (Agenda 2063 and SDGs 2030)</a:t>
              </a:r>
            </a:p>
            <a:p>
              <a:pPr algn="ctr"/>
              <a:endParaRPr lang="en-US" sz="1400" dirty="0">
                <a:latin typeface="Open Sans" panose="020B0604020202020204" charset="0"/>
                <a:ea typeface="Open Sans" panose="020B0604020202020204" charset="0"/>
                <a:cs typeface="Open Sans" panose="020B0604020202020204" charset="0"/>
              </a:endParaRPr>
            </a:p>
            <a:p>
              <a:pPr algn="ctr"/>
              <a:r>
                <a:rPr lang="en-US" sz="1400" dirty="0" err="1">
                  <a:latin typeface="Open Sans" panose="020B0604020202020204" charset="0"/>
                  <a:ea typeface="Open Sans" panose="020B0604020202020204" charset="0"/>
                  <a:cs typeface="Open Sans" panose="020B0604020202020204" charset="0"/>
                </a:rPr>
                <a:t>Specialisation</a:t>
              </a:r>
              <a:r>
                <a:rPr lang="en-US" sz="1400" dirty="0">
                  <a:latin typeface="Open Sans" panose="020B0604020202020204" charset="0"/>
                  <a:ea typeface="Open Sans" panose="020B0604020202020204" charset="0"/>
                  <a:cs typeface="Open Sans" panose="020B0604020202020204" charset="0"/>
                </a:rPr>
                <a:t> in patenting in the key enabling technologies (KETs)</a:t>
              </a:r>
            </a:p>
            <a:p>
              <a:pPr algn="ctr"/>
              <a:r>
                <a:rPr lang="en-US" sz="1400" dirty="0">
                  <a:latin typeface="Open Sans" panose="020B0604020202020204" charset="0"/>
                  <a:ea typeface="Open Sans" panose="020B0604020202020204" charset="0"/>
                  <a:cs typeface="Open Sans" panose="020B0604020202020204" charset="0"/>
                </a:rPr>
                <a:t> </a:t>
              </a:r>
              <a:r>
                <a:rPr lang="en-US" sz="1250" dirty="0">
                  <a:latin typeface="Open Sans" panose="020B0604020202020204" charset="0"/>
                  <a:ea typeface="Open Sans" panose="020B0604020202020204" charset="0"/>
                  <a:cs typeface="Open Sans" panose="020B0604020202020204" charset="0"/>
                </a:rPr>
                <a:t/>
              </a:r>
              <a:br>
                <a:rPr lang="en-US" sz="1250" dirty="0">
                  <a:latin typeface="Open Sans" panose="020B0604020202020204" charset="0"/>
                  <a:ea typeface="Open Sans" panose="020B0604020202020204" charset="0"/>
                  <a:cs typeface="Open Sans" panose="020B0604020202020204" charset="0"/>
                </a:rPr>
              </a:br>
              <a:endParaRPr lang="en-US" sz="1250" dirty="0">
                <a:latin typeface="Open Sans" panose="020B0604020202020204" charset="0"/>
                <a:ea typeface="Open Sans" panose="020B0604020202020204" charset="0"/>
                <a:cs typeface="Open Sans" panose="020B0604020202020204" charset="0"/>
              </a:endParaRPr>
            </a:p>
            <a:p>
              <a:pPr lvl="0" algn="ctr">
                <a:lnSpc>
                  <a:spcPct val="125000"/>
                </a:lnSpc>
                <a:buClr>
                  <a:schemeClr val="dk1"/>
                </a:buClr>
                <a:buSzPct val="122222"/>
              </a:pPr>
              <a:endParaRPr sz="1200" dirty="0">
                <a:solidFill>
                  <a:schemeClr val="dk1"/>
                </a:solidFill>
                <a:latin typeface="Open Sans"/>
                <a:ea typeface="Open Sans"/>
                <a:cs typeface="Open Sans"/>
                <a:sym typeface="Open Sans"/>
              </a:endParaRPr>
            </a:p>
          </p:txBody>
        </p:sp>
        <p:sp>
          <p:nvSpPr>
            <p:cNvPr id="741" name="Shape 741"/>
            <p:cNvSpPr/>
            <p:nvPr/>
          </p:nvSpPr>
          <p:spPr>
            <a:xfrm>
              <a:off x="7760798" y="1422280"/>
              <a:ext cx="676200" cy="676200"/>
            </a:xfrm>
            <a:prstGeom prst="ellipse">
              <a:avLst/>
            </a:prstGeom>
            <a:solidFill>
              <a:srgbClr val="57A7B5"/>
            </a:solidFill>
            <a:ln>
              <a:noFill/>
            </a:ln>
          </p:spPr>
          <p:txBody>
            <a:bodyPr lIns="121900" tIns="121900" rIns="121900" bIns="121900" anchor="ctr" anchorCtr="0">
              <a:noAutofit/>
            </a:bodyPr>
            <a:lstStyle/>
            <a:p>
              <a:endParaRPr sz="2400"/>
            </a:p>
          </p:txBody>
        </p:sp>
        <p:pic>
          <p:nvPicPr>
            <p:cNvPr id="742" name="Shape 742"/>
            <p:cNvPicPr preferRelativeResize="0"/>
            <p:nvPr/>
          </p:nvPicPr>
          <p:blipFill>
            <a:blip r:embed="rId5">
              <a:alphaModFix/>
            </a:blip>
            <a:stretch>
              <a:fillRect/>
            </a:stretch>
          </p:blipFill>
          <p:spPr>
            <a:xfrm>
              <a:off x="7908991" y="1537497"/>
              <a:ext cx="379813" cy="444383"/>
            </a:xfrm>
            <a:prstGeom prst="rect">
              <a:avLst/>
            </a:prstGeom>
            <a:noFill/>
            <a:ln>
              <a:noFill/>
            </a:ln>
          </p:spPr>
        </p:pic>
      </p:grpSp>
      <p:grpSp>
        <p:nvGrpSpPr>
          <p:cNvPr id="743" name="Shape 743"/>
          <p:cNvGrpSpPr/>
          <p:nvPr/>
        </p:nvGrpSpPr>
        <p:grpSpPr>
          <a:xfrm>
            <a:off x="2306126" y="719356"/>
            <a:ext cx="2113200" cy="1688559"/>
            <a:chOff x="1961160" y="1422280"/>
            <a:chExt cx="1584900" cy="1266419"/>
          </a:xfrm>
        </p:grpSpPr>
        <p:sp>
          <p:nvSpPr>
            <p:cNvPr id="744" name="Shape 744"/>
            <p:cNvSpPr txBox="1"/>
            <p:nvPr/>
          </p:nvSpPr>
          <p:spPr>
            <a:xfrm>
              <a:off x="1961160" y="2173300"/>
              <a:ext cx="1584900" cy="515400"/>
            </a:xfrm>
            <a:prstGeom prst="rect">
              <a:avLst/>
            </a:prstGeom>
            <a:noFill/>
            <a:ln>
              <a:noFill/>
            </a:ln>
          </p:spPr>
          <p:txBody>
            <a:bodyPr lIns="121900" tIns="121900" rIns="121900" bIns="121900" anchor="t" anchorCtr="0">
              <a:noAutofit/>
            </a:bodyPr>
            <a:lstStyle/>
            <a:p>
              <a:pPr algn="ctr">
                <a:lnSpc>
                  <a:spcPct val="115000"/>
                </a:lnSpc>
                <a:buClr>
                  <a:srgbClr val="000000"/>
                </a:buClr>
                <a:buSzPct val="110000"/>
              </a:pPr>
              <a:r>
                <a:rPr lang="es" sz="1200" b="1" dirty="0" smtClean="0">
                  <a:solidFill>
                    <a:srgbClr val="434343"/>
                  </a:solidFill>
                  <a:latin typeface="Open Sans"/>
                  <a:ea typeface="Open Sans"/>
                  <a:cs typeface="Open Sans"/>
                  <a:sym typeface="Open Sans"/>
                </a:rPr>
                <a:t>OPEN SCIENCE IMPLEMENTATION</a:t>
              </a:r>
              <a:endParaRPr lang="es" sz="1200" b="1" dirty="0">
                <a:solidFill>
                  <a:srgbClr val="434343"/>
                </a:solidFill>
                <a:latin typeface="Open Sans"/>
                <a:ea typeface="Open Sans"/>
                <a:cs typeface="Open Sans"/>
                <a:sym typeface="Open Sans"/>
              </a:endParaRPr>
            </a:p>
            <a:p>
              <a:pPr algn="ctr"/>
              <a:endParaRPr lang="en-US" sz="1250" b="1" dirty="0" smtClean="0">
                <a:latin typeface="Open Sans" panose="020B0604020202020204" charset="0"/>
                <a:ea typeface="Open Sans" panose="020B0604020202020204" charset="0"/>
                <a:cs typeface="Open Sans" panose="020B0604020202020204" charset="0"/>
              </a:endParaRPr>
            </a:p>
            <a:p>
              <a:pPr algn="ctr">
                <a:buClr>
                  <a:schemeClr val="dk1"/>
                </a:buClr>
                <a:buSzPct val="122222"/>
              </a:pPr>
              <a:r>
                <a:rPr lang="en-US" sz="1250" dirty="0">
                  <a:latin typeface="Open Sans" panose="020B0604020202020204" charset="0"/>
                  <a:ea typeface="Open Sans" panose="020B0604020202020204" charset="0"/>
                  <a:cs typeface="Open Sans" panose="020B0604020202020204" charset="0"/>
                </a:rPr>
                <a:t>Number of enabling tools in place to promote OS principles </a:t>
              </a:r>
              <a:r>
                <a:rPr lang="en-US" sz="1250" dirty="0" smtClean="0">
                  <a:latin typeface="Open Sans" panose="020B0604020202020204" charset="0"/>
                  <a:ea typeface="Open Sans" panose="020B0604020202020204" charset="0"/>
                  <a:cs typeface="Open Sans" panose="020B0604020202020204" charset="0"/>
                </a:rPr>
                <a:t>e.g., SGC Digital Space for uploading all outputs linked to SGC funded projects</a:t>
              </a:r>
            </a:p>
            <a:p>
              <a:pPr algn="ctr">
                <a:buClr>
                  <a:schemeClr val="dk1"/>
                </a:buClr>
                <a:buSzPct val="122222"/>
              </a:pPr>
              <a:endParaRPr lang="en-US" sz="1250" dirty="0">
                <a:latin typeface="Open Sans" panose="020B0604020202020204" charset="0"/>
                <a:ea typeface="Open Sans" panose="020B0604020202020204" charset="0"/>
                <a:cs typeface="Open Sans" panose="020B0604020202020204" charset="0"/>
              </a:endParaRPr>
            </a:p>
            <a:p>
              <a:pPr algn="ctr">
                <a:buClr>
                  <a:schemeClr val="dk1"/>
                </a:buClr>
                <a:buSzPct val="122222"/>
              </a:pPr>
              <a:r>
                <a:rPr lang="es" sz="1250" dirty="0">
                  <a:latin typeface="Open Sans" panose="020B0604020202020204" charset="0"/>
                  <a:ea typeface="Open Sans" panose="020B0604020202020204" charset="0"/>
                  <a:cs typeface="Open Sans" panose="020B0604020202020204" charset="0"/>
                  <a:sym typeface="Open Sans"/>
                </a:rPr>
                <a:t>% Institutions in SGCI countries using OS platforms</a:t>
              </a:r>
            </a:p>
            <a:p>
              <a:pPr algn="ctr">
                <a:buClr>
                  <a:schemeClr val="dk1"/>
                </a:buClr>
                <a:buSzPct val="122222"/>
              </a:pPr>
              <a:endParaRPr lang="es" sz="1250" dirty="0">
                <a:latin typeface="Open Sans" panose="020B0604020202020204" charset="0"/>
                <a:ea typeface="Open Sans" panose="020B0604020202020204" charset="0"/>
                <a:cs typeface="Open Sans" panose="020B0604020202020204" charset="0"/>
                <a:sym typeface="Open Sans"/>
              </a:endParaRPr>
            </a:p>
            <a:p>
              <a:pPr algn="ctr">
                <a:buClr>
                  <a:schemeClr val="dk1"/>
                </a:buClr>
                <a:buSzPct val="122222"/>
              </a:pPr>
              <a:r>
                <a:rPr lang="es" sz="1250" dirty="0">
                  <a:latin typeface="Open Sans" panose="020B0604020202020204" charset="0"/>
                  <a:ea typeface="Open Sans" panose="020B0604020202020204" charset="0"/>
                  <a:cs typeface="Open Sans" panose="020B0604020202020204" charset="0"/>
                  <a:sym typeface="Open Sans"/>
                </a:rPr>
                <a:t>% Researchers supported by the SGC that publish in OS journals </a:t>
              </a:r>
            </a:p>
            <a:p>
              <a:pPr algn="ctr">
                <a:buClr>
                  <a:schemeClr val="dk1"/>
                </a:buClr>
                <a:buSzPct val="122222"/>
              </a:pPr>
              <a:endParaRPr lang="es" sz="1250" dirty="0">
                <a:latin typeface="Open Sans" panose="020B0604020202020204" charset="0"/>
                <a:ea typeface="Open Sans" panose="020B0604020202020204" charset="0"/>
                <a:cs typeface="Open Sans" panose="020B0604020202020204" charset="0"/>
                <a:sym typeface="Open Sans"/>
              </a:endParaRPr>
            </a:p>
            <a:p>
              <a:pPr algn="ctr">
                <a:buClr>
                  <a:schemeClr val="dk1"/>
                </a:buClr>
                <a:buSzPct val="122222"/>
              </a:pPr>
              <a:r>
                <a:rPr lang="es" sz="1250" dirty="0">
                  <a:latin typeface="Open Sans" panose="020B0604020202020204" charset="0"/>
                  <a:ea typeface="Open Sans" panose="020B0604020202020204" charset="0"/>
                  <a:cs typeface="Open Sans" panose="020B0604020202020204" charset="0"/>
                  <a:sym typeface="Open Sans"/>
                </a:rPr>
                <a:t>% Research institutions supported by SGCs in SGCI-participating member countries, with OS policies and frameworks in place</a:t>
              </a:r>
              <a:endParaRPr lang="en-US" sz="1250" dirty="0">
                <a:latin typeface="Open Sans" panose="020B0604020202020204" charset="0"/>
                <a:ea typeface="Open Sans" panose="020B0604020202020204" charset="0"/>
                <a:cs typeface="Open Sans" panose="020B0604020202020204" charset="0"/>
              </a:endParaRPr>
            </a:p>
            <a:p>
              <a:pPr algn="ctr">
                <a:buClr>
                  <a:schemeClr val="dk1"/>
                </a:buClr>
                <a:buSzPct val="122222"/>
              </a:pPr>
              <a:endParaRPr lang="en-US" sz="1250" dirty="0">
                <a:latin typeface="Open Sans" panose="020B0604020202020204" charset="0"/>
                <a:ea typeface="Open Sans" panose="020B0604020202020204" charset="0"/>
                <a:cs typeface="Open Sans" panose="020B0604020202020204" charset="0"/>
                <a:sym typeface="Open Sans"/>
              </a:endParaRPr>
            </a:p>
            <a:p>
              <a:pPr algn="ctr">
                <a:buClr>
                  <a:schemeClr val="dk1"/>
                </a:buClr>
                <a:buSzPct val="122222"/>
              </a:pPr>
              <a:endParaRPr sz="1250" dirty="0">
                <a:latin typeface="Open Sans" panose="020B0604020202020204" charset="0"/>
                <a:ea typeface="Open Sans" panose="020B0604020202020204" charset="0"/>
                <a:cs typeface="Open Sans" panose="020B0604020202020204" charset="0"/>
                <a:sym typeface="Open Sans"/>
              </a:endParaRPr>
            </a:p>
          </p:txBody>
        </p:sp>
        <p:sp>
          <p:nvSpPr>
            <p:cNvPr id="745" name="Shape 745"/>
            <p:cNvSpPr/>
            <p:nvPr/>
          </p:nvSpPr>
          <p:spPr>
            <a:xfrm>
              <a:off x="2415510" y="1422280"/>
              <a:ext cx="676200" cy="676200"/>
            </a:xfrm>
            <a:prstGeom prst="ellipse">
              <a:avLst/>
            </a:prstGeom>
            <a:solidFill>
              <a:srgbClr val="57A7B5"/>
            </a:solidFill>
            <a:ln>
              <a:noFill/>
            </a:ln>
          </p:spPr>
          <p:txBody>
            <a:bodyPr lIns="121900" tIns="121900" rIns="121900" bIns="121900" anchor="ctr" anchorCtr="0">
              <a:noAutofit/>
            </a:bodyPr>
            <a:lstStyle/>
            <a:p>
              <a:endParaRPr sz="2400"/>
            </a:p>
          </p:txBody>
        </p:sp>
        <p:pic>
          <p:nvPicPr>
            <p:cNvPr id="746" name="Shape 746"/>
            <p:cNvPicPr preferRelativeResize="0"/>
            <p:nvPr/>
          </p:nvPicPr>
          <p:blipFill>
            <a:blip r:embed="rId6">
              <a:alphaModFix/>
            </a:blip>
            <a:stretch>
              <a:fillRect/>
            </a:stretch>
          </p:blipFill>
          <p:spPr>
            <a:xfrm>
              <a:off x="2579168" y="1564021"/>
              <a:ext cx="348883" cy="375717"/>
            </a:xfrm>
            <a:prstGeom prst="rect">
              <a:avLst/>
            </a:prstGeom>
            <a:noFill/>
            <a:ln>
              <a:noFill/>
            </a:ln>
          </p:spPr>
        </p:pic>
      </p:grpSp>
      <p:grpSp>
        <p:nvGrpSpPr>
          <p:cNvPr id="747" name="Shape 747"/>
          <p:cNvGrpSpPr/>
          <p:nvPr/>
        </p:nvGrpSpPr>
        <p:grpSpPr>
          <a:xfrm>
            <a:off x="6778222" y="881876"/>
            <a:ext cx="2113200" cy="1711694"/>
            <a:chOff x="5626022" y="1422280"/>
            <a:chExt cx="1584900" cy="1283770"/>
          </a:xfrm>
        </p:grpSpPr>
        <p:sp>
          <p:nvSpPr>
            <p:cNvPr id="748" name="Shape 748"/>
            <p:cNvSpPr txBox="1"/>
            <p:nvPr/>
          </p:nvSpPr>
          <p:spPr>
            <a:xfrm>
              <a:off x="5626022" y="2173299"/>
              <a:ext cx="1584900" cy="532751"/>
            </a:xfrm>
            <a:prstGeom prst="rect">
              <a:avLst/>
            </a:prstGeom>
            <a:noFill/>
            <a:ln>
              <a:noFill/>
            </a:ln>
          </p:spPr>
          <p:txBody>
            <a:bodyPr lIns="121900" tIns="121900" rIns="121900" bIns="121900" anchor="t" anchorCtr="0">
              <a:noAutofit/>
            </a:bodyPr>
            <a:lstStyle/>
            <a:p>
              <a:pPr algn="ctr">
                <a:lnSpc>
                  <a:spcPct val="115000"/>
                </a:lnSpc>
                <a:buClr>
                  <a:srgbClr val="000000"/>
                </a:buClr>
                <a:buSzPct val="110000"/>
              </a:pPr>
              <a:r>
                <a:rPr lang="es" sz="1200" b="1" dirty="0" smtClean="0">
                  <a:solidFill>
                    <a:srgbClr val="434343"/>
                  </a:solidFill>
                  <a:latin typeface="Open Sans"/>
                  <a:ea typeface="Open Sans"/>
                  <a:cs typeface="Open Sans"/>
                  <a:sym typeface="Open Sans"/>
                </a:rPr>
                <a:t>WORLD CLASS RESEARCH INFRASTRUCTURES </a:t>
              </a:r>
              <a:endParaRPr lang="es" sz="1200" b="1" dirty="0">
                <a:solidFill>
                  <a:srgbClr val="434343"/>
                </a:solidFill>
                <a:latin typeface="Open Sans"/>
                <a:ea typeface="Open Sans"/>
                <a:cs typeface="Open Sans"/>
                <a:sym typeface="Open Sans"/>
              </a:endParaRPr>
            </a:p>
            <a:p>
              <a:pPr algn="ctr"/>
              <a:endParaRPr lang="en-US" sz="1467" dirty="0">
                <a:solidFill>
                  <a:schemeClr val="dk1"/>
                </a:solidFill>
                <a:latin typeface="Open Sans"/>
                <a:ea typeface="Open Sans"/>
                <a:cs typeface="Open Sans"/>
              </a:endParaRPr>
            </a:p>
            <a:p>
              <a:pPr algn="ctr"/>
              <a:r>
                <a:rPr lang="en-US" sz="1400" dirty="0" smtClean="0">
                  <a:latin typeface="Open Sans" panose="020B0604020202020204" charset="0"/>
                  <a:ea typeface="Open Sans" panose="020B0604020202020204" charset="0"/>
                  <a:cs typeface="Open Sans" panose="020B0604020202020204" charset="0"/>
                </a:rPr>
                <a:t>Develop an African RI roadmap that supports capacity building; knowledge exchanges; access to world class infrastructures; and/or establishing RI platforms nationally </a:t>
              </a:r>
              <a:r>
                <a:rPr lang="en-US" sz="1400" dirty="0">
                  <a:latin typeface="Open Sans" panose="020B0604020202020204" charset="0"/>
                  <a:ea typeface="Open Sans" panose="020B0604020202020204" charset="0"/>
                  <a:cs typeface="Open Sans" panose="020B0604020202020204" charset="0"/>
                </a:rPr>
                <a:t/>
              </a:r>
              <a:br>
                <a:rPr lang="en-US" sz="1400" dirty="0">
                  <a:latin typeface="Open Sans" panose="020B0604020202020204" charset="0"/>
                  <a:ea typeface="Open Sans" panose="020B0604020202020204" charset="0"/>
                  <a:cs typeface="Open Sans" panose="020B0604020202020204" charset="0"/>
                </a:rPr>
              </a:br>
              <a:endParaRPr lang="en-US" sz="1400" dirty="0">
                <a:solidFill>
                  <a:schemeClr val="dk1"/>
                </a:solidFill>
                <a:latin typeface="Open Sans" panose="020B0604020202020204" charset="0"/>
                <a:ea typeface="Open Sans" panose="020B0604020202020204" charset="0"/>
                <a:cs typeface="Open Sans" panose="020B0604020202020204" charset="0"/>
              </a:endParaRPr>
            </a:p>
            <a:p>
              <a:pPr algn="ctr"/>
              <a:r>
                <a:rPr lang="en-US" sz="1400" dirty="0">
                  <a:latin typeface="Open Sans" panose="020B0604020202020204" charset="0"/>
                  <a:ea typeface="Open Sans" panose="020B0604020202020204" charset="0"/>
                  <a:cs typeface="Open Sans" panose="020B0604020202020204" charset="0"/>
                </a:rPr>
                <a:t> </a:t>
              </a:r>
            </a:p>
          </p:txBody>
        </p:sp>
        <p:sp>
          <p:nvSpPr>
            <p:cNvPr id="749" name="Shape 749"/>
            <p:cNvSpPr/>
            <p:nvPr/>
          </p:nvSpPr>
          <p:spPr>
            <a:xfrm>
              <a:off x="6080372" y="1422280"/>
              <a:ext cx="676200" cy="676200"/>
            </a:xfrm>
            <a:prstGeom prst="ellipse">
              <a:avLst/>
            </a:prstGeom>
            <a:solidFill>
              <a:srgbClr val="57A7B5"/>
            </a:solidFill>
            <a:ln>
              <a:noFill/>
            </a:ln>
          </p:spPr>
          <p:txBody>
            <a:bodyPr lIns="121900" tIns="121900" rIns="121900" bIns="121900" anchor="ctr" anchorCtr="0">
              <a:noAutofit/>
            </a:bodyPr>
            <a:lstStyle/>
            <a:p>
              <a:endParaRPr sz="2400"/>
            </a:p>
          </p:txBody>
        </p:sp>
        <p:pic>
          <p:nvPicPr>
            <p:cNvPr id="750" name="Shape 750"/>
            <p:cNvPicPr preferRelativeResize="0"/>
            <p:nvPr/>
          </p:nvPicPr>
          <p:blipFill>
            <a:blip r:embed="rId7">
              <a:alphaModFix/>
            </a:blip>
            <a:stretch>
              <a:fillRect/>
            </a:stretch>
          </p:blipFill>
          <p:spPr>
            <a:xfrm>
              <a:off x="6228565" y="1544128"/>
              <a:ext cx="379813" cy="401080"/>
            </a:xfrm>
            <a:prstGeom prst="rect">
              <a:avLst/>
            </a:prstGeom>
            <a:noFill/>
            <a:ln>
              <a:noFill/>
            </a:ln>
          </p:spPr>
        </p:pic>
      </p:grpSp>
    </p:spTree>
    <p:extLst>
      <p:ext uri="{BB962C8B-B14F-4D97-AF65-F5344CB8AC3E}">
        <p14:creationId xmlns:p14="http://schemas.microsoft.com/office/powerpoint/2010/main" val="1386015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30"/>
                                        </p:tgtEl>
                                        <p:attrNameLst>
                                          <p:attrName>style.visibility</p:attrName>
                                        </p:attrNameLst>
                                      </p:cBhvr>
                                      <p:to>
                                        <p:strVal val="visible"/>
                                      </p:to>
                                    </p:set>
                                    <p:animEffect transition="in" filter="fade">
                                      <p:cBhvr>
                                        <p:cTn id="7" dur="1000"/>
                                        <p:tgtEl>
                                          <p:spTgt spid="73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31"/>
                                        </p:tgtEl>
                                        <p:attrNameLst>
                                          <p:attrName>style.visibility</p:attrName>
                                        </p:attrNameLst>
                                      </p:cBhvr>
                                      <p:to>
                                        <p:strVal val="visible"/>
                                      </p:to>
                                    </p:set>
                                    <p:animEffect transition="in" filter="fade">
                                      <p:cBhvr>
                                        <p:cTn id="12" dur="1000"/>
                                        <p:tgtEl>
                                          <p:spTgt spid="731"/>
                                        </p:tgtEl>
                                      </p:cBhvr>
                                    </p:animEffect>
                                    <p:anim calcmode="lin" valueType="num">
                                      <p:cBhvr>
                                        <p:cTn id="13" dur="1000" fill="hold"/>
                                        <p:tgtEl>
                                          <p:spTgt spid="731"/>
                                        </p:tgtEl>
                                        <p:attrNameLst>
                                          <p:attrName>ppt_x</p:attrName>
                                        </p:attrNameLst>
                                      </p:cBhvr>
                                      <p:tavLst>
                                        <p:tav tm="0">
                                          <p:val>
                                            <p:strVal val="#ppt_x"/>
                                          </p:val>
                                        </p:tav>
                                        <p:tav tm="100000">
                                          <p:val>
                                            <p:strVal val="#ppt_x"/>
                                          </p:val>
                                        </p:tav>
                                      </p:tavLst>
                                    </p:anim>
                                    <p:anim calcmode="lin" valueType="num">
                                      <p:cBhvr>
                                        <p:cTn id="14" dur="1000" fill="hold"/>
                                        <p:tgtEl>
                                          <p:spTgt spid="73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743"/>
                                        </p:tgtEl>
                                        <p:attrNameLst>
                                          <p:attrName>style.visibility</p:attrName>
                                        </p:attrNameLst>
                                      </p:cBhvr>
                                      <p:to>
                                        <p:strVal val="visible"/>
                                      </p:to>
                                    </p:set>
                                    <p:animEffect transition="in" filter="fade">
                                      <p:cBhvr>
                                        <p:cTn id="19" dur="1000"/>
                                        <p:tgtEl>
                                          <p:spTgt spid="743"/>
                                        </p:tgtEl>
                                      </p:cBhvr>
                                    </p:animEffect>
                                    <p:anim calcmode="lin" valueType="num">
                                      <p:cBhvr>
                                        <p:cTn id="20" dur="1000" fill="hold"/>
                                        <p:tgtEl>
                                          <p:spTgt spid="743"/>
                                        </p:tgtEl>
                                        <p:attrNameLst>
                                          <p:attrName>ppt_x</p:attrName>
                                        </p:attrNameLst>
                                      </p:cBhvr>
                                      <p:tavLst>
                                        <p:tav tm="0">
                                          <p:val>
                                            <p:strVal val="#ppt_x"/>
                                          </p:val>
                                        </p:tav>
                                        <p:tav tm="100000">
                                          <p:val>
                                            <p:strVal val="#ppt_x"/>
                                          </p:val>
                                        </p:tav>
                                      </p:tavLst>
                                    </p:anim>
                                    <p:anim calcmode="lin" valueType="num">
                                      <p:cBhvr>
                                        <p:cTn id="21" dur="1000" fill="hold"/>
                                        <p:tgtEl>
                                          <p:spTgt spid="74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735"/>
                                        </p:tgtEl>
                                        <p:attrNameLst>
                                          <p:attrName>style.visibility</p:attrName>
                                        </p:attrNameLst>
                                      </p:cBhvr>
                                      <p:to>
                                        <p:strVal val="visible"/>
                                      </p:to>
                                    </p:set>
                                    <p:animEffect transition="in" filter="fade">
                                      <p:cBhvr>
                                        <p:cTn id="26" dur="1000"/>
                                        <p:tgtEl>
                                          <p:spTgt spid="735"/>
                                        </p:tgtEl>
                                      </p:cBhvr>
                                    </p:animEffect>
                                    <p:anim calcmode="lin" valueType="num">
                                      <p:cBhvr>
                                        <p:cTn id="27" dur="1000" fill="hold"/>
                                        <p:tgtEl>
                                          <p:spTgt spid="735"/>
                                        </p:tgtEl>
                                        <p:attrNameLst>
                                          <p:attrName>ppt_x</p:attrName>
                                        </p:attrNameLst>
                                      </p:cBhvr>
                                      <p:tavLst>
                                        <p:tav tm="0">
                                          <p:val>
                                            <p:strVal val="#ppt_x"/>
                                          </p:val>
                                        </p:tav>
                                        <p:tav tm="100000">
                                          <p:val>
                                            <p:strVal val="#ppt_x"/>
                                          </p:val>
                                        </p:tav>
                                      </p:tavLst>
                                    </p:anim>
                                    <p:anim calcmode="lin" valueType="num">
                                      <p:cBhvr>
                                        <p:cTn id="28" dur="1000" fill="hold"/>
                                        <p:tgtEl>
                                          <p:spTgt spid="735"/>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747"/>
                                        </p:tgtEl>
                                        <p:attrNameLst>
                                          <p:attrName>style.visibility</p:attrName>
                                        </p:attrNameLst>
                                      </p:cBhvr>
                                      <p:to>
                                        <p:strVal val="visible"/>
                                      </p:to>
                                    </p:set>
                                    <p:animEffect transition="in" filter="fade">
                                      <p:cBhvr>
                                        <p:cTn id="33" dur="1000"/>
                                        <p:tgtEl>
                                          <p:spTgt spid="747"/>
                                        </p:tgtEl>
                                      </p:cBhvr>
                                    </p:animEffect>
                                    <p:anim calcmode="lin" valueType="num">
                                      <p:cBhvr>
                                        <p:cTn id="34" dur="1000" fill="hold"/>
                                        <p:tgtEl>
                                          <p:spTgt spid="747"/>
                                        </p:tgtEl>
                                        <p:attrNameLst>
                                          <p:attrName>ppt_x</p:attrName>
                                        </p:attrNameLst>
                                      </p:cBhvr>
                                      <p:tavLst>
                                        <p:tav tm="0">
                                          <p:val>
                                            <p:strVal val="#ppt_x"/>
                                          </p:val>
                                        </p:tav>
                                        <p:tav tm="100000">
                                          <p:val>
                                            <p:strVal val="#ppt_x"/>
                                          </p:val>
                                        </p:tav>
                                      </p:tavLst>
                                    </p:anim>
                                    <p:anim calcmode="lin" valueType="num">
                                      <p:cBhvr>
                                        <p:cTn id="35" dur="1000" fill="hold"/>
                                        <p:tgtEl>
                                          <p:spTgt spid="747"/>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739"/>
                                        </p:tgtEl>
                                        <p:attrNameLst>
                                          <p:attrName>style.visibility</p:attrName>
                                        </p:attrNameLst>
                                      </p:cBhvr>
                                      <p:to>
                                        <p:strVal val="visible"/>
                                      </p:to>
                                    </p:set>
                                    <p:animEffect transition="in" filter="fade">
                                      <p:cBhvr>
                                        <p:cTn id="40" dur="1000"/>
                                        <p:tgtEl>
                                          <p:spTgt spid="739"/>
                                        </p:tgtEl>
                                      </p:cBhvr>
                                    </p:animEffect>
                                    <p:anim calcmode="lin" valueType="num">
                                      <p:cBhvr>
                                        <p:cTn id="41" dur="1000" fill="hold"/>
                                        <p:tgtEl>
                                          <p:spTgt spid="739"/>
                                        </p:tgtEl>
                                        <p:attrNameLst>
                                          <p:attrName>ppt_x</p:attrName>
                                        </p:attrNameLst>
                                      </p:cBhvr>
                                      <p:tavLst>
                                        <p:tav tm="0">
                                          <p:val>
                                            <p:strVal val="#ppt_x"/>
                                          </p:val>
                                        </p:tav>
                                        <p:tav tm="100000">
                                          <p:val>
                                            <p:strVal val="#ppt_x"/>
                                          </p:val>
                                        </p:tav>
                                      </p:tavLst>
                                    </p:anim>
                                    <p:anim calcmode="lin" valueType="num">
                                      <p:cBhvr>
                                        <p:cTn id="42" dur="1000" fill="hold"/>
                                        <p:tgtEl>
                                          <p:spTgt spid="7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Shape 220"/>
          <p:cNvSpPr/>
          <p:nvPr/>
        </p:nvSpPr>
        <p:spPr>
          <a:xfrm>
            <a:off x="-302033" y="0"/>
            <a:ext cx="226400" cy="856800"/>
          </a:xfrm>
          <a:prstGeom prst="rect">
            <a:avLst/>
          </a:prstGeom>
          <a:solidFill>
            <a:srgbClr val="CCCCCC"/>
          </a:solidFill>
          <a:ln w="19050" cap="flat" cmpd="sng">
            <a:solidFill>
              <a:srgbClr val="666666"/>
            </a:solidFill>
            <a:prstDash val="solid"/>
            <a:round/>
            <a:headEnd type="none" w="med" len="med"/>
            <a:tailEnd type="none" w="med" len="med"/>
          </a:ln>
        </p:spPr>
        <p:txBody>
          <a:bodyPr lIns="121900" tIns="121900" rIns="121900" bIns="121900" anchor="ctr" anchorCtr="0">
            <a:noAutofit/>
          </a:bodyPr>
          <a:lstStyle/>
          <a:p>
            <a:endParaRPr sz="2400"/>
          </a:p>
        </p:txBody>
      </p:sp>
      <p:sp>
        <p:nvSpPr>
          <p:cNvPr id="221" name="Shape 221"/>
          <p:cNvSpPr/>
          <p:nvPr/>
        </p:nvSpPr>
        <p:spPr>
          <a:xfrm>
            <a:off x="-302033" y="857241"/>
            <a:ext cx="226400" cy="856800"/>
          </a:xfrm>
          <a:prstGeom prst="rect">
            <a:avLst/>
          </a:prstGeom>
          <a:solidFill>
            <a:srgbClr val="CCCCCC"/>
          </a:solidFill>
          <a:ln w="19050" cap="flat" cmpd="sng">
            <a:solidFill>
              <a:srgbClr val="666666"/>
            </a:solidFill>
            <a:prstDash val="solid"/>
            <a:round/>
            <a:headEnd type="none" w="med" len="med"/>
            <a:tailEnd type="none" w="med" len="med"/>
          </a:ln>
        </p:spPr>
        <p:txBody>
          <a:bodyPr lIns="121900" tIns="121900" rIns="121900" bIns="121900" anchor="ctr" anchorCtr="0">
            <a:noAutofit/>
          </a:bodyPr>
          <a:lstStyle/>
          <a:p>
            <a:endParaRPr sz="2400"/>
          </a:p>
        </p:txBody>
      </p:sp>
      <p:sp>
        <p:nvSpPr>
          <p:cNvPr id="222" name="Shape 222"/>
          <p:cNvSpPr/>
          <p:nvPr/>
        </p:nvSpPr>
        <p:spPr>
          <a:xfrm>
            <a:off x="-302033" y="1714484"/>
            <a:ext cx="226400" cy="856800"/>
          </a:xfrm>
          <a:prstGeom prst="rect">
            <a:avLst/>
          </a:prstGeom>
          <a:solidFill>
            <a:srgbClr val="CCCCCC"/>
          </a:solidFill>
          <a:ln w="19050" cap="flat" cmpd="sng">
            <a:solidFill>
              <a:srgbClr val="666666"/>
            </a:solidFill>
            <a:prstDash val="solid"/>
            <a:round/>
            <a:headEnd type="none" w="med" len="med"/>
            <a:tailEnd type="none" w="med" len="med"/>
          </a:ln>
        </p:spPr>
        <p:txBody>
          <a:bodyPr lIns="121900" tIns="121900" rIns="121900" bIns="121900" anchor="ctr" anchorCtr="0">
            <a:noAutofit/>
          </a:bodyPr>
          <a:lstStyle/>
          <a:p>
            <a:endParaRPr sz="2400"/>
          </a:p>
        </p:txBody>
      </p:sp>
      <p:sp>
        <p:nvSpPr>
          <p:cNvPr id="223" name="Shape 223"/>
          <p:cNvSpPr/>
          <p:nvPr/>
        </p:nvSpPr>
        <p:spPr>
          <a:xfrm>
            <a:off x="-302033" y="2571747"/>
            <a:ext cx="226400" cy="856800"/>
          </a:xfrm>
          <a:prstGeom prst="rect">
            <a:avLst/>
          </a:prstGeom>
          <a:solidFill>
            <a:srgbClr val="CCCCCC"/>
          </a:solidFill>
          <a:ln w="19050" cap="flat" cmpd="sng">
            <a:solidFill>
              <a:srgbClr val="666666"/>
            </a:solidFill>
            <a:prstDash val="solid"/>
            <a:round/>
            <a:headEnd type="none" w="med" len="med"/>
            <a:tailEnd type="none" w="med" len="med"/>
          </a:ln>
        </p:spPr>
        <p:txBody>
          <a:bodyPr lIns="121900" tIns="121900" rIns="121900" bIns="121900" anchor="ctr" anchorCtr="0">
            <a:noAutofit/>
          </a:bodyPr>
          <a:lstStyle/>
          <a:p>
            <a:endParaRPr sz="2400"/>
          </a:p>
        </p:txBody>
      </p:sp>
      <p:sp>
        <p:nvSpPr>
          <p:cNvPr id="224" name="Shape 224"/>
          <p:cNvSpPr/>
          <p:nvPr/>
        </p:nvSpPr>
        <p:spPr>
          <a:xfrm>
            <a:off x="-302033" y="3429003"/>
            <a:ext cx="226400" cy="856800"/>
          </a:xfrm>
          <a:prstGeom prst="rect">
            <a:avLst/>
          </a:prstGeom>
          <a:solidFill>
            <a:srgbClr val="CCCCCC"/>
          </a:solidFill>
          <a:ln w="19050" cap="flat" cmpd="sng">
            <a:solidFill>
              <a:srgbClr val="666666"/>
            </a:solidFill>
            <a:prstDash val="solid"/>
            <a:round/>
            <a:headEnd type="none" w="med" len="med"/>
            <a:tailEnd type="none" w="med" len="med"/>
          </a:ln>
        </p:spPr>
        <p:txBody>
          <a:bodyPr lIns="121900" tIns="121900" rIns="121900" bIns="121900" anchor="ctr" anchorCtr="0">
            <a:noAutofit/>
          </a:bodyPr>
          <a:lstStyle/>
          <a:p>
            <a:endParaRPr sz="2400"/>
          </a:p>
        </p:txBody>
      </p:sp>
      <p:sp>
        <p:nvSpPr>
          <p:cNvPr id="225" name="Shape 225"/>
          <p:cNvSpPr/>
          <p:nvPr/>
        </p:nvSpPr>
        <p:spPr>
          <a:xfrm>
            <a:off x="-302033" y="4286245"/>
            <a:ext cx="226400" cy="856800"/>
          </a:xfrm>
          <a:prstGeom prst="rect">
            <a:avLst/>
          </a:prstGeom>
          <a:solidFill>
            <a:srgbClr val="CCCCCC"/>
          </a:solidFill>
          <a:ln w="19050" cap="flat" cmpd="sng">
            <a:solidFill>
              <a:srgbClr val="666666"/>
            </a:solidFill>
            <a:prstDash val="solid"/>
            <a:round/>
            <a:headEnd type="none" w="med" len="med"/>
            <a:tailEnd type="none" w="med" len="med"/>
          </a:ln>
        </p:spPr>
        <p:txBody>
          <a:bodyPr lIns="121900" tIns="121900" rIns="121900" bIns="121900" anchor="ctr" anchorCtr="0">
            <a:noAutofit/>
          </a:bodyPr>
          <a:lstStyle/>
          <a:p>
            <a:endParaRPr sz="2400"/>
          </a:p>
        </p:txBody>
      </p:sp>
      <p:sp>
        <p:nvSpPr>
          <p:cNvPr id="226" name="Shape 226"/>
          <p:cNvSpPr/>
          <p:nvPr/>
        </p:nvSpPr>
        <p:spPr>
          <a:xfrm>
            <a:off x="-302033" y="5143488"/>
            <a:ext cx="226400" cy="856800"/>
          </a:xfrm>
          <a:prstGeom prst="rect">
            <a:avLst/>
          </a:prstGeom>
          <a:solidFill>
            <a:srgbClr val="CCCCCC"/>
          </a:solidFill>
          <a:ln w="19050" cap="flat" cmpd="sng">
            <a:solidFill>
              <a:srgbClr val="666666"/>
            </a:solidFill>
            <a:prstDash val="solid"/>
            <a:round/>
            <a:headEnd type="none" w="med" len="med"/>
            <a:tailEnd type="none" w="med" len="med"/>
          </a:ln>
        </p:spPr>
        <p:txBody>
          <a:bodyPr lIns="121900" tIns="121900" rIns="121900" bIns="121900" anchor="ctr" anchorCtr="0">
            <a:noAutofit/>
          </a:bodyPr>
          <a:lstStyle/>
          <a:p>
            <a:endParaRPr sz="2400"/>
          </a:p>
        </p:txBody>
      </p:sp>
      <p:sp>
        <p:nvSpPr>
          <p:cNvPr id="227" name="Shape 227"/>
          <p:cNvSpPr/>
          <p:nvPr/>
        </p:nvSpPr>
        <p:spPr>
          <a:xfrm>
            <a:off x="-302033" y="6000749"/>
            <a:ext cx="226400" cy="856800"/>
          </a:xfrm>
          <a:prstGeom prst="rect">
            <a:avLst/>
          </a:prstGeom>
          <a:solidFill>
            <a:srgbClr val="CCCCCC"/>
          </a:solidFill>
          <a:ln w="19050" cap="flat" cmpd="sng">
            <a:solidFill>
              <a:srgbClr val="666666"/>
            </a:solidFill>
            <a:prstDash val="solid"/>
            <a:round/>
            <a:headEnd type="none" w="med" len="med"/>
            <a:tailEnd type="none" w="med" len="med"/>
          </a:ln>
        </p:spPr>
        <p:txBody>
          <a:bodyPr lIns="121900" tIns="121900" rIns="121900" bIns="121900" anchor="ctr" anchorCtr="0">
            <a:noAutofit/>
          </a:bodyPr>
          <a:lstStyle/>
          <a:p>
            <a:endParaRPr sz="2400"/>
          </a:p>
        </p:txBody>
      </p:sp>
      <p:sp>
        <p:nvSpPr>
          <p:cNvPr id="228" name="Shape 228"/>
          <p:cNvSpPr/>
          <p:nvPr/>
        </p:nvSpPr>
        <p:spPr>
          <a:xfrm rot="5400000">
            <a:off x="11317205" y="-953367"/>
            <a:ext cx="226400" cy="1523200"/>
          </a:xfrm>
          <a:prstGeom prst="rect">
            <a:avLst/>
          </a:prstGeom>
          <a:solidFill>
            <a:srgbClr val="CCCCCC"/>
          </a:solidFill>
          <a:ln w="19050" cap="flat" cmpd="sng">
            <a:solidFill>
              <a:srgbClr val="666666"/>
            </a:solidFill>
            <a:prstDash val="solid"/>
            <a:round/>
            <a:headEnd type="none" w="med" len="med"/>
            <a:tailEnd type="none" w="med" len="med"/>
          </a:ln>
        </p:spPr>
        <p:txBody>
          <a:bodyPr lIns="121900" tIns="121900" rIns="121900" bIns="121900" anchor="ctr" anchorCtr="0">
            <a:noAutofit/>
          </a:bodyPr>
          <a:lstStyle/>
          <a:p>
            <a:endParaRPr sz="2400"/>
          </a:p>
        </p:txBody>
      </p:sp>
      <p:sp>
        <p:nvSpPr>
          <p:cNvPr id="229" name="Shape 229"/>
          <p:cNvSpPr/>
          <p:nvPr/>
        </p:nvSpPr>
        <p:spPr>
          <a:xfrm rot="5400000">
            <a:off x="9793119" y="-953367"/>
            <a:ext cx="226400" cy="1523200"/>
          </a:xfrm>
          <a:prstGeom prst="rect">
            <a:avLst/>
          </a:prstGeom>
          <a:solidFill>
            <a:srgbClr val="CCCCCC"/>
          </a:solidFill>
          <a:ln w="19050" cap="flat" cmpd="sng">
            <a:solidFill>
              <a:srgbClr val="666666"/>
            </a:solidFill>
            <a:prstDash val="solid"/>
            <a:round/>
            <a:headEnd type="none" w="med" len="med"/>
            <a:tailEnd type="none" w="med" len="med"/>
          </a:ln>
        </p:spPr>
        <p:txBody>
          <a:bodyPr lIns="121900" tIns="121900" rIns="121900" bIns="121900" anchor="ctr" anchorCtr="0">
            <a:noAutofit/>
          </a:bodyPr>
          <a:lstStyle/>
          <a:p>
            <a:endParaRPr sz="2400"/>
          </a:p>
        </p:txBody>
      </p:sp>
      <p:sp>
        <p:nvSpPr>
          <p:cNvPr id="230" name="Shape 230"/>
          <p:cNvSpPr/>
          <p:nvPr/>
        </p:nvSpPr>
        <p:spPr>
          <a:xfrm rot="5400000">
            <a:off x="8269032" y="-953367"/>
            <a:ext cx="226400" cy="1523200"/>
          </a:xfrm>
          <a:prstGeom prst="rect">
            <a:avLst/>
          </a:prstGeom>
          <a:solidFill>
            <a:srgbClr val="CCCCCC"/>
          </a:solidFill>
          <a:ln w="19050" cap="flat" cmpd="sng">
            <a:solidFill>
              <a:srgbClr val="666666"/>
            </a:solidFill>
            <a:prstDash val="solid"/>
            <a:round/>
            <a:headEnd type="none" w="med" len="med"/>
            <a:tailEnd type="none" w="med" len="med"/>
          </a:ln>
        </p:spPr>
        <p:txBody>
          <a:bodyPr lIns="121900" tIns="121900" rIns="121900" bIns="121900" anchor="ctr" anchorCtr="0">
            <a:noAutofit/>
          </a:bodyPr>
          <a:lstStyle/>
          <a:p>
            <a:endParaRPr sz="2400"/>
          </a:p>
        </p:txBody>
      </p:sp>
      <p:sp>
        <p:nvSpPr>
          <p:cNvPr id="231" name="Shape 231"/>
          <p:cNvSpPr/>
          <p:nvPr/>
        </p:nvSpPr>
        <p:spPr>
          <a:xfrm rot="5400000">
            <a:off x="6744911" y="-953367"/>
            <a:ext cx="226400" cy="1523200"/>
          </a:xfrm>
          <a:prstGeom prst="rect">
            <a:avLst/>
          </a:prstGeom>
          <a:solidFill>
            <a:srgbClr val="CCCCCC"/>
          </a:solidFill>
          <a:ln w="19050" cap="flat" cmpd="sng">
            <a:solidFill>
              <a:srgbClr val="666666"/>
            </a:solidFill>
            <a:prstDash val="solid"/>
            <a:round/>
            <a:headEnd type="none" w="med" len="med"/>
            <a:tailEnd type="none" w="med" len="med"/>
          </a:ln>
        </p:spPr>
        <p:txBody>
          <a:bodyPr lIns="121900" tIns="121900" rIns="121900" bIns="121900" anchor="ctr" anchorCtr="0">
            <a:noAutofit/>
          </a:bodyPr>
          <a:lstStyle/>
          <a:p>
            <a:endParaRPr sz="2400"/>
          </a:p>
        </p:txBody>
      </p:sp>
      <p:sp>
        <p:nvSpPr>
          <p:cNvPr id="232" name="Shape 232"/>
          <p:cNvSpPr/>
          <p:nvPr/>
        </p:nvSpPr>
        <p:spPr>
          <a:xfrm rot="5400000">
            <a:off x="5220800" y="-953367"/>
            <a:ext cx="226400" cy="1523200"/>
          </a:xfrm>
          <a:prstGeom prst="rect">
            <a:avLst/>
          </a:prstGeom>
          <a:solidFill>
            <a:srgbClr val="CCCCCC"/>
          </a:solidFill>
          <a:ln w="19050" cap="flat" cmpd="sng">
            <a:solidFill>
              <a:srgbClr val="666666"/>
            </a:solidFill>
            <a:prstDash val="solid"/>
            <a:round/>
            <a:headEnd type="none" w="med" len="med"/>
            <a:tailEnd type="none" w="med" len="med"/>
          </a:ln>
        </p:spPr>
        <p:txBody>
          <a:bodyPr lIns="121900" tIns="121900" rIns="121900" bIns="121900" anchor="ctr" anchorCtr="0">
            <a:noAutofit/>
          </a:bodyPr>
          <a:lstStyle/>
          <a:p>
            <a:endParaRPr sz="2400"/>
          </a:p>
        </p:txBody>
      </p:sp>
      <p:sp>
        <p:nvSpPr>
          <p:cNvPr id="233" name="Shape 233"/>
          <p:cNvSpPr/>
          <p:nvPr/>
        </p:nvSpPr>
        <p:spPr>
          <a:xfrm rot="5400000">
            <a:off x="3696713" y="-953367"/>
            <a:ext cx="226400" cy="1523200"/>
          </a:xfrm>
          <a:prstGeom prst="rect">
            <a:avLst/>
          </a:prstGeom>
          <a:solidFill>
            <a:srgbClr val="CCCCCC"/>
          </a:solidFill>
          <a:ln w="19050" cap="flat" cmpd="sng">
            <a:solidFill>
              <a:srgbClr val="666666"/>
            </a:solidFill>
            <a:prstDash val="solid"/>
            <a:round/>
            <a:headEnd type="none" w="med" len="med"/>
            <a:tailEnd type="none" w="med" len="med"/>
          </a:ln>
        </p:spPr>
        <p:txBody>
          <a:bodyPr lIns="121900" tIns="121900" rIns="121900" bIns="121900" anchor="ctr" anchorCtr="0">
            <a:noAutofit/>
          </a:bodyPr>
          <a:lstStyle/>
          <a:p>
            <a:endParaRPr sz="2400"/>
          </a:p>
        </p:txBody>
      </p:sp>
      <p:sp>
        <p:nvSpPr>
          <p:cNvPr id="234" name="Shape 234"/>
          <p:cNvSpPr/>
          <p:nvPr/>
        </p:nvSpPr>
        <p:spPr>
          <a:xfrm rot="5400000">
            <a:off x="2172627" y="-953367"/>
            <a:ext cx="226400" cy="1523200"/>
          </a:xfrm>
          <a:prstGeom prst="rect">
            <a:avLst/>
          </a:prstGeom>
          <a:solidFill>
            <a:srgbClr val="CCCCCC"/>
          </a:solidFill>
          <a:ln w="19050" cap="flat" cmpd="sng">
            <a:solidFill>
              <a:srgbClr val="666666"/>
            </a:solidFill>
            <a:prstDash val="solid"/>
            <a:round/>
            <a:headEnd type="none" w="med" len="med"/>
            <a:tailEnd type="none" w="med" len="med"/>
          </a:ln>
        </p:spPr>
        <p:txBody>
          <a:bodyPr lIns="121900" tIns="121900" rIns="121900" bIns="121900" anchor="ctr" anchorCtr="0">
            <a:noAutofit/>
          </a:bodyPr>
          <a:lstStyle/>
          <a:p>
            <a:endParaRPr sz="2400"/>
          </a:p>
        </p:txBody>
      </p:sp>
      <p:sp>
        <p:nvSpPr>
          <p:cNvPr id="235" name="Shape 235"/>
          <p:cNvSpPr/>
          <p:nvPr/>
        </p:nvSpPr>
        <p:spPr>
          <a:xfrm rot="5400000">
            <a:off x="648505" y="-953367"/>
            <a:ext cx="226400" cy="1523200"/>
          </a:xfrm>
          <a:prstGeom prst="rect">
            <a:avLst/>
          </a:prstGeom>
          <a:solidFill>
            <a:srgbClr val="CCCCCC"/>
          </a:solidFill>
          <a:ln w="19050" cap="flat" cmpd="sng">
            <a:solidFill>
              <a:srgbClr val="666666"/>
            </a:solidFill>
            <a:prstDash val="solid"/>
            <a:round/>
            <a:headEnd type="none" w="med" len="med"/>
            <a:tailEnd type="none" w="med" len="med"/>
          </a:ln>
        </p:spPr>
        <p:txBody>
          <a:bodyPr lIns="121900" tIns="121900" rIns="121900" bIns="121900" anchor="ctr" anchorCtr="0">
            <a:noAutofit/>
          </a:bodyPr>
          <a:lstStyle/>
          <a:p>
            <a:endParaRPr sz="2400"/>
          </a:p>
        </p:txBody>
      </p:sp>
      <p:sp>
        <p:nvSpPr>
          <p:cNvPr id="236" name="Shape 236"/>
          <p:cNvSpPr txBox="1"/>
          <p:nvPr/>
        </p:nvSpPr>
        <p:spPr>
          <a:xfrm>
            <a:off x="399950" y="144400"/>
            <a:ext cx="11508000" cy="712400"/>
          </a:xfrm>
          <a:prstGeom prst="rect">
            <a:avLst/>
          </a:prstGeom>
          <a:noFill/>
          <a:ln>
            <a:noFill/>
          </a:ln>
        </p:spPr>
        <p:txBody>
          <a:bodyPr lIns="121900" tIns="121900" rIns="121900" bIns="121900" anchor="t" anchorCtr="0">
            <a:noAutofit/>
          </a:bodyPr>
          <a:lstStyle/>
          <a:p>
            <a:pPr algn="ctr"/>
            <a:r>
              <a:rPr lang="en-US" sz="2667" b="1" dirty="0" smtClean="0">
                <a:solidFill>
                  <a:srgbClr val="434343"/>
                </a:solidFill>
                <a:latin typeface="Open Sans"/>
                <a:ea typeface="Open Sans"/>
                <a:cs typeface="Open Sans"/>
              </a:rPr>
              <a:t>Research </a:t>
            </a:r>
            <a:r>
              <a:rPr lang="en-US" sz="2667" b="1" dirty="0">
                <a:solidFill>
                  <a:srgbClr val="434343"/>
                </a:solidFill>
                <a:latin typeface="Open Sans"/>
                <a:ea typeface="Open Sans"/>
                <a:cs typeface="Open Sans"/>
              </a:rPr>
              <a:t>excellence and research quality are interconnected concepts that reinforce each </a:t>
            </a:r>
            <a:r>
              <a:rPr lang="en-US" sz="2667" b="1" dirty="0" smtClean="0">
                <a:solidFill>
                  <a:srgbClr val="434343"/>
                </a:solidFill>
                <a:latin typeface="Open Sans"/>
                <a:ea typeface="Open Sans"/>
                <a:cs typeface="Open Sans"/>
              </a:rPr>
              <a:t>other</a:t>
            </a:r>
            <a:r>
              <a:rPr lang="en-US" sz="2800" dirty="0"/>
              <a:t/>
            </a:r>
            <a:br>
              <a:rPr lang="en-US" sz="2800" dirty="0"/>
            </a:br>
            <a:endParaRPr sz="1733" b="1" dirty="0">
              <a:solidFill>
                <a:schemeClr val="dk1"/>
              </a:solidFill>
              <a:latin typeface="Open Sans"/>
              <a:ea typeface="Open Sans"/>
              <a:cs typeface="Open Sans"/>
              <a:sym typeface="Open Sans"/>
            </a:endParaRPr>
          </a:p>
          <a:p>
            <a:pPr algn="ctr">
              <a:lnSpc>
                <a:spcPct val="115000"/>
              </a:lnSpc>
              <a:buClr>
                <a:schemeClr val="dk1"/>
              </a:buClr>
              <a:buSzPct val="84615"/>
            </a:pPr>
            <a:r>
              <a:rPr lang="en-US" sz="1733" b="1" dirty="0" smtClean="0">
                <a:solidFill>
                  <a:srgbClr val="434343"/>
                </a:solidFill>
                <a:latin typeface="Open Sans"/>
                <a:ea typeface="Open Sans"/>
                <a:cs typeface="Open Sans"/>
                <a:sym typeface="Open Sans"/>
              </a:rPr>
              <a:t>Here are some key linkages</a:t>
            </a:r>
            <a:r>
              <a:rPr lang="es" sz="1733" b="1" dirty="0" smtClean="0">
                <a:solidFill>
                  <a:srgbClr val="434343"/>
                </a:solidFill>
                <a:latin typeface="Open Sans"/>
                <a:ea typeface="Open Sans"/>
                <a:cs typeface="Open Sans"/>
                <a:sym typeface="Open Sans"/>
              </a:rPr>
              <a:t>:</a:t>
            </a:r>
            <a:endParaRPr lang="es" sz="1733" b="1" dirty="0">
              <a:solidFill>
                <a:srgbClr val="434343"/>
              </a:solidFill>
              <a:latin typeface="Open Sans"/>
              <a:ea typeface="Open Sans"/>
              <a:cs typeface="Open Sans"/>
              <a:sym typeface="Open Sans"/>
            </a:endParaRPr>
          </a:p>
          <a:p>
            <a:pPr algn="ctr">
              <a:lnSpc>
                <a:spcPct val="115000"/>
              </a:lnSpc>
            </a:pPr>
            <a:endParaRPr sz="2667" b="1" dirty="0">
              <a:solidFill>
                <a:srgbClr val="434343"/>
              </a:solidFill>
              <a:latin typeface="Open Sans"/>
              <a:ea typeface="Open Sans"/>
              <a:cs typeface="Open Sans"/>
              <a:sym typeface="Open Sans"/>
            </a:endParaRPr>
          </a:p>
        </p:txBody>
      </p:sp>
      <p:grpSp>
        <p:nvGrpSpPr>
          <p:cNvPr id="240" name="Shape 240"/>
          <p:cNvGrpSpPr/>
          <p:nvPr/>
        </p:nvGrpSpPr>
        <p:grpSpPr>
          <a:xfrm>
            <a:off x="280043" y="1111356"/>
            <a:ext cx="2526006" cy="1582817"/>
            <a:chOff x="0" y="2324436"/>
            <a:chExt cx="1432500" cy="1187113"/>
          </a:xfrm>
        </p:grpSpPr>
        <p:sp>
          <p:nvSpPr>
            <p:cNvPr id="241" name="Shape 241"/>
            <p:cNvSpPr txBox="1"/>
            <p:nvPr/>
          </p:nvSpPr>
          <p:spPr>
            <a:xfrm>
              <a:off x="0" y="2868950"/>
              <a:ext cx="1432500" cy="642600"/>
            </a:xfrm>
            <a:prstGeom prst="rect">
              <a:avLst/>
            </a:prstGeom>
            <a:noFill/>
            <a:ln>
              <a:noFill/>
            </a:ln>
          </p:spPr>
          <p:txBody>
            <a:bodyPr lIns="121900" tIns="121900" rIns="121900" bIns="121900" anchor="t" anchorCtr="0">
              <a:noAutofit/>
            </a:bodyPr>
            <a:lstStyle/>
            <a:p>
              <a:pPr algn="ctr">
                <a:lnSpc>
                  <a:spcPct val="115000"/>
                </a:lnSpc>
              </a:pPr>
              <a:r>
                <a:rPr lang="es" sz="1333" b="1" dirty="0" smtClean="0">
                  <a:solidFill>
                    <a:srgbClr val="434343"/>
                  </a:solidFill>
                  <a:latin typeface="Open Sans"/>
                  <a:ea typeface="Open Sans"/>
                  <a:cs typeface="Open Sans"/>
                  <a:sym typeface="Open Sans"/>
                </a:rPr>
                <a:t>RESEARCH EXCELLENCE ENABLES RESEARCH QUALITY</a:t>
              </a:r>
              <a:endParaRPr lang="es" sz="1333" b="1" dirty="0">
                <a:solidFill>
                  <a:srgbClr val="434343"/>
                </a:solidFill>
                <a:latin typeface="Open Sans"/>
                <a:ea typeface="Open Sans"/>
                <a:cs typeface="Open Sans"/>
                <a:sym typeface="Open Sans"/>
              </a:endParaRPr>
            </a:p>
            <a:p>
              <a:pPr lvl="0" algn="ctr">
                <a:lnSpc>
                  <a:spcPct val="115000"/>
                </a:lnSpc>
              </a:pPr>
              <a:r>
                <a:rPr lang="en-US" sz="1200" b="1" dirty="0" smtClean="0">
                  <a:solidFill>
                    <a:srgbClr val="093343"/>
                  </a:solidFill>
                  <a:latin typeface="Open Sans"/>
                  <a:ea typeface="Open Sans"/>
                  <a:cs typeface="Open Sans"/>
                </a:rPr>
                <a:t>Rigorous methodology</a:t>
              </a:r>
              <a:r>
                <a:rPr lang="en-US" sz="1200" dirty="0" smtClean="0">
                  <a:solidFill>
                    <a:srgbClr val="093343"/>
                  </a:solidFill>
                  <a:latin typeface="Open Sans"/>
                  <a:ea typeface="Open Sans"/>
                  <a:cs typeface="Open Sans"/>
                </a:rPr>
                <a:t>: </a:t>
              </a:r>
              <a:r>
                <a:rPr lang="en-US" sz="1200" dirty="0">
                  <a:solidFill>
                    <a:srgbClr val="093343"/>
                  </a:solidFill>
                  <a:latin typeface="Open Sans"/>
                  <a:ea typeface="Open Sans"/>
                  <a:cs typeface="Open Sans"/>
                </a:rPr>
                <a:t>Research excellence ensures the use of rigorous methodologies, which is essential for producing high-quality research.</a:t>
              </a:r>
            </a:p>
            <a:p>
              <a:pPr algn="ctr"/>
              <a:r>
                <a:rPr lang="en-US" sz="1200" b="1" dirty="0" smtClean="0">
                  <a:solidFill>
                    <a:srgbClr val="093343"/>
                  </a:solidFill>
                  <a:latin typeface="Open Sans"/>
                  <a:ea typeface="Open Sans"/>
                  <a:cs typeface="Open Sans"/>
                </a:rPr>
                <a:t>Innovative approaches: </a:t>
              </a:r>
              <a:r>
                <a:rPr lang="en-US" sz="1200" dirty="0">
                  <a:solidFill>
                    <a:srgbClr val="093343"/>
                  </a:solidFill>
                  <a:latin typeface="Open Sans"/>
                  <a:ea typeface="Open Sans"/>
                  <a:cs typeface="Open Sans"/>
                </a:rPr>
                <a:t>Excellence in research encourages innovative approaches, leading to novel and impactful findings.</a:t>
              </a:r>
            </a:p>
            <a:p>
              <a:pPr algn="ctr"/>
              <a:r>
                <a:rPr lang="en-US" sz="1200" b="1" dirty="0" smtClean="0">
                  <a:solidFill>
                    <a:srgbClr val="093343"/>
                  </a:solidFill>
                  <a:latin typeface="Open Sans"/>
                  <a:ea typeface="Open Sans"/>
                  <a:cs typeface="Open Sans"/>
                </a:rPr>
                <a:t>Interdisciplinary collaboration</a:t>
              </a:r>
              <a:r>
                <a:rPr lang="en-US" sz="1200" dirty="0" smtClean="0">
                  <a:solidFill>
                    <a:srgbClr val="093343"/>
                  </a:solidFill>
                  <a:latin typeface="Open Sans"/>
                  <a:ea typeface="Open Sans"/>
                  <a:cs typeface="Open Sans"/>
                </a:rPr>
                <a:t>: </a:t>
              </a:r>
              <a:r>
                <a:rPr lang="en-US" sz="1200" dirty="0">
                  <a:solidFill>
                    <a:srgbClr val="093343"/>
                  </a:solidFill>
                  <a:latin typeface="Open Sans"/>
                  <a:ea typeface="Open Sans"/>
                  <a:cs typeface="Open Sans"/>
                </a:rPr>
                <a:t>Research excellence fosters interdisciplinary collaboration, which enhances research quality by integrating diverse perspectives and expertise.</a:t>
              </a:r>
            </a:p>
            <a:p>
              <a:pPr lvl="0" algn="ctr">
                <a:lnSpc>
                  <a:spcPct val="115000"/>
                </a:lnSpc>
              </a:pPr>
              <a:endParaRPr lang="es" sz="1200" dirty="0">
                <a:solidFill>
                  <a:srgbClr val="093343"/>
                </a:solidFill>
                <a:latin typeface="Open Sans"/>
                <a:ea typeface="Open Sans"/>
                <a:cs typeface="Open Sans"/>
                <a:sym typeface="Open Sans"/>
              </a:endParaRPr>
            </a:p>
          </p:txBody>
        </p:sp>
        <p:pic>
          <p:nvPicPr>
            <p:cNvPr id="242" name="Shape 242"/>
            <p:cNvPicPr preferRelativeResize="0"/>
            <p:nvPr/>
          </p:nvPicPr>
          <p:blipFill>
            <a:blip r:embed="rId3">
              <a:alphaModFix/>
            </a:blip>
            <a:stretch>
              <a:fillRect/>
            </a:stretch>
          </p:blipFill>
          <p:spPr>
            <a:xfrm>
              <a:off x="452737" y="2324436"/>
              <a:ext cx="527025" cy="471853"/>
            </a:xfrm>
            <a:prstGeom prst="rect">
              <a:avLst/>
            </a:prstGeom>
            <a:noFill/>
            <a:ln>
              <a:noFill/>
            </a:ln>
          </p:spPr>
        </p:pic>
      </p:grpSp>
      <p:grpSp>
        <p:nvGrpSpPr>
          <p:cNvPr id="243" name="Shape 243"/>
          <p:cNvGrpSpPr/>
          <p:nvPr/>
        </p:nvGrpSpPr>
        <p:grpSpPr>
          <a:xfrm>
            <a:off x="3383280" y="1942152"/>
            <a:ext cx="2737339" cy="1767807"/>
            <a:chOff x="3003074" y="2321895"/>
            <a:chExt cx="1432500" cy="1325855"/>
          </a:xfrm>
        </p:grpSpPr>
        <p:sp>
          <p:nvSpPr>
            <p:cNvPr id="244" name="Shape 244"/>
            <p:cNvSpPr txBox="1"/>
            <p:nvPr/>
          </p:nvSpPr>
          <p:spPr>
            <a:xfrm>
              <a:off x="3003074" y="2868950"/>
              <a:ext cx="1432500" cy="778800"/>
            </a:xfrm>
            <a:prstGeom prst="rect">
              <a:avLst/>
            </a:prstGeom>
            <a:noFill/>
            <a:ln>
              <a:noFill/>
            </a:ln>
          </p:spPr>
          <p:txBody>
            <a:bodyPr lIns="121900" tIns="121900" rIns="121900" bIns="121900" anchor="t" anchorCtr="0">
              <a:noAutofit/>
            </a:bodyPr>
            <a:lstStyle/>
            <a:p>
              <a:pPr algn="ctr">
                <a:lnSpc>
                  <a:spcPct val="115000"/>
                </a:lnSpc>
              </a:pPr>
              <a:r>
                <a:rPr lang="es" sz="1333" b="1" dirty="0" smtClean="0">
                  <a:solidFill>
                    <a:srgbClr val="434343"/>
                  </a:solidFill>
                  <a:latin typeface="Open Sans"/>
                  <a:ea typeface="Open Sans"/>
                  <a:cs typeface="Open Sans"/>
                  <a:sym typeface="Open Sans"/>
                </a:rPr>
                <a:t>RESEARCH QUALITY ENHANCES RESEARCH EXCELLENCE</a:t>
              </a:r>
              <a:endParaRPr lang="es" sz="1333" b="1" dirty="0">
                <a:solidFill>
                  <a:srgbClr val="434343"/>
                </a:solidFill>
                <a:latin typeface="Open Sans"/>
                <a:ea typeface="Open Sans"/>
                <a:cs typeface="Open Sans"/>
                <a:sym typeface="Open Sans"/>
              </a:endParaRPr>
            </a:p>
            <a:p>
              <a:pPr algn="ctr"/>
              <a:endParaRPr lang="en-US" sz="1200" b="1" dirty="0" smtClean="0">
                <a:solidFill>
                  <a:srgbClr val="093343"/>
                </a:solidFill>
                <a:latin typeface="Open Sans"/>
                <a:ea typeface="Open Sans"/>
                <a:cs typeface="Open Sans"/>
              </a:endParaRPr>
            </a:p>
            <a:p>
              <a:pPr algn="ctr"/>
              <a:r>
                <a:rPr lang="en-US" sz="1200" b="1" dirty="0" smtClean="0">
                  <a:solidFill>
                    <a:srgbClr val="093343"/>
                  </a:solidFill>
                  <a:latin typeface="Open Sans"/>
                  <a:ea typeface="Open Sans"/>
                  <a:cs typeface="Open Sans"/>
                </a:rPr>
                <a:t>Valid </a:t>
              </a:r>
              <a:r>
                <a:rPr lang="en-US" sz="1200" b="1" dirty="0">
                  <a:solidFill>
                    <a:srgbClr val="093343"/>
                  </a:solidFill>
                  <a:latin typeface="Open Sans"/>
                  <a:ea typeface="Open Sans"/>
                  <a:cs typeface="Open Sans"/>
                </a:rPr>
                <a:t>and reliable </a:t>
              </a:r>
              <a:r>
                <a:rPr lang="en-US" sz="1200" b="1" dirty="0" smtClean="0">
                  <a:solidFill>
                    <a:srgbClr val="093343"/>
                  </a:solidFill>
                  <a:latin typeface="Open Sans"/>
                  <a:ea typeface="Open Sans"/>
                  <a:cs typeface="Open Sans"/>
                </a:rPr>
                <a:t>findings</a:t>
              </a:r>
              <a:r>
                <a:rPr lang="en-US" sz="1200" dirty="0" smtClean="0">
                  <a:solidFill>
                    <a:srgbClr val="093343"/>
                  </a:solidFill>
                  <a:latin typeface="Open Sans"/>
                  <a:ea typeface="Open Sans"/>
                  <a:cs typeface="Open Sans"/>
                </a:rPr>
                <a:t>: </a:t>
              </a:r>
            </a:p>
            <a:p>
              <a:pPr algn="ctr"/>
              <a:r>
                <a:rPr lang="en-US" sz="1200" dirty="0" smtClean="0">
                  <a:solidFill>
                    <a:srgbClr val="093343"/>
                  </a:solidFill>
                  <a:latin typeface="Open Sans"/>
                  <a:ea typeface="Open Sans"/>
                  <a:cs typeface="Open Sans"/>
                </a:rPr>
                <a:t>High-quality </a:t>
              </a:r>
              <a:r>
                <a:rPr lang="en-US" sz="1200" dirty="0">
                  <a:solidFill>
                    <a:srgbClr val="093343"/>
                  </a:solidFill>
                  <a:latin typeface="Open Sans"/>
                  <a:ea typeface="Open Sans"/>
                  <a:cs typeface="Open Sans"/>
                </a:rPr>
                <a:t>research produces valid and reliable findings, which are essential for research excellence.</a:t>
              </a:r>
            </a:p>
            <a:p>
              <a:pPr algn="ctr"/>
              <a:endParaRPr lang="en-US" sz="1200" b="1" dirty="0" smtClean="0">
                <a:solidFill>
                  <a:srgbClr val="093343"/>
                </a:solidFill>
                <a:latin typeface="Open Sans"/>
                <a:ea typeface="Open Sans"/>
                <a:cs typeface="Open Sans"/>
              </a:endParaRPr>
            </a:p>
            <a:p>
              <a:pPr algn="ctr"/>
              <a:r>
                <a:rPr lang="en-US" sz="1200" b="1" dirty="0" smtClean="0">
                  <a:solidFill>
                    <a:srgbClr val="093343"/>
                  </a:solidFill>
                  <a:latin typeface="Open Sans"/>
                  <a:ea typeface="Open Sans"/>
                  <a:cs typeface="Open Sans"/>
                </a:rPr>
                <a:t>Impact </a:t>
              </a:r>
              <a:r>
                <a:rPr lang="en-US" sz="1200" b="1" dirty="0">
                  <a:solidFill>
                    <a:srgbClr val="093343"/>
                  </a:solidFill>
                  <a:latin typeface="Open Sans"/>
                  <a:ea typeface="Open Sans"/>
                  <a:cs typeface="Open Sans"/>
                </a:rPr>
                <a:t>and </a:t>
              </a:r>
              <a:r>
                <a:rPr lang="en-US" sz="1200" b="1" dirty="0" smtClean="0">
                  <a:solidFill>
                    <a:srgbClr val="093343"/>
                  </a:solidFill>
                  <a:latin typeface="Open Sans"/>
                  <a:ea typeface="Open Sans"/>
                  <a:cs typeface="Open Sans"/>
                </a:rPr>
                <a:t>relevance</a:t>
              </a:r>
              <a:r>
                <a:rPr lang="en-US" sz="1200" dirty="0" smtClean="0">
                  <a:solidFill>
                    <a:srgbClr val="093343"/>
                  </a:solidFill>
                  <a:latin typeface="Open Sans"/>
                  <a:ea typeface="Open Sans"/>
                  <a:cs typeface="Open Sans"/>
                </a:rPr>
                <a:t>: </a:t>
              </a:r>
            </a:p>
            <a:p>
              <a:pPr algn="ctr"/>
              <a:r>
                <a:rPr lang="en-US" sz="1200" dirty="0" smtClean="0">
                  <a:solidFill>
                    <a:srgbClr val="093343"/>
                  </a:solidFill>
                  <a:latin typeface="Open Sans"/>
                  <a:ea typeface="Open Sans"/>
                  <a:cs typeface="Open Sans"/>
                </a:rPr>
                <a:t>Research </a:t>
              </a:r>
              <a:r>
                <a:rPr lang="en-US" sz="1200" dirty="0">
                  <a:solidFill>
                    <a:srgbClr val="093343"/>
                  </a:solidFill>
                  <a:latin typeface="Open Sans"/>
                  <a:ea typeface="Open Sans"/>
                  <a:cs typeface="Open Sans"/>
                </a:rPr>
                <a:t>quality ensures that findings are relevant and impactful, contributing to research excellence</a:t>
              </a:r>
              <a:r>
                <a:rPr lang="en-US" sz="1200" dirty="0" smtClean="0">
                  <a:solidFill>
                    <a:srgbClr val="093343"/>
                  </a:solidFill>
                  <a:latin typeface="Open Sans"/>
                  <a:ea typeface="Open Sans"/>
                  <a:cs typeface="Open Sans"/>
                </a:rPr>
                <a:t>.</a:t>
              </a:r>
            </a:p>
            <a:p>
              <a:pPr algn="ctr"/>
              <a:endParaRPr lang="en-US" sz="1200" dirty="0">
                <a:solidFill>
                  <a:srgbClr val="093343"/>
                </a:solidFill>
                <a:latin typeface="Open Sans"/>
                <a:ea typeface="Open Sans"/>
                <a:cs typeface="Open Sans"/>
              </a:endParaRPr>
            </a:p>
            <a:p>
              <a:pPr algn="ctr"/>
              <a:r>
                <a:rPr lang="en-US" sz="1200" b="1" dirty="0" smtClean="0">
                  <a:solidFill>
                    <a:srgbClr val="093343"/>
                  </a:solidFill>
                  <a:latin typeface="Open Sans"/>
                  <a:ea typeface="Open Sans"/>
                  <a:cs typeface="Open Sans"/>
                </a:rPr>
                <a:t>Transparency </a:t>
              </a:r>
              <a:r>
                <a:rPr lang="en-US" sz="1200" b="1" dirty="0">
                  <a:solidFill>
                    <a:srgbClr val="093343"/>
                  </a:solidFill>
                  <a:latin typeface="Open Sans"/>
                  <a:ea typeface="Open Sans"/>
                  <a:cs typeface="Open Sans"/>
                </a:rPr>
                <a:t>and </a:t>
              </a:r>
              <a:r>
                <a:rPr lang="en-US" sz="1200" b="1" dirty="0" smtClean="0">
                  <a:solidFill>
                    <a:srgbClr val="093343"/>
                  </a:solidFill>
                  <a:latin typeface="Open Sans"/>
                  <a:ea typeface="Open Sans"/>
                  <a:cs typeface="Open Sans"/>
                </a:rPr>
                <a:t>accountability</a:t>
              </a:r>
              <a:r>
                <a:rPr lang="en-US" sz="1200" dirty="0" smtClean="0">
                  <a:solidFill>
                    <a:srgbClr val="093343"/>
                  </a:solidFill>
                  <a:latin typeface="Open Sans"/>
                  <a:ea typeface="Open Sans"/>
                  <a:cs typeface="Open Sans"/>
                </a:rPr>
                <a:t>: </a:t>
              </a:r>
              <a:r>
                <a:rPr lang="en-US" sz="1200" dirty="0">
                  <a:solidFill>
                    <a:srgbClr val="093343"/>
                  </a:solidFill>
                  <a:latin typeface="Open Sans"/>
                  <a:ea typeface="Open Sans"/>
                  <a:cs typeface="Open Sans"/>
                </a:rPr>
                <a:t>Quality research promotes transparency and accountability, which are critical components of research excellence.</a:t>
              </a:r>
            </a:p>
            <a:p>
              <a:pPr lvl="0" algn="ctr">
                <a:lnSpc>
                  <a:spcPct val="115000"/>
                </a:lnSpc>
              </a:pPr>
              <a:endParaRPr lang="es" sz="1200" dirty="0">
                <a:solidFill>
                  <a:srgbClr val="093343"/>
                </a:solidFill>
                <a:latin typeface="Open Sans"/>
                <a:ea typeface="Open Sans"/>
                <a:cs typeface="Open Sans"/>
                <a:sym typeface="Open Sans"/>
              </a:endParaRPr>
            </a:p>
          </p:txBody>
        </p:sp>
        <p:pic>
          <p:nvPicPr>
            <p:cNvPr id="245" name="Shape 245"/>
            <p:cNvPicPr preferRelativeResize="0"/>
            <p:nvPr/>
          </p:nvPicPr>
          <p:blipFill>
            <a:blip r:embed="rId4">
              <a:alphaModFix/>
            </a:blip>
            <a:stretch>
              <a:fillRect/>
            </a:stretch>
          </p:blipFill>
          <p:spPr>
            <a:xfrm>
              <a:off x="3562236" y="2321895"/>
              <a:ext cx="366905" cy="471850"/>
            </a:xfrm>
            <a:prstGeom prst="rect">
              <a:avLst/>
            </a:prstGeom>
            <a:noFill/>
            <a:ln>
              <a:noFill/>
            </a:ln>
          </p:spPr>
        </p:pic>
      </p:grpSp>
      <p:grpSp>
        <p:nvGrpSpPr>
          <p:cNvPr id="246" name="Shape 246"/>
          <p:cNvGrpSpPr/>
          <p:nvPr/>
        </p:nvGrpSpPr>
        <p:grpSpPr>
          <a:xfrm>
            <a:off x="6463001" y="1945543"/>
            <a:ext cx="2601883" cy="1764416"/>
            <a:chOff x="4479824" y="2324438"/>
            <a:chExt cx="1432500" cy="1323312"/>
          </a:xfrm>
        </p:grpSpPr>
        <p:sp>
          <p:nvSpPr>
            <p:cNvPr id="247" name="Shape 247"/>
            <p:cNvSpPr txBox="1"/>
            <p:nvPr/>
          </p:nvSpPr>
          <p:spPr>
            <a:xfrm>
              <a:off x="4479824" y="2868950"/>
              <a:ext cx="1432500" cy="778800"/>
            </a:xfrm>
            <a:prstGeom prst="rect">
              <a:avLst/>
            </a:prstGeom>
            <a:noFill/>
            <a:ln>
              <a:noFill/>
            </a:ln>
          </p:spPr>
          <p:txBody>
            <a:bodyPr lIns="121900" tIns="121900" rIns="121900" bIns="121900" anchor="t" anchorCtr="0">
              <a:noAutofit/>
            </a:bodyPr>
            <a:lstStyle/>
            <a:p>
              <a:pPr algn="ctr">
                <a:lnSpc>
                  <a:spcPct val="115000"/>
                </a:lnSpc>
              </a:pPr>
              <a:r>
                <a:rPr lang="es" sz="1333" b="1" dirty="0" smtClean="0">
                  <a:solidFill>
                    <a:srgbClr val="434343"/>
                  </a:solidFill>
                  <a:latin typeface="Open Sans"/>
                  <a:ea typeface="Open Sans"/>
                  <a:cs typeface="Open Sans"/>
                  <a:sym typeface="Open Sans"/>
                </a:rPr>
                <a:t>SHARED DIMENSIONS</a:t>
              </a:r>
              <a:endParaRPr lang="es" sz="1333" b="1" dirty="0">
                <a:solidFill>
                  <a:srgbClr val="434343"/>
                </a:solidFill>
                <a:latin typeface="Open Sans"/>
                <a:ea typeface="Open Sans"/>
                <a:cs typeface="Open Sans"/>
                <a:sym typeface="Open Sans"/>
              </a:endParaRPr>
            </a:p>
            <a:p>
              <a:pPr algn="ctr"/>
              <a:endParaRPr lang="en-US" sz="1200" b="1" dirty="0" smtClean="0">
                <a:solidFill>
                  <a:srgbClr val="093343"/>
                </a:solidFill>
                <a:latin typeface="Open Sans"/>
                <a:ea typeface="Open Sans"/>
                <a:cs typeface="Open Sans"/>
              </a:endParaRPr>
            </a:p>
            <a:p>
              <a:pPr algn="ctr"/>
              <a:r>
                <a:rPr lang="en-US" sz="1200" b="1" dirty="0" smtClean="0">
                  <a:solidFill>
                    <a:srgbClr val="093343"/>
                  </a:solidFill>
                  <a:latin typeface="Open Sans"/>
                  <a:ea typeface="Open Sans"/>
                  <a:cs typeface="Open Sans"/>
                </a:rPr>
                <a:t>Originality </a:t>
              </a:r>
              <a:r>
                <a:rPr lang="en-US" sz="1200" b="1" dirty="0">
                  <a:solidFill>
                    <a:srgbClr val="093343"/>
                  </a:solidFill>
                  <a:latin typeface="Open Sans"/>
                  <a:ea typeface="Open Sans"/>
                  <a:cs typeface="Open Sans"/>
                </a:rPr>
                <a:t>and </a:t>
              </a:r>
              <a:r>
                <a:rPr lang="en-US" sz="1200" b="1" dirty="0" smtClean="0">
                  <a:solidFill>
                    <a:srgbClr val="093343"/>
                  </a:solidFill>
                  <a:latin typeface="Open Sans"/>
                  <a:ea typeface="Open Sans"/>
                  <a:cs typeface="Open Sans"/>
                </a:rPr>
                <a:t>innovation</a:t>
              </a:r>
              <a:r>
                <a:rPr lang="en-US" sz="1200" dirty="0" smtClean="0">
                  <a:solidFill>
                    <a:srgbClr val="093343"/>
                  </a:solidFill>
                  <a:latin typeface="Open Sans"/>
                  <a:ea typeface="Open Sans"/>
                  <a:cs typeface="Open Sans"/>
                </a:rPr>
                <a:t>: </a:t>
              </a:r>
            </a:p>
            <a:p>
              <a:pPr algn="ctr"/>
              <a:r>
                <a:rPr lang="en-US" sz="1200" dirty="0" smtClean="0">
                  <a:solidFill>
                    <a:srgbClr val="093343"/>
                  </a:solidFill>
                  <a:latin typeface="Open Sans"/>
                  <a:ea typeface="Open Sans"/>
                  <a:cs typeface="Open Sans"/>
                </a:rPr>
                <a:t>Both </a:t>
              </a:r>
              <a:r>
                <a:rPr lang="en-US" sz="1200" dirty="0">
                  <a:solidFill>
                    <a:srgbClr val="093343"/>
                  </a:solidFill>
                  <a:latin typeface="Open Sans"/>
                  <a:ea typeface="Open Sans"/>
                  <a:cs typeface="Open Sans"/>
                </a:rPr>
                <a:t>research excellence and quality emphasize the importance of originality and innovation.</a:t>
              </a:r>
            </a:p>
            <a:p>
              <a:pPr algn="ctr"/>
              <a:endParaRPr lang="en-US" sz="1200" dirty="0" smtClean="0">
                <a:solidFill>
                  <a:srgbClr val="093343"/>
                </a:solidFill>
                <a:latin typeface="Open Sans"/>
                <a:ea typeface="Open Sans"/>
                <a:cs typeface="Open Sans"/>
              </a:endParaRPr>
            </a:p>
            <a:p>
              <a:pPr algn="ctr"/>
              <a:r>
                <a:rPr lang="en-US" sz="1200" b="1" dirty="0" smtClean="0">
                  <a:solidFill>
                    <a:srgbClr val="093343"/>
                  </a:solidFill>
                  <a:latin typeface="Open Sans"/>
                  <a:ea typeface="Open Sans"/>
                  <a:cs typeface="Open Sans"/>
                </a:rPr>
                <a:t>Methodological </a:t>
              </a:r>
              <a:r>
                <a:rPr lang="en-US" sz="1200" b="1" dirty="0" err="1" smtClean="0">
                  <a:solidFill>
                    <a:srgbClr val="093343"/>
                  </a:solidFill>
                  <a:latin typeface="Open Sans"/>
                  <a:ea typeface="Open Sans"/>
                  <a:cs typeface="Open Sans"/>
                </a:rPr>
                <a:t>rigour</a:t>
              </a:r>
              <a:r>
                <a:rPr lang="en-US" sz="1200" dirty="0" smtClean="0">
                  <a:solidFill>
                    <a:srgbClr val="093343"/>
                  </a:solidFill>
                  <a:latin typeface="Open Sans"/>
                  <a:ea typeface="Open Sans"/>
                  <a:cs typeface="Open Sans"/>
                </a:rPr>
                <a:t>: </a:t>
              </a:r>
            </a:p>
            <a:p>
              <a:pPr algn="ctr"/>
              <a:r>
                <a:rPr lang="en-US" sz="1200" dirty="0" smtClean="0">
                  <a:solidFill>
                    <a:srgbClr val="093343"/>
                  </a:solidFill>
                  <a:latin typeface="Open Sans"/>
                  <a:ea typeface="Open Sans"/>
                  <a:cs typeface="Open Sans"/>
                </a:rPr>
                <a:t>Both </a:t>
              </a:r>
              <a:r>
                <a:rPr lang="en-US" sz="1200" dirty="0">
                  <a:solidFill>
                    <a:srgbClr val="093343"/>
                  </a:solidFill>
                  <a:latin typeface="Open Sans"/>
                  <a:ea typeface="Open Sans"/>
                  <a:cs typeface="Open Sans"/>
                </a:rPr>
                <a:t>concepts require rigorous methodologies and attention to detail</a:t>
              </a:r>
              <a:r>
                <a:rPr lang="en-US" sz="1200" dirty="0" smtClean="0">
                  <a:solidFill>
                    <a:srgbClr val="093343"/>
                  </a:solidFill>
                  <a:latin typeface="Open Sans"/>
                  <a:ea typeface="Open Sans"/>
                  <a:cs typeface="Open Sans"/>
                </a:rPr>
                <a:t>.</a:t>
              </a:r>
            </a:p>
            <a:p>
              <a:pPr algn="ctr"/>
              <a:endParaRPr lang="en-US" sz="1200" dirty="0">
                <a:solidFill>
                  <a:srgbClr val="093343"/>
                </a:solidFill>
                <a:latin typeface="Open Sans"/>
                <a:ea typeface="Open Sans"/>
                <a:cs typeface="Open Sans"/>
              </a:endParaRPr>
            </a:p>
            <a:p>
              <a:pPr algn="ctr"/>
              <a:r>
                <a:rPr lang="en-US" sz="1200" b="1" dirty="0" smtClean="0">
                  <a:solidFill>
                    <a:srgbClr val="093343"/>
                  </a:solidFill>
                  <a:latin typeface="Open Sans"/>
                  <a:ea typeface="Open Sans"/>
                  <a:cs typeface="Open Sans"/>
                </a:rPr>
                <a:t>Impact </a:t>
              </a:r>
              <a:r>
                <a:rPr lang="en-US" sz="1200" b="1" dirty="0">
                  <a:solidFill>
                    <a:srgbClr val="093343"/>
                  </a:solidFill>
                  <a:latin typeface="Open Sans"/>
                  <a:ea typeface="Open Sans"/>
                  <a:cs typeface="Open Sans"/>
                </a:rPr>
                <a:t>and </a:t>
              </a:r>
              <a:r>
                <a:rPr lang="en-US" sz="1200" b="1" dirty="0" smtClean="0">
                  <a:solidFill>
                    <a:srgbClr val="093343"/>
                  </a:solidFill>
                  <a:latin typeface="Open Sans"/>
                  <a:ea typeface="Open Sans"/>
                  <a:cs typeface="Open Sans"/>
                </a:rPr>
                <a:t>relevance</a:t>
              </a:r>
              <a:r>
                <a:rPr lang="en-US" sz="1200" dirty="0" smtClean="0">
                  <a:solidFill>
                    <a:srgbClr val="093343"/>
                  </a:solidFill>
                  <a:latin typeface="Open Sans"/>
                  <a:ea typeface="Open Sans"/>
                  <a:cs typeface="Open Sans"/>
                </a:rPr>
                <a:t>: </a:t>
              </a:r>
            </a:p>
            <a:p>
              <a:pPr algn="ctr"/>
              <a:r>
                <a:rPr lang="en-US" sz="1200" dirty="0" smtClean="0">
                  <a:solidFill>
                    <a:srgbClr val="093343"/>
                  </a:solidFill>
                  <a:latin typeface="Open Sans"/>
                  <a:ea typeface="Open Sans"/>
                  <a:cs typeface="Open Sans"/>
                </a:rPr>
                <a:t>Both </a:t>
              </a:r>
              <a:r>
                <a:rPr lang="en-US" sz="1200" dirty="0">
                  <a:solidFill>
                    <a:srgbClr val="093343"/>
                  </a:solidFill>
                  <a:latin typeface="Open Sans"/>
                  <a:ea typeface="Open Sans"/>
                  <a:cs typeface="Open Sans"/>
                </a:rPr>
                <a:t>research excellence and quality aim to produce findings that are impactful and relevant to society.</a:t>
              </a:r>
            </a:p>
            <a:p>
              <a:r>
                <a:rPr lang="en-US" sz="1333" dirty="0">
                  <a:solidFill>
                    <a:srgbClr val="093343"/>
                  </a:solidFill>
                  <a:latin typeface="Open Sans"/>
                  <a:ea typeface="Open Sans"/>
                  <a:cs typeface="Open Sans"/>
                </a:rPr>
                <a:t> </a:t>
              </a:r>
            </a:p>
            <a:p>
              <a:pPr lvl="0" algn="ctr">
                <a:lnSpc>
                  <a:spcPct val="115000"/>
                </a:lnSpc>
              </a:pPr>
              <a:endParaRPr lang="es" sz="1333" dirty="0">
                <a:solidFill>
                  <a:srgbClr val="093343"/>
                </a:solidFill>
                <a:latin typeface="Open Sans"/>
                <a:ea typeface="Open Sans"/>
                <a:cs typeface="Open Sans"/>
                <a:sym typeface="Open Sans"/>
              </a:endParaRPr>
            </a:p>
          </p:txBody>
        </p:sp>
        <p:pic>
          <p:nvPicPr>
            <p:cNvPr id="248" name="Shape 248"/>
            <p:cNvPicPr preferRelativeResize="0"/>
            <p:nvPr/>
          </p:nvPicPr>
          <p:blipFill>
            <a:blip r:embed="rId5">
              <a:alphaModFix/>
            </a:blip>
            <a:stretch>
              <a:fillRect/>
            </a:stretch>
          </p:blipFill>
          <p:spPr>
            <a:xfrm>
              <a:off x="5022963" y="2324438"/>
              <a:ext cx="264724" cy="471849"/>
            </a:xfrm>
            <a:prstGeom prst="rect">
              <a:avLst/>
            </a:prstGeom>
            <a:noFill/>
            <a:ln>
              <a:noFill/>
            </a:ln>
          </p:spPr>
        </p:pic>
      </p:grpSp>
      <p:grpSp>
        <p:nvGrpSpPr>
          <p:cNvPr id="249" name="Shape 249"/>
          <p:cNvGrpSpPr/>
          <p:nvPr/>
        </p:nvGrpSpPr>
        <p:grpSpPr>
          <a:xfrm>
            <a:off x="9227127" y="1945543"/>
            <a:ext cx="2443941" cy="1819915"/>
            <a:chOff x="5704199" y="2282813"/>
            <a:chExt cx="1432499" cy="1364936"/>
          </a:xfrm>
        </p:grpSpPr>
        <p:sp>
          <p:nvSpPr>
            <p:cNvPr id="250" name="Shape 250"/>
            <p:cNvSpPr txBox="1"/>
            <p:nvPr/>
          </p:nvSpPr>
          <p:spPr>
            <a:xfrm>
              <a:off x="5704199" y="2868950"/>
              <a:ext cx="1432499" cy="778800"/>
            </a:xfrm>
            <a:prstGeom prst="rect">
              <a:avLst/>
            </a:prstGeom>
            <a:noFill/>
            <a:ln>
              <a:noFill/>
            </a:ln>
          </p:spPr>
          <p:txBody>
            <a:bodyPr lIns="121900" tIns="121900" rIns="121900" bIns="121900" anchor="t" anchorCtr="0">
              <a:noAutofit/>
            </a:bodyPr>
            <a:lstStyle/>
            <a:p>
              <a:pPr algn="ctr">
                <a:lnSpc>
                  <a:spcPct val="115000"/>
                </a:lnSpc>
              </a:pPr>
              <a:r>
                <a:rPr lang="es" sz="1333" b="1" dirty="0" smtClean="0">
                  <a:solidFill>
                    <a:srgbClr val="434343"/>
                  </a:solidFill>
                  <a:latin typeface="Open Sans"/>
                  <a:ea typeface="Open Sans"/>
                  <a:cs typeface="Open Sans"/>
                  <a:sym typeface="Open Sans"/>
                </a:rPr>
                <a:t>SYNERGISTIC RELATIONSHIP</a:t>
              </a:r>
              <a:endParaRPr lang="es" sz="1333" b="1" dirty="0">
                <a:solidFill>
                  <a:srgbClr val="434343"/>
                </a:solidFill>
                <a:latin typeface="Open Sans"/>
                <a:ea typeface="Open Sans"/>
                <a:cs typeface="Open Sans"/>
                <a:sym typeface="Open Sans"/>
              </a:endParaRPr>
            </a:p>
            <a:p>
              <a:pPr algn="ctr"/>
              <a:r>
                <a:rPr lang="en-US" sz="1200" b="1" dirty="0" smtClean="0">
                  <a:solidFill>
                    <a:srgbClr val="093343"/>
                  </a:solidFill>
                  <a:latin typeface="Open Sans"/>
                  <a:ea typeface="Open Sans"/>
                  <a:cs typeface="Open Sans"/>
                </a:rPr>
                <a:t>Reinforcing cycle</a:t>
              </a:r>
              <a:r>
                <a:rPr lang="en-US" sz="1200" dirty="0" smtClean="0">
                  <a:solidFill>
                    <a:srgbClr val="093343"/>
                  </a:solidFill>
                  <a:latin typeface="Open Sans"/>
                  <a:ea typeface="Open Sans"/>
                  <a:cs typeface="Open Sans"/>
                </a:rPr>
                <a:t>: </a:t>
              </a:r>
            </a:p>
            <a:p>
              <a:pPr algn="ctr"/>
              <a:r>
                <a:rPr lang="en-US" sz="1200" dirty="0" smtClean="0">
                  <a:solidFill>
                    <a:srgbClr val="093343"/>
                  </a:solidFill>
                  <a:latin typeface="Open Sans"/>
                  <a:ea typeface="Open Sans"/>
                  <a:cs typeface="Open Sans"/>
                </a:rPr>
                <a:t>Research </a:t>
              </a:r>
              <a:r>
                <a:rPr lang="en-US" sz="1200" dirty="0">
                  <a:solidFill>
                    <a:srgbClr val="093343"/>
                  </a:solidFill>
                  <a:latin typeface="Open Sans"/>
                  <a:ea typeface="Open Sans"/>
                  <a:cs typeface="Open Sans"/>
                </a:rPr>
                <a:t>excellence and quality reinforce each other, creating a cycle of continuous improvement</a:t>
              </a:r>
              <a:r>
                <a:rPr lang="en-US" sz="1200" dirty="0" smtClean="0">
                  <a:solidFill>
                    <a:srgbClr val="093343"/>
                  </a:solidFill>
                  <a:latin typeface="Open Sans"/>
                  <a:ea typeface="Open Sans"/>
                  <a:cs typeface="Open Sans"/>
                </a:rPr>
                <a:t>.</a:t>
              </a:r>
            </a:p>
            <a:p>
              <a:pPr algn="ctr"/>
              <a:endParaRPr lang="en-US" sz="1200" dirty="0">
                <a:solidFill>
                  <a:srgbClr val="093343"/>
                </a:solidFill>
                <a:latin typeface="Open Sans"/>
                <a:ea typeface="Open Sans"/>
                <a:cs typeface="Open Sans"/>
              </a:endParaRPr>
            </a:p>
            <a:p>
              <a:pPr algn="ctr"/>
              <a:r>
                <a:rPr lang="en-US" sz="1200" b="1" dirty="0" smtClean="0">
                  <a:solidFill>
                    <a:srgbClr val="093343"/>
                  </a:solidFill>
                  <a:latin typeface="Open Sans"/>
                  <a:ea typeface="Open Sans"/>
                  <a:cs typeface="Open Sans"/>
                </a:rPr>
                <a:t>Mutual enhancement</a:t>
              </a:r>
              <a:r>
                <a:rPr lang="en-US" sz="1200" dirty="0" smtClean="0">
                  <a:solidFill>
                    <a:srgbClr val="093343"/>
                  </a:solidFill>
                  <a:latin typeface="Open Sans"/>
                  <a:ea typeface="Open Sans"/>
                  <a:cs typeface="Open Sans"/>
                </a:rPr>
                <a:t>: </a:t>
              </a:r>
              <a:r>
                <a:rPr lang="en-US" sz="1200" dirty="0">
                  <a:solidFill>
                    <a:srgbClr val="093343"/>
                  </a:solidFill>
                  <a:latin typeface="Open Sans"/>
                  <a:ea typeface="Open Sans"/>
                  <a:cs typeface="Open Sans"/>
                </a:rPr>
                <a:t>Excellence in research enhances research quality, and high-quality research contributes to research excellence</a:t>
              </a:r>
              <a:r>
                <a:rPr lang="en-US" sz="1200" dirty="0" smtClean="0">
                  <a:solidFill>
                    <a:srgbClr val="093343"/>
                  </a:solidFill>
                  <a:latin typeface="Open Sans"/>
                  <a:ea typeface="Open Sans"/>
                  <a:cs typeface="Open Sans"/>
                </a:rPr>
                <a:t>.</a:t>
              </a:r>
            </a:p>
            <a:p>
              <a:pPr algn="ctr"/>
              <a:endParaRPr lang="en-US" sz="1200" dirty="0">
                <a:solidFill>
                  <a:srgbClr val="093343"/>
                </a:solidFill>
                <a:latin typeface="Open Sans"/>
                <a:ea typeface="Open Sans"/>
                <a:cs typeface="Open Sans"/>
              </a:endParaRPr>
            </a:p>
            <a:p>
              <a:pPr algn="ctr"/>
              <a:r>
                <a:rPr lang="en-US" sz="1200" b="1" dirty="0" smtClean="0">
                  <a:solidFill>
                    <a:srgbClr val="093343"/>
                  </a:solidFill>
                  <a:latin typeface="Open Sans"/>
                  <a:ea typeface="Open Sans"/>
                  <a:cs typeface="Open Sans"/>
                </a:rPr>
                <a:t>Elevating </a:t>
              </a:r>
              <a:r>
                <a:rPr lang="en-US" sz="1200" b="1" dirty="0">
                  <a:solidFill>
                    <a:srgbClr val="093343"/>
                  </a:solidFill>
                  <a:latin typeface="Open Sans"/>
                  <a:ea typeface="Open Sans"/>
                  <a:cs typeface="Open Sans"/>
                </a:rPr>
                <a:t>research </a:t>
              </a:r>
              <a:r>
                <a:rPr lang="en-US" sz="1200" b="1" dirty="0" smtClean="0">
                  <a:solidFill>
                    <a:srgbClr val="093343"/>
                  </a:solidFill>
                  <a:latin typeface="Open Sans"/>
                  <a:ea typeface="Open Sans"/>
                  <a:cs typeface="Open Sans"/>
                </a:rPr>
                <a:t>standards</a:t>
              </a:r>
              <a:r>
                <a:rPr lang="en-US" sz="1200" dirty="0" smtClean="0">
                  <a:solidFill>
                    <a:srgbClr val="093343"/>
                  </a:solidFill>
                  <a:latin typeface="Open Sans"/>
                  <a:ea typeface="Open Sans"/>
                  <a:cs typeface="Open Sans"/>
                </a:rPr>
                <a:t>: </a:t>
              </a:r>
              <a:r>
                <a:rPr lang="en-US" sz="1200" dirty="0">
                  <a:solidFill>
                    <a:srgbClr val="093343"/>
                  </a:solidFill>
                  <a:latin typeface="Open Sans"/>
                  <a:ea typeface="Open Sans"/>
                  <a:cs typeface="Open Sans"/>
                </a:rPr>
                <a:t>The interconnection between research excellence and quality elevates research standards, driving innovation and progress.</a:t>
              </a:r>
            </a:p>
            <a:p>
              <a:pPr lvl="0" algn="ctr">
                <a:lnSpc>
                  <a:spcPct val="115000"/>
                </a:lnSpc>
              </a:pPr>
              <a:endParaRPr lang="es" sz="1200" dirty="0">
                <a:solidFill>
                  <a:srgbClr val="093343"/>
                </a:solidFill>
                <a:latin typeface="Open Sans"/>
                <a:ea typeface="Open Sans"/>
                <a:cs typeface="Open Sans"/>
                <a:sym typeface="Open Sans"/>
              </a:endParaRPr>
            </a:p>
          </p:txBody>
        </p:sp>
        <p:pic>
          <p:nvPicPr>
            <p:cNvPr id="251" name="Shape 251"/>
            <p:cNvPicPr preferRelativeResize="0"/>
            <p:nvPr/>
          </p:nvPicPr>
          <p:blipFill>
            <a:blip r:embed="rId6">
              <a:alphaModFix/>
            </a:blip>
            <a:stretch>
              <a:fillRect/>
            </a:stretch>
          </p:blipFill>
          <p:spPr>
            <a:xfrm>
              <a:off x="6247337" y="2282813"/>
              <a:ext cx="346224" cy="555100"/>
            </a:xfrm>
            <a:prstGeom prst="rect">
              <a:avLst/>
            </a:prstGeom>
            <a:noFill/>
            <a:ln>
              <a:noFill/>
            </a:ln>
          </p:spPr>
        </p:pic>
      </p:grpSp>
    </p:spTree>
    <p:extLst>
      <p:ext uri="{BB962C8B-B14F-4D97-AF65-F5344CB8AC3E}">
        <p14:creationId xmlns:p14="http://schemas.microsoft.com/office/powerpoint/2010/main" val="2892906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36"/>
                                        </p:tgtEl>
                                        <p:attrNameLst>
                                          <p:attrName>style.visibility</p:attrName>
                                        </p:attrNameLst>
                                      </p:cBhvr>
                                      <p:to>
                                        <p:strVal val="visible"/>
                                      </p:to>
                                    </p:set>
                                    <p:animEffect transition="in" filter="fade">
                                      <p:cBhvr>
                                        <p:cTn id="7" dur="1000"/>
                                        <p:tgtEl>
                                          <p:spTgt spid="236"/>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240"/>
                                        </p:tgtEl>
                                        <p:attrNameLst>
                                          <p:attrName>style.visibility</p:attrName>
                                        </p:attrNameLst>
                                      </p:cBhvr>
                                      <p:to>
                                        <p:strVal val="visible"/>
                                      </p:to>
                                    </p:set>
                                    <p:animEffect transition="in" filter="fade">
                                      <p:cBhvr>
                                        <p:cTn id="11" dur="1000"/>
                                        <p:tgtEl>
                                          <p:spTgt spid="240"/>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243"/>
                                        </p:tgtEl>
                                        <p:attrNameLst>
                                          <p:attrName>style.visibility</p:attrName>
                                        </p:attrNameLst>
                                      </p:cBhvr>
                                      <p:to>
                                        <p:strVal val="visible"/>
                                      </p:to>
                                    </p:set>
                                    <p:animEffect transition="in" filter="fade">
                                      <p:cBhvr>
                                        <p:cTn id="15" dur="1000"/>
                                        <p:tgtEl>
                                          <p:spTgt spid="243"/>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246"/>
                                        </p:tgtEl>
                                        <p:attrNameLst>
                                          <p:attrName>style.visibility</p:attrName>
                                        </p:attrNameLst>
                                      </p:cBhvr>
                                      <p:to>
                                        <p:strVal val="visible"/>
                                      </p:to>
                                    </p:set>
                                    <p:animEffect transition="in" filter="fade">
                                      <p:cBhvr>
                                        <p:cTn id="19" dur="1000"/>
                                        <p:tgtEl>
                                          <p:spTgt spid="246"/>
                                        </p:tgtEl>
                                      </p:cBhvr>
                                    </p:animEffect>
                                  </p:childTnLst>
                                </p:cTn>
                              </p:par>
                            </p:childTnLst>
                          </p:cTn>
                        </p:par>
                        <p:par>
                          <p:cTn id="20" fill="hold">
                            <p:stCondLst>
                              <p:cond delay="4000"/>
                            </p:stCondLst>
                            <p:childTnLst>
                              <p:par>
                                <p:cTn id="21" presetID="10" presetClass="entr" presetSubtype="0" fill="hold" nodeType="afterEffect">
                                  <p:stCondLst>
                                    <p:cond delay="0"/>
                                  </p:stCondLst>
                                  <p:childTnLst>
                                    <p:set>
                                      <p:cBhvr>
                                        <p:cTn id="22" dur="1" fill="hold">
                                          <p:stCondLst>
                                            <p:cond delay="0"/>
                                          </p:stCondLst>
                                        </p:cTn>
                                        <p:tgtEl>
                                          <p:spTgt spid="249"/>
                                        </p:tgtEl>
                                        <p:attrNameLst>
                                          <p:attrName>style.visibility</p:attrName>
                                        </p:attrNameLst>
                                      </p:cBhvr>
                                      <p:to>
                                        <p:strVal val="visible"/>
                                      </p:to>
                                    </p:set>
                                    <p:animEffect transition="in" filter="fade">
                                      <p:cBhvr>
                                        <p:cTn id="23" dur="1000"/>
                                        <p:tgtEl>
                                          <p:spTgt spid="2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20E2A-B851-EEEB-FCEF-7BAD169B9CA7}"/>
              </a:ext>
            </a:extLst>
          </p:cNvPr>
          <p:cNvSpPr>
            <a:spLocks noGrp="1"/>
          </p:cNvSpPr>
          <p:nvPr>
            <p:ph type="title"/>
          </p:nvPr>
        </p:nvSpPr>
        <p:spPr>
          <a:xfrm>
            <a:off x="846991" y="2592938"/>
            <a:ext cx="10515600" cy="1325563"/>
          </a:xfrm>
        </p:spPr>
        <p:txBody>
          <a:bodyPr/>
          <a:lstStyle/>
          <a:p>
            <a:pPr algn="ctr"/>
            <a:r>
              <a:rPr lang="en-US" dirty="0" smtClean="0"/>
              <a:t>Research Quality Plus (RQ+)</a:t>
            </a:r>
            <a:endParaRPr lang="en-US" dirty="0"/>
          </a:p>
        </p:txBody>
      </p:sp>
    </p:spTree>
    <p:extLst>
      <p:ext uri="{BB962C8B-B14F-4D97-AF65-F5344CB8AC3E}">
        <p14:creationId xmlns:p14="http://schemas.microsoft.com/office/powerpoint/2010/main" val="25401073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20E2A-B851-EEEB-FCEF-7BAD169B9CA7}"/>
              </a:ext>
            </a:extLst>
          </p:cNvPr>
          <p:cNvSpPr>
            <a:spLocks noGrp="1"/>
          </p:cNvSpPr>
          <p:nvPr>
            <p:ph type="title"/>
          </p:nvPr>
        </p:nvSpPr>
        <p:spPr/>
        <p:txBody>
          <a:bodyPr/>
          <a:lstStyle/>
          <a:p>
            <a:r>
              <a:rPr lang="en-US" dirty="0" smtClean="0"/>
              <a:t>Research Quality Plus</a:t>
            </a:r>
            <a:endParaRPr lang="en-US" dirty="0"/>
          </a:p>
        </p:txBody>
      </p:sp>
      <p:sp>
        <p:nvSpPr>
          <p:cNvPr id="3" name="Content Placeholder 2">
            <a:extLst>
              <a:ext uri="{FF2B5EF4-FFF2-40B4-BE49-F238E27FC236}">
                <a16:creationId xmlns:a16="http://schemas.microsoft.com/office/drawing/2014/main" id="{C51384BF-546E-EA93-370C-782B57C9154B}"/>
              </a:ext>
            </a:extLst>
          </p:cNvPr>
          <p:cNvSpPr>
            <a:spLocks noGrp="1"/>
          </p:cNvSpPr>
          <p:nvPr>
            <p:ph idx="1"/>
          </p:nvPr>
        </p:nvSpPr>
        <p:spPr/>
        <p:txBody>
          <a:bodyPr>
            <a:normAutofit/>
          </a:bodyPr>
          <a:lstStyle/>
          <a:p>
            <a:r>
              <a:rPr lang="en-US" sz="3200" dirty="0" smtClean="0">
                <a:latin typeface="+mj-lt"/>
              </a:rPr>
              <a:t>It is </a:t>
            </a:r>
            <a:r>
              <a:rPr lang="en-US" sz="3200" dirty="0">
                <a:latin typeface="+mj-lt"/>
              </a:rPr>
              <a:t>a framework that goes beyond traditional notions of research quality, emphasizing the importance of relevance, impact, and inclusivity in research endeavors</a:t>
            </a:r>
            <a:r>
              <a:rPr lang="en-US" sz="3200" dirty="0" smtClean="0">
                <a:latin typeface="+mj-lt"/>
              </a:rPr>
              <a:t>.</a:t>
            </a:r>
          </a:p>
          <a:p>
            <a:endParaRPr lang="en-US" sz="3200" dirty="0">
              <a:latin typeface="+mj-lt"/>
            </a:endParaRPr>
          </a:p>
          <a:p>
            <a:r>
              <a:rPr lang="en-US" sz="3200" dirty="0" smtClean="0">
                <a:latin typeface="+mj-lt"/>
              </a:rPr>
              <a:t>Developed by IDRC in close collaboration with voices from the global south</a:t>
            </a:r>
            <a:endParaRPr lang="en-US" sz="3200" dirty="0">
              <a:latin typeface="+mj-lt"/>
            </a:endParaRPr>
          </a:p>
        </p:txBody>
      </p:sp>
    </p:spTree>
    <p:extLst>
      <p:ext uri="{BB962C8B-B14F-4D97-AF65-F5344CB8AC3E}">
        <p14:creationId xmlns:p14="http://schemas.microsoft.com/office/powerpoint/2010/main" val="6289213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20E2A-B851-EEEB-FCEF-7BAD169B9CA7}"/>
              </a:ext>
            </a:extLst>
          </p:cNvPr>
          <p:cNvSpPr>
            <a:spLocks noGrp="1"/>
          </p:cNvSpPr>
          <p:nvPr>
            <p:ph type="title"/>
          </p:nvPr>
        </p:nvSpPr>
        <p:spPr/>
        <p:txBody>
          <a:bodyPr/>
          <a:lstStyle/>
          <a:p>
            <a:r>
              <a:rPr lang="en-US" dirty="0" smtClean="0"/>
              <a:t>Presentation Outline</a:t>
            </a:r>
            <a:endParaRPr lang="en-US" dirty="0"/>
          </a:p>
        </p:txBody>
      </p:sp>
      <p:sp>
        <p:nvSpPr>
          <p:cNvPr id="3" name="Content Placeholder 2">
            <a:extLst>
              <a:ext uri="{FF2B5EF4-FFF2-40B4-BE49-F238E27FC236}">
                <a16:creationId xmlns:a16="http://schemas.microsoft.com/office/drawing/2014/main" id="{C51384BF-546E-EA93-370C-782B57C9154B}"/>
              </a:ext>
            </a:extLst>
          </p:cNvPr>
          <p:cNvSpPr>
            <a:spLocks noGrp="1"/>
          </p:cNvSpPr>
          <p:nvPr>
            <p:ph idx="1"/>
          </p:nvPr>
        </p:nvSpPr>
        <p:spPr>
          <a:xfrm>
            <a:off x="622547" y="1690690"/>
            <a:ext cx="10515600" cy="4298264"/>
          </a:xfrm>
        </p:spPr>
        <p:txBody>
          <a:bodyPr>
            <a:normAutofit lnSpcReduction="10000"/>
          </a:bodyPr>
          <a:lstStyle/>
          <a:p>
            <a:r>
              <a:rPr lang="en-US" dirty="0" smtClean="0">
                <a:latin typeface="+mj-lt"/>
              </a:rPr>
              <a:t>Research Project Lifecycle</a:t>
            </a:r>
          </a:p>
          <a:p>
            <a:r>
              <a:rPr lang="en-US" dirty="0" smtClean="0">
                <a:latin typeface="+mj-lt"/>
              </a:rPr>
              <a:t>Dimensions of Research Quality</a:t>
            </a:r>
          </a:p>
          <a:p>
            <a:r>
              <a:rPr lang="en-US" dirty="0" smtClean="0">
                <a:latin typeface="+mj-lt"/>
              </a:rPr>
              <a:t>Dimensions of Research Excellence</a:t>
            </a:r>
          </a:p>
          <a:p>
            <a:r>
              <a:rPr lang="en-US" dirty="0" smtClean="0">
                <a:latin typeface="+mj-lt"/>
              </a:rPr>
              <a:t>Research Quality Plus (RQ+)</a:t>
            </a:r>
          </a:p>
          <a:p>
            <a:r>
              <a:rPr lang="en-US" dirty="0" smtClean="0">
                <a:latin typeface="+mj-lt"/>
              </a:rPr>
              <a:t>Ethical Research Dilemmas</a:t>
            </a:r>
          </a:p>
          <a:p>
            <a:r>
              <a:rPr lang="en-US" dirty="0" smtClean="0">
                <a:latin typeface="+mj-lt"/>
              </a:rPr>
              <a:t>Open Science &amp; Research Data Management</a:t>
            </a:r>
          </a:p>
          <a:p>
            <a:r>
              <a:rPr lang="en-US" dirty="0" smtClean="0">
                <a:latin typeface="+mj-lt"/>
              </a:rPr>
              <a:t>Grants Proposal Writing &amp; Research Funds</a:t>
            </a:r>
          </a:p>
          <a:p>
            <a:r>
              <a:rPr lang="en-US" dirty="0" smtClean="0">
                <a:latin typeface="+mj-lt"/>
              </a:rPr>
              <a:t>Stakeholder Engagement &amp; Research Impact</a:t>
            </a:r>
          </a:p>
          <a:p>
            <a:r>
              <a:rPr lang="en-US" dirty="0" smtClean="0">
                <a:latin typeface="+mj-lt"/>
              </a:rPr>
              <a:t>Tips for writing inter-&amp; trans-disciplinary research projects </a:t>
            </a:r>
          </a:p>
          <a:p>
            <a:endParaRPr lang="en-US" dirty="0" smtClean="0"/>
          </a:p>
          <a:p>
            <a:endParaRPr lang="en-US" dirty="0"/>
          </a:p>
        </p:txBody>
      </p:sp>
    </p:spTree>
    <p:extLst>
      <p:ext uri="{BB962C8B-B14F-4D97-AF65-F5344CB8AC3E}">
        <p14:creationId xmlns:p14="http://schemas.microsoft.com/office/powerpoint/2010/main" val="24448554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12"/>
        <p:cNvGrpSpPr/>
        <p:nvPr/>
      </p:nvGrpSpPr>
      <p:grpSpPr>
        <a:xfrm>
          <a:off x="0" y="0"/>
          <a:ext cx="0" cy="0"/>
          <a:chOff x="0" y="0"/>
          <a:chExt cx="0" cy="0"/>
        </a:xfrm>
      </p:grpSpPr>
      <p:sp>
        <p:nvSpPr>
          <p:cNvPr id="713" name="Shape 713"/>
          <p:cNvSpPr/>
          <p:nvPr/>
        </p:nvSpPr>
        <p:spPr>
          <a:xfrm>
            <a:off x="-302033" y="0"/>
            <a:ext cx="226400" cy="856800"/>
          </a:xfrm>
          <a:prstGeom prst="rect">
            <a:avLst/>
          </a:prstGeom>
          <a:solidFill>
            <a:schemeClr val="lt2"/>
          </a:solidFill>
          <a:ln w="19050" cap="flat" cmpd="sng">
            <a:solidFill>
              <a:schemeClr val="dk2"/>
            </a:solidFill>
            <a:prstDash val="solid"/>
            <a:round/>
            <a:headEnd type="none" w="med" len="med"/>
            <a:tailEnd type="none" w="med" len="med"/>
          </a:ln>
        </p:spPr>
        <p:txBody>
          <a:bodyPr lIns="121900" tIns="121900" rIns="121900" bIns="121900" anchor="ctr" anchorCtr="0">
            <a:noAutofit/>
          </a:bodyPr>
          <a:lstStyle/>
          <a:p>
            <a:endParaRPr sz="2400"/>
          </a:p>
        </p:txBody>
      </p:sp>
      <p:sp>
        <p:nvSpPr>
          <p:cNvPr id="714" name="Shape 714"/>
          <p:cNvSpPr/>
          <p:nvPr/>
        </p:nvSpPr>
        <p:spPr>
          <a:xfrm>
            <a:off x="-302033" y="857241"/>
            <a:ext cx="226400" cy="856800"/>
          </a:xfrm>
          <a:prstGeom prst="rect">
            <a:avLst/>
          </a:prstGeom>
          <a:solidFill>
            <a:schemeClr val="lt2"/>
          </a:solidFill>
          <a:ln w="19050" cap="flat" cmpd="sng">
            <a:solidFill>
              <a:schemeClr val="dk2"/>
            </a:solidFill>
            <a:prstDash val="solid"/>
            <a:round/>
            <a:headEnd type="none" w="med" len="med"/>
            <a:tailEnd type="none" w="med" len="med"/>
          </a:ln>
        </p:spPr>
        <p:txBody>
          <a:bodyPr lIns="121900" tIns="121900" rIns="121900" bIns="121900" anchor="ctr" anchorCtr="0">
            <a:noAutofit/>
          </a:bodyPr>
          <a:lstStyle/>
          <a:p>
            <a:endParaRPr sz="2400"/>
          </a:p>
        </p:txBody>
      </p:sp>
      <p:sp>
        <p:nvSpPr>
          <p:cNvPr id="715" name="Shape 715"/>
          <p:cNvSpPr/>
          <p:nvPr/>
        </p:nvSpPr>
        <p:spPr>
          <a:xfrm>
            <a:off x="-302033" y="1714484"/>
            <a:ext cx="226400" cy="856800"/>
          </a:xfrm>
          <a:prstGeom prst="rect">
            <a:avLst/>
          </a:prstGeom>
          <a:solidFill>
            <a:schemeClr val="lt2"/>
          </a:solidFill>
          <a:ln w="19050" cap="flat" cmpd="sng">
            <a:solidFill>
              <a:schemeClr val="dk2"/>
            </a:solidFill>
            <a:prstDash val="solid"/>
            <a:round/>
            <a:headEnd type="none" w="med" len="med"/>
            <a:tailEnd type="none" w="med" len="med"/>
          </a:ln>
        </p:spPr>
        <p:txBody>
          <a:bodyPr lIns="121900" tIns="121900" rIns="121900" bIns="121900" anchor="ctr" anchorCtr="0">
            <a:noAutofit/>
          </a:bodyPr>
          <a:lstStyle/>
          <a:p>
            <a:endParaRPr sz="2400"/>
          </a:p>
        </p:txBody>
      </p:sp>
      <p:sp>
        <p:nvSpPr>
          <p:cNvPr id="716" name="Shape 716"/>
          <p:cNvSpPr/>
          <p:nvPr/>
        </p:nvSpPr>
        <p:spPr>
          <a:xfrm>
            <a:off x="-302033" y="2571747"/>
            <a:ext cx="226400" cy="856800"/>
          </a:xfrm>
          <a:prstGeom prst="rect">
            <a:avLst/>
          </a:prstGeom>
          <a:solidFill>
            <a:schemeClr val="lt2"/>
          </a:solidFill>
          <a:ln w="19050" cap="flat" cmpd="sng">
            <a:solidFill>
              <a:schemeClr val="dk2"/>
            </a:solidFill>
            <a:prstDash val="solid"/>
            <a:round/>
            <a:headEnd type="none" w="med" len="med"/>
            <a:tailEnd type="none" w="med" len="med"/>
          </a:ln>
        </p:spPr>
        <p:txBody>
          <a:bodyPr lIns="121900" tIns="121900" rIns="121900" bIns="121900" anchor="ctr" anchorCtr="0">
            <a:noAutofit/>
          </a:bodyPr>
          <a:lstStyle/>
          <a:p>
            <a:endParaRPr sz="2400"/>
          </a:p>
        </p:txBody>
      </p:sp>
      <p:sp>
        <p:nvSpPr>
          <p:cNvPr id="717" name="Shape 717"/>
          <p:cNvSpPr/>
          <p:nvPr/>
        </p:nvSpPr>
        <p:spPr>
          <a:xfrm>
            <a:off x="-302033" y="3429003"/>
            <a:ext cx="226400" cy="856800"/>
          </a:xfrm>
          <a:prstGeom prst="rect">
            <a:avLst/>
          </a:prstGeom>
          <a:solidFill>
            <a:schemeClr val="lt2"/>
          </a:solidFill>
          <a:ln w="19050" cap="flat" cmpd="sng">
            <a:solidFill>
              <a:schemeClr val="dk2"/>
            </a:solidFill>
            <a:prstDash val="solid"/>
            <a:round/>
            <a:headEnd type="none" w="med" len="med"/>
            <a:tailEnd type="none" w="med" len="med"/>
          </a:ln>
        </p:spPr>
        <p:txBody>
          <a:bodyPr lIns="121900" tIns="121900" rIns="121900" bIns="121900" anchor="ctr" anchorCtr="0">
            <a:noAutofit/>
          </a:bodyPr>
          <a:lstStyle/>
          <a:p>
            <a:endParaRPr sz="2400"/>
          </a:p>
        </p:txBody>
      </p:sp>
      <p:sp>
        <p:nvSpPr>
          <p:cNvPr id="718" name="Shape 718"/>
          <p:cNvSpPr/>
          <p:nvPr/>
        </p:nvSpPr>
        <p:spPr>
          <a:xfrm>
            <a:off x="-302033" y="4286246"/>
            <a:ext cx="226400" cy="856799"/>
          </a:xfrm>
          <a:prstGeom prst="rect">
            <a:avLst/>
          </a:prstGeom>
          <a:solidFill>
            <a:schemeClr val="lt2"/>
          </a:solidFill>
          <a:ln w="19050" cap="flat" cmpd="sng">
            <a:solidFill>
              <a:schemeClr val="dk2"/>
            </a:solidFill>
            <a:prstDash val="solid"/>
            <a:round/>
            <a:headEnd type="none" w="med" len="med"/>
            <a:tailEnd type="none" w="med" len="med"/>
          </a:ln>
        </p:spPr>
        <p:txBody>
          <a:bodyPr lIns="121900" tIns="121900" rIns="121900" bIns="121900" anchor="ctr" anchorCtr="0">
            <a:noAutofit/>
          </a:bodyPr>
          <a:lstStyle/>
          <a:p>
            <a:endParaRPr sz="2400"/>
          </a:p>
        </p:txBody>
      </p:sp>
      <p:sp>
        <p:nvSpPr>
          <p:cNvPr id="719" name="Shape 719"/>
          <p:cNvSpPr/>
          <p:nvPr/>
        </p:nvSpPr>
        <p:spPr>
          <a:xfrm>
            <a:off x="-302033" y="5143488"/>
            <a:ext cx="226400" cy="856800"/>
          </a:xfrm>
          <a:prstGeom prst="rect">
            <a:avLst/>
          </a:prstGeom>
          <a:solidFill>
            <a:schemeClr val="lt2"/>
          </a:solidFill>
          <a:ln w="19050" cap="flat" cmpd="sng">
            <a:solidFill>
              <a:schemeClr val="dk2"/>
            </a:solidFill>
            <a:prstDash val="solid"/>
            <a:round/>
            <a:headEnd type="none" w="med" len="med"/>
            <a:tailEnd type="none" w="med" len="med"/>
          </a:ln>
        </p:spPr>
        <p:txBody>
          <a:bodyPr lIns="121900" tIns="121900" rIns="121900" bIns="121900" anchor="ctr" anchorCtr="0">
            <a:noAutofit/>
          </a:bodyPr>
          <a:lstStyle/>
          <a:p>
            <a:endParaRPr sz="2400"/>
          </a:p>
        </p:txBody>
      </p:sp>
      <p:sp>
        <p:nvSpPr>
          <p:cNvPr id="720" name="Shape 720"/>
          <p:cNvSpPr/>
          <p:nvPr/>
        </p:nvSpPr>
        <p:spPr>
          <a:xfrm>
            <a:off x="-302033" y="6000749"/>
            <a:ext cx="226400" cy="856800"/>
          </a:xfrm>
          <a:prstGeom prst="rect">
            <a:avLst/>
          </a:prstGeom>
          <a:solidFill>
            <a:schemeClr val="lt2"/>
          </a:solidFill>
          <a:ln w="19050" cap="flat" cmpd="sng">
            <a:solidFill>
              <a:schemeClr val="dk2"/>
            </a:solidFill>
            <a:prstDash val="solid"/>
            <a:round/>
            <a:headEnd type="none" w="med" len="med"/>
            <a:tailEnd type="none" w="med" len="med"/>
          </a:ln>
        </p:spPr>
        <p:txBody>
          <a:bodyPr lIns="121900" tIns="121900" rIns="121900" bIns="121900" anchor="ctr" anchorCtr="0">
            <a:noAutofit/>
          </a:bodyPr>
          <a:lstStyle/>
          <a:p>
            <a:endParaRPr sz="2400"/>
          </a:p>
        </p:txBody>
      </p:sp>
      <p:sp>
        <p:nvSpPr>
          <p:cNvPr id="721" name="Shape 721"/>
          <p:cNvSpPr/>
          <p:nvPr/>
        </p:nvSpPr>
        <p:spPr>
          <a:xfrm rot="5400000">
            <a:off x="11317205" y="-953367"/>
            <a:ext cx="226400" cy="1523200"/>
          </a:xfrm>
          <a:prstGeom prst="rect">
            <a:avLst/>
          </a:prstGeom>
          <a:solidFill>
            <a:schemeClr val="lt2"/>
          </a:solidFill>
          <a:ln w="19050" cap="flat" cmpd="sng">
            <a:solidFill>
              <a:schemeClr val="dk2"/>
            </a:solidFill>
            <a:prstDash val="solid"/>
            <a:round/>
            <a:headEnd type="none" w="med" len="med"/>
            <a:tailEnd type="none" w="med" len="med"/>
          </a:ln>
        </p:spPr>
        <p:txBody>
          <a:bodyPr lIns="121900" tIns="121900" rIns="121900" bIns="121900" anchor="ctr" anchorCtr="0">
            <a:noAutofit/>
          </a:bodyPr>
          <a:lstStyle/>
          <a:p>
            <a:endParaRPr sz="2400"/>
          </a:p>
        </p:txBody>
      </p:sp>
      <p:sp>
        <p:nvSpPr>
          <p:cNvPr id="722" name="Shape 722"/>
          <p:cNvSpPr/>
          <p:nvPr/>
        </p:nvSpPr>
        <p:spPr>
          <a:xfrm rot="5400000">
            <a:off x="9793119" y="-953367"/>
            <a:ext cx="226400" cy="1523200"/>
          </a:xfrm>
          <a:prstGeom prst="rect">
            <a:avLst/>
          </a:prstGeom>
          <a:solidFill>
            <a:schemeClr val="lt2"/>
          </a:solidFill>
          <a:ln w="19050" cap="flat" cmpd="sng">
            <a:solidFill>
              <a:schemeClr val="dk2"/>
            </a:solidFill>
            <a:prstDash val="solid"/>
            <a:round/>
            <a:headEnd type="none" w="med" len="med"/>
            <a:tailEnd type="none" w="med" len="med"/>
          </a:ln>
        </p:spPr>
        <p:txBody>
          <a:bodyPr lIns="121900" tIns="121900" rIns="121900" bIns="121900" anchor="ctr" anchorCtr="0">
            <a:noAutofit/>
          </a:bodyPr>
          <a:lstStyle/>
          <a:p>
            <a:endParaRPr sz="2400"/>
          </a:p>
        </p:txBody>
      </p:sp>
      <p:sp>
        <p:nvSpPr>
          <p:cNvPr id="723" name="Shape 723"/>
          <p:cNvSpPr/>
          <p:nvPr/>
        </p:nvSpPr>
        <p:spPr>
          <a:xfrm rot="5400000">
            <a:off x="8269033" y="-953367"/>
            <a:ext cx="226400" cy="1523200"/>
          </a:xfrm>
          <a:prstGeom prst="rect">
            <a:avLst/>
          </a:prstGeom>
          <a:solidFill>
            <a:schemeClr val="lt2"/>
          </a:solidFill>
          <a:ln w="19050" cap="flat" cmpd="sng">
            <a:solidFill>
              <a:schemeClr val="dk2"/>
            </a:solidFill>
            <a:prstDash val="solid"/>
            <a:round/>
            <a:headEnd type="none" w="med" len="med"/>
            <a:tailEnd type="none" w="med" len="med"/>
          </a:ln>
        </p:spPr>
        <p:txBody>
          <a:bodyPr lIns="121900" tIns="121900" rIns="121900" bIns="121900" anchor="ctr" anchorCtr="0">
            <a:noAutofit/>
          </a:bodyPr>
          <a:lstStyle/>
          <a:p>
            <a:endParaRPr sz="2400"/>
          </a:p>
        </p:txBody>
      </p:sp>
      <p:sp>
        <p:nvSpPr>
          <p:cNvPr id="724" name="Shape 724"/>
          <p:cNvSpPr/>
          <p:nvPr/>
        </p:nvSpPr>
        <p:spPr>
          <a:xfrm rot="5400000">
            <a:off x="6744911" y="-953367"/>
            <a:ext cx="226400" cy="1523200"/>
          </a:xfrm>
          <a:prstGeom prst="rect">
            <a:avLst/>
          </a:prstGeom>
          <a:solidFill>
            <a:schemeClr val="lt2"/>
          </a:solidFill>
          <a:ln w="19050" cap="flat" cmpd="sng">
            <a:solidFill>
              <a:schemeClr val="dk2"/>
            </a:solidFill>
            <a:prstDash val="solid"/>
            <a:round/>
            <a:headEnd type="none" w="med" len="med"/>
            <a:tailEnd type="none" w="med" len="med"/>
          </a:ln>
        </p:spPr>
        <p:txBody>
          <a:bodyPr lIns="121900" tIns="121900" rIns="121900" bIns="121900" anchor="ctr" anchorCtr="0">
            <a:noAutofit/>
          </a:bodyPr>
          <a:lstStyle/>
          <a:p>
            <a:endParaRPr sz="2400"/>
          </a:p>
        </p:txBody>
      </p:sp>
      <p:sp>
        <p:nvSpPr>
          <p:cNvPr id="725" name="Shape 725"/>
          <p:cNvSpPr/>
          <p:nvPr/>
        </p:nvSpPr>
        <p:spPr>
          <a:xfrm rot="5400000">
            <a:off x="5220800" y="-953367"/>
            <a:ext cx="226400" cy="1523200"/>
          </a:xfrm>
          <a:prstGeom prst="rect">
            <a:avLst/>
          </a:prstGeom>
          <a:solidFill>
            <a:schemeClr val="lt2"/>
          </a:solidFill>
          <a:ln w="19050" cap="flat" cmpd="sng">
            <a:solidFill>
              <a:schemeClr val="dk2"/>
            </a:solidFill>
            <a:prstDash val="solid"/>
            <a:round/>
            <a:headEnd type="none" w="med" len="med"/>
            <a:tailEnd type="none" w="med" len="med"/>
          </a:ln>
        </p:spPr>
        <p:txBody>
          <a:bodyPr lIns="121900" tIns="121900" rIns="121900" bIns="121900" anchor="ctr" anchorCtr="0">
            <a:noAutofit/>
          </a:bodyPr>
          <a:lstStyle/>
          <a:p>
            <a:endParaRPr sz="2400"/>
          </a:p>
        </p:txBody>
      </p:sp>
      <p:sp>
        <p:nvSpPr>
          <p:cNvPr id="726" name="Shape 726"/>
          <p:cNvSpPr/>
          <p:nvPr/>
        </p:nvSpPr>
        <p:spPr>
          <a:xfrm rot="5400000">
            <a:off x="3696713" y="-953367"/>
            <a:ext cx="226400" cy="1523200"/>
          </a:xfrm>
          <a:prstGeom prst="rect">
            <a:avLst/>
          </a:prstGeom>
          <a:solidFill>
            <a:schemeClr val="lt2"/>
          </a:solidFill>
          <a:ln w="19050" cap="flat" cmpd="sng">
            <a:solidFill>
              <a:schemeClr val="dk2"/>
            </a:solidFill>
            <a:prstDash val="solid"/>
            <a:round/>
            <a:headEnd type="none" w="med" len="med"/>
            <a:tailEnd type="none" w="med" len="med"/>
          </a:ln>
        </p:spPr>
        <p:txBody>
          <a:bodyPr lIns="121900" tIns="121900" rIns="121900" bIns="121900" anchor="ctr" anchorCtr="0">
            <a:noAutofit/>
          </a:bodyPr>
          <a:lstStyle/>
          <a:p>
            <a:endParaRPr sz="2400"/>
          </a:p>
        </p:txBody>
      </p:sp>
      <p:sp>
        <p:nvSpPr>
          <p:cNvPr id="727" name="Shape 727"/>
          <p:cNvSpPr/>
          <p:nvPr/>
        </p:nvSpPr>
        <p:spPr>
          <a:xfrm rot="5400000">
            <a:off x="2172627" y="-953367"/>
            <a:ext cx="226400" cy="1523200"/>
          </a:xfrm>
          <a:prstGeom prst="rect">
            <a:avLst/>
          </a:prstGeom>
          <a:solidFill>
            <a:schemeClr val="lt2"/>
          </a:solidFill>
          <a:ln w="19050" cap="flat" cmpd="sng">
            <a:solidFill>
              <a:schemeClr val="dk2"/>
            </a:solidFill>
            <a:prstDash val="solid"/>
            <a:round/>
            <a:headEnd type="none" w="med" len="med"/>
            <a:tailEnd type="none" w="med" len="med"/>
          </a:ln>
        </p:spPr>
        <p:txBody>
          <a:bodyPr lIns="121900" tIns="121900" rIns="121900" bIns="121900" anchor="ctr" anchorCtr="0">
            <a:noAutofit/>
          </a:bodyPr>
          <a:lstStyle/>
          <a:p>
            <a:endParaRPr sz="2400"/>
          </a:p>
        </p:txBody>
      </p:sp>
      <p:sp>
        <p:nvSpPr>
          <p:cNvPr id="728" name="Shape 728"/>
          <p:cNvSpPr/>
          <p:nvPr/>
        </p:nvSpPr>
        <p:spPr>
          <a:xfrm rot="5400000">
            <a:off x="648505" y="-953367"/>
            <a:ext cx="226400" cy="1523200"/>
          </a:xfrm>
          <a:prstGeom prst="rect">
            <a:avLst/>
          </a:prstGeom>
          <a:solidFill>
            <a:schemeClr val="lt2"/>
          </a:solidFill>
          <a:ln w="19050" cap="flat" cmpd="sng">
            <a:solidFill>
              <a:schemeClr val="dk2"/>
            </a:solidFill>
            <a:prstDash val="solid"/>
            <a:round/>
            <a:headEnd type="none" w="med" len="med"/>
            <a:tailEnd type="none" w="med" len="med"/>
          </a:ln>
        </p:spPr>
        <p:txBody>
          <a:bodyPr lIns="121900" tIns="121900" rIns="121900" bIns="121900" anchor="ctr" anchorCtr="0">
            <a:noAutofit/>
          </a:bodyPr>
          <a:lstStyle/>
          <a:p>
            <a:endParaRPr sz="2400"/>
          </a:p>
        </p:txBody>
      </p:sp>
      <p:cxnSp>
        <p:nvCxnSpPr>
          <p:cNvPr id="729" name="Shape 729"/>
          <p:cNvCxnSpPr/>
          <p:nvPr/>
        </p:nvCxnSpPr>
        <p:spPr>
          <a:xfrm rot="10800000">
            <a:off x="-1441400" y="428233"/>
            <a:ext cx="1353200" cy="400"/>
          </a:xfrm>
          <a:prstGeom prst="straightConnector1">
            <a:avLst/>
          </a:prstGeom>
          <a:noFill/>
          <a:ln w="19050" cap="flat" cmpd="sng">
            <a:solidFill>
              <a:schemeClr val="dk2"/>
            </a:solidFill>
            <a:prstDash val="solid"/>
            <a:round/>
            <a:headEnd type="none" w="lg" len="lg"/>
            <a:tailEnd type="none" w="lg" len="lg"/>
          </a:ln>
        </p:spPr>
      </p:cxnSp>
      <p:sp>
        <p:nvSpPr>
          <p:cNvPr id="730" name="Shape 730"/>
          <p:cNvSpPr txBox="1"/>
          <p:nvPr/>
        </p:nvSpPr>
        <p:spPr>
          <a:xfrm>
            <a:off x="2405" y="280638"/>
            <a:ext cx="12189600" cy="687200"/>
          </a:xfrm>
          <a:prstGeom prst="rect">
            <a:avLst/>
          </a:prstGeom>
          <a:noFill/>
          <a:ln>
            <a:noFill/>
          </a:ln>
        </p:spPr>
        <p:txBody>
          <a:bodyPr lIns="121900" tIns="121900" rIns="121900" bIns="121900" anchor="b" anchorCtr="0">
            <a:noAutofit/>
          </a:bodyPr>
          <a:lstStyle/>
          <a:p>
            <a:pPr algn="ctr"/>
            <a:r>
              <a:rPr lang="es" sz="2933" b="1" dirty="0" smtClean="0">
                <a:solidFill>
                  <a:srgbClr val="434343"/>
                </a:solidFill>
                <a:latin typeface="Open Sans"/>
                <a:ea typeface="Open Sans"/>
                <a:cs typeface="Open Sans"/>
                <a:sym typeface="Open Sans"/>
              </a:rPr>
              <a:t>Key Elements of RQ+</a:t>
            </a:r>
            <a:endParaRPr lang="es" sz="2933" b="1" dirty="0">
              <a:solidFill>
                <a:srgbClr val="434343"/>
              </a:solidFill>
              <a:latin typeface="Open Sans"/>
              <a:ea typeface="Open Sans"/>
              <a:cs typeface="Open Sans"/>
              <a:sym typeface="Open Sans"/>
            </a:endParaRPr>
          </a:p>
        </p:txBody>
      </p:sp>
      <p:grpSp>
        <p:nvGrpSpPr>
          <p:cNvPr id="731" name="Shape 731"/>
          <p:cNvGrpSpPr/>
          <p:nvPr/>
        </p:nvGrpSpPr>
        <p:grpSpPr>
          <a:xfrm>
            <a:off x="298104" y="1584842"/>
            <a:ext cx="2211200" cy="1688559"/>
            <a:chOff x="239499" y="1422280"/>
            <a:chExt cx="1658400" cy="1266419"/>
          </a:xfrm>
        </p:grpSpPr>
        <p:sp>
          <p:nvSpPr>
            <p:cNvPr id="732" name="Shape 732"/>
            <p:cNvSpPr txBox="1"/>
            <p:nvPr/>
          </p:nvSpPr>
          <p:spPr>
            <a:xfrm>
              <a:off x="239499" y="2173300"/>
              <a:ext cx="1658400" cy="515400"/>
            </a:xfrm>
            <a:prstGeom prst="rect">
              <a:avLst/>
            </a:prstGeom>
            <a:noFill/>
            <a:ln>
              <a:noFill/>
            </a:ln>
          </p:spPr>
          <p:txBody>
            <a:bodyPr lIns="121900" tIns="121900" rIns="121900" bIns="121900" anchor="t" anchorCtr="0">
              <a:noAutofit/>
            </a:bodyPr>
            <a:lstStyle/>
            <a:p>
              <a:pPr algn="ctr">
                <a:lnSpc>
                  <a:spcPct val="115000"/>
                </a:lnSpc>
              </a:pPr>
              <a:r>
                <a:rPr lang="es" sz="1333" b="1" dirty="0" smtClean="0">
                  <a:solidFill>
                    <a:srgbClr val="434343"/>
                  </a:solidFill>
                  <a:latin typeface="Open Sans"/>
                  <a:ea typeface="Open Sans"/>
                  <a:cs typeface="Open Sans"/>
                  <a:sym typeface="Open Sans"/>
                </a:rPr>
                <a:t>RESEARCH QUALITY</a:t>
              </a:r>
              <a:endParaRPr lang="es" sz="1333" b="1" dirty="0">
                <a:solidFill>
                  <a:srgbClr val="434343"/>
                </a:solidFill>
                <a:latin typeface="Open Sans"/>
                <a:ea typeface="Open Sans"/>
                <a:cs typeface="Open Sans"/>
                <a:sym typeface="Open Sans"/>
              </a:endParaRPr>
            </a:p>
            <a:p>
              <a:endParaRPr lang="en-US" dirty="0"/>
            </a:p>
            <a:p>
              <a:pPr algn="ctr"/>
              <a:r>
                <a:rPr lang="en-US" dirty="0" smtClean="0"/>
                <a:t> </a:t>
              </a:r>
              <a:r>
                <a:rPr lang="en-US" sz="1600" dirty="0">
                  <a:latin typeface="Open Sans" panose="020B0604020202020204" charset="0"/>
                  <a:ea typeface="Open Sans" panose="020B0604020202020204" charset="0"/>
                  <a:cs typeface="Open Sans" panose="020B0604020202020204" charset="0"/>
                </a:rPr>
                <a:t>RQ+ builds upon traditional notions of research quality, including methodological </a:t>
              </a:r>
              <a:r>
                <a:rPr lang="en-US" sz="1600" dirty="0" err="1">
                  <a:latin typeface="Open Sans" panose="020B0604020202020204" charset="0"/>
                  <a:ea typeface="Open Sans" panose="020B0604020202020204" charset="0"/>
                  <a:cs typeface="Open Sans" panose="020B0604020202020204" charset="0"/>
                </a:rPr>
                <a:t>rigour</a:t>
              </a:r>
              <a:r>
                <a:rPr lang="en-US" sz="1600" dirty="0">
                  <a:latin typeface="Open Sans" panose="020B0604020202020204" charset="0"/>
                  <a:ea typeface="Open Sans" panose="020B0604020202020204" charset="0"/>
                  <a:cs typeface="Open Sans" panose="020B0604020202020204" charset="0"/>
                </a:rPr>
                <a:t>, validity, and reliability.</a:t>
              </a:r>
            </a:p>
            <a:p>
              <a:pPr lvl="0" algn="ctr">
                <a:lnSpc>
                  <a:spcPct val="125000"/>
                </a:lnSpc>
                <a:buClr>
                  <a:schemeClr val="dk1"/>
                </a:buClr>
                <a:buSzPct val="122222"/>
              </a:pPr>
              <a:endParaRPr lang="es" sz="1467" dirty="0">
                <a:solidFill>
                  <a:schemeClr val="dk1"/>
                </a:solidFill>
                <a:latin typeface="Open Sans"/>
                <a:ea typeface="Open Sans"/>
                <a:cs typeface="Open Sans"/>
                <a:sym typeface="Open Sans"/>
              </a:endParaRPr>
            </a:p>
            <a:p>
              <a:pPr algn="ctr">
                <a:lnSpc>
                  <a:spcPct val="115000"/>
                </a:lnSpc>
              </a:pPr>
              <a:endParaRPr sz="1600" dirty="0">
                <a:solidFill>
                  <a:srgbClr val="434343"/>
                </a:solidFill>
                <a:latin typeface="Open Sans"/>
                <a:ea typeface="Open Sans"/>
                <a:cs typeface="Open Sans"/>
                <a:sym typeface="Open Sans"/>
              </a:endParaRPr>
            </a:p>
          </p:txBody>
        </p:sp>
        <p:sp>
          <p:nvSpPr>
            <p:cNvPr id="733" name="Shape 733"/>
            <p:cNvSpPr/>
            <p:nvPr/>
          </p:nvSpPr>
          <p:spPr>
            <a:xfrm>
              <a:off x="730599" y="1422280"/>
              <a:ext cx="676200" cy="676200"/>
            </a:xfrm>
            <a:prstGeom prst="ellipse">
              <a:avLst/>
            </a:prstGeom>
            <a:solidFill>
              <a:srgbClr val="57A7B5"/>
            </a:solidFill>
            <a:ln>
              <a:noFill/>
            </a:ln>
          </p:spPr>
          <p:txBody>
            <a:bodyPr lIns="121900" tIns="121900" rIns="121900" bIns="121900" anchor="ctr" anchorCtr="0">
              <a:noAutofit/>
            </a:bodyPr>
            <a:lstStyle/>
            <a:p>
              <a:endParaRPr sz="2400"/>
            </a:p>
          </p:txBody>
        </p:sp>
        <p:pic>
          <p:nvPicPr>
            <p:cNvPr id="734" name="Shape 734"/>
            <p:cNvPicPr preferRelativeResize="0"/>
            <p:nvPr/>
          </p:nvPicPr>
          <p:blipFill>
            <a:blip r:embed="rId3">
              <a:alphaModFix/>
            </a:blip>
            <a:stretch>
              <a:fillRect/>
            </a:stretch>
          </p:blipFill>
          <p:spPr>
            <a:xfrm>
              <a:off x="894258" y="1564021"/>
              <a:ext cx="348883" cy="452274"/>
            </a:xfrm>
            <a:prstGeom prst="rect">
              <a:avLst/>
            </a:prstGeom>
            <a:noFill/>
            <a:ln>
              <a:noFill/>
            </a:ln>
          </p:spPr>
        </p:pic>
      </p:grpSp>
      <p:grpSp>
        <p:nvGrpSpPr>
          <p:cNvPr id="739" name="Shape 739"/>
          <p:cNvGrpSpPr/>
          <p:nvPr/>
        </p:nvGrpSpPr>
        <p:grpSpPr>
          <a:xfrm>
            <a:off x="9503368" y="1509821"/>
            <a:ext cx="2113200" cy="1688559"/>
            <a:chOff x="7306448" y="1422280"/>
            <a:chExt cx="1584900" cy="1266419"/>
          </a:xfrm>
        </p:grpSpPr>
        <p:sp>
          <p:nvSpPr>
            <p:cNvPr id="740" name="Shape 740"/>
            <p:cNvSpPr txBox="1"/>
            <p:nvPr/>
          </p:nvSpPr>
          <p:spPr>
            <a:xfrm>
              <a:off x="7306448" y="2173300"/>
              <a:ext cx="1584900" cy="515400"/>
            </a:xfrm>
            <a:prstGeom prst="rect">
              <a:avLst/>
            </a:prstGeom>
            <a:noFill/>
            <a:ln>
              <a:noFill/>
            </a:ln>
          </p:spPr>
          <p:txBody>
            <a:bodyPr lIns="121900" tIns="121900" rIns="121900" bIns="121900" anchor="t" anchorCtr="0">
              <a:noAutofit/>
            </a:bodyPr>
            <a:lstStyle/>
            <a:p>
              <a:pPr algn="ctr">
                <a:lnSpc>
                  <a:spcPct val="115000"/>
                </a:lnSpc>
              </a:pPr>
              <a:r>
                <a:rPr lang="es" sz="1333" b="1" dirty="0" smtClean="0">
                  <a:solidFill>
                    <a:srgbClr val="434343"/>
                  </a:solidFill>
                  <a:latin typeface="Open Sans"/>
                  <a:ea typeface="Open Sans"/>
                  <a:cs typeface="Open Sans"/>
                  <a:sym typeface="Open Sans"/>
                </a:rPr>
                <a:t>INCLUSIVITY</a:t>
              </a:r>
              <a:endParaRPr lang="es" sz="1333" b="1" dirty="0">
                <a:solidFill>
                  <a:srgbClr val="434343"/>
                </a:solidFill>
                <a:latin typeface="Open Sans"/>
                <a:ea typeface="Open Sans"/>
                <a:cs typeface="Open Sans"/>
                <a:sym typeface="Open Sans"/>
              </a:endParaRPr>
            </a:p>
            <a:p>
              <a:pPr algn="ctr">
                <a:lnSpc>
                  <a:spcPct val="125000"/>
                </a:lnSpc>
                <a:buClr>
                  <a:schemeClr val="dk1"/>
                </a:buClr>
                <a:buSzPct val="122222"/>
              </a:pPr>
              <a:endParaRPr lang="en-US" sz="1600" dirty="0" smtClean="0"/>
            </a:p>
            <a:p>
              <a:pPr algn="ctr">
                <a:lnSpc>
                  <a:spcPct val="125000"/>
                </a:lnSpc>
                <a:buClr>
                  <a:schemeClr val="dk1"/>
                </a:buClr>
                <a:buSzPct val="122222"/>
              </a:pPr>
              <a:r>
                <a:rPr lang="en-US" sz="1600" dirty="0">
                  <a:latin typeface="Open Sans" panose="020B0604020202020204" charset="0"/>
                  <a:ea typeface="Open Sans" panose="020B0604020202020204" charset="0"/>
                  <a:cs typeface="Open Sans" panose="020B0604020202020204" charset="0"/>
                </a:rPr>
                <a:t>RQ+ promotes inclusivity in research, encouraging diversity, equity, and accessibility in research teams, methods, and outcomes.</a:t>
              </a:r>
            </a:p>
            <a:p>
              <a:pPr algn="ctr">
                <a:lnSpc>
                  <a:spcPct val="125000"/>
                </a:lnSpc>
                <a:buClr>
                  <a:schemeClr val="dk1"/>
                </a:buClr>
                <a:buSzPct val="122222"/>
              </a:pPr>
              <a:endParaRPr lang="en-US" sz="1467" dirty="0">
                <a:solidFill>
                  <a:schemeClr val="dk1"/>
                </a:solidFill>
                <a:latin typeface="Open Sans"/>
                <a:ea typeface="Open Sans"/>
                <a:cs typeface="Open Sans"/>
              </a:endParaRPr>
            </a:p>
            <a:p>
              <a:pPr lvl="0" algn="ctr">
                <a:lnSpc>
                  <a:spcPct val="125000"/>
                </a:lnSpc>
                <a:buClr>
                  <a:schemeClr val="dk1"/>
                </a:buClr>
                <a:buSzPct val="122222"/>
              </a:pPr>
              <a:endParaRPr sz="1200" dirty="0">
                <a:solidFill>
                  <a:schemeClr val="dk1"/>
                </a:solidFill>
                <a:latin typeface="Open Sans"/>
                <a:ea typeface="Open Sans"/>
                <a:cs typeface="Open Sans"/>
                <a:sym typeface="Open Sans"/>
              </a:endParaRPr>
            </a:p>
          </p:txBody>
        </p:sp>
        <p:sp>
          <p:nvSpPr>
            <p:cNvPr id="741" name="Shape 741"/>
            <p:cNvSpPr/>
            <p:nvPr/>
          </p:nvSpPr>
          <p:spPr>
            <a:xfrm>
              <a:off x="7760798" y="1422280"/>
              <a:ext cx="676200" cy="676200"/>
            </a:xfrm>
            <a:prstGeom prst="ellipse">
              <a:avLst/>
            </a:prstGeom>
            <a:solidFill>
              <a:srgbClr val="57A7B5"/>
            </a:solidFill>
            <a:ln>
              <a:noFill/>
            </a:ln>
          </p:spPr>
          <p:txBody>
            <a:bodyPr lIns="121900" tIns="121900" rIns="121900" bIns="121900" anchor="ctr" anchorCtr="0">
              <a:noAutofit/>
            </a:bodyPr>
            <a:lstStyle/>
            <a:p>
              <a:endParaRPr sz="2400"/>
            </a:p>
          </p:txBody>
        </p:sp>
        <p:pic>
          <p:nvPicPr>
            <p:cNvPr id="742" name="Shape 742"/>
            <p:cNvPicPr preferRelativeResize="0"/>
            <p:nvPr/>
          </p:nvPicPr>
          <p:blipFill>
            <a:blip r:embed="rId4">
              <a:alphaModFix/>
            </a:blip>
            <a:stretch>
              <a:fillRect/>
            </a:stretch>
          </p:blipFill>
          <p:spPr>
            <a:xfrm>
              <a:off x="7908991" y="1537497"/>
              <a:ext cx="379813" cy="444383"/>
            </a:xfrm>
            <a:prstGeom prst="rect">
              <a:avLst/>
            </a:prstGeom>
            <a:noFill/>
            <a:ln>
              <a:noFill/>
            </a:ln>
          </p:spPr>
        </p:pic>
      </p:grpSp>
      <p:grpSp>
        <p:nvGrpSpPr>
          <p:cNvPr id="743" name="Shape 743"/>
          <p:cNvGrpSpPr/>
          <p:nvPr/>
        </p:nvGrpSpPr>
        <p:grpSpPr>
          <a:xfrm>
            <a:off x="3377766" y="1584842"/>
            <a:ext cx="2113200" cy="1688559"/>
            <a:chOff x="1961160" y="1422280"/>
            <a:chExt cx="1584900" cy="1266419"/>
          </a:xfrm>
        </p:grpSpPr>
        <p:sp>
          <p:nvSpPr>
            <p:cNvPr id="744" name="Shape 744"/>
            <p:cNvSpPr txBox="1"/>
            <p:nvPr/>
          </p:nvSpPr>
          <p:spPr>
            <a:xfrm>
              <a:off x="1961160" y="2173300"/>
              <a:ext cx="1584900" cy="515400"/>
            </a:xfrm>
            <a:prstGeom prst="rect">
              <a:avLst/>
            </a:prstGeom>
            <a:noFill/>
            <a:ln>
              <a:noFill/>
            </a:ln>
          </p:spPr>
          <p:txBody>
            <a:bodyPr lIns="121900" tIns="121900" rIns="121900" bIns="121900" anchor="t" anchorCtr="0">
              <a:noAutofit/>
            </a:bodyPr>
            <a:lstStyle/>
            <a:p>
              <a:pPr algn="ctr">
                <a:lnSpc>
                  <a:spcPct val="115000"/>
                </a:lnSpc>
                <a:buClr>
                  <a:srgbClr val="000000"/>
                </a:buClr>
                <a:buSzPct val="110000"/>
              </a:pPr>
              <a:r>
                <a:rPr lang="es" sz="1333" b="1" dirty="0" smtClean="0">
                  <a:solidFill>
                    <a:srgbClr val="434343"/>
                  </a:solidFill>
                  <a:latin typeface="Open Sans"/>
                  <a:ea typeface="Open Sans"/>
                  <a:cs typeface="Open Sans"/>
                  <a:sym typeface="Open Sans"/>
                </a:rPr>
                <a:t>RELEVANCE</a:t>
              </a:r>
              <a:endParaRPr lang="es" sz="1333" b="1" dirty="0">
                <a:solidFill>
                  <a:srgbClr val="434343"/>
                </a:solidFill>
                <a:latin typeface="Open Sans"/>
                <a:ea typeface="Open Sans"/>
                <a:cs typeface="Open Sans"/>
                <a:sym typeface="Open Sans"/>
              </a:endParaRPr>
            </a:p>
            <a:p>
              <a:pPr algn="ctr">
                <a:lnSpc>
                  <a:spcPct val="125000"/>
                </a:lnSpc>
                <a:buClr>
                  <a:schemeClr val="dk1"/>
                </a:buClr>
                <a:buSzPct val="122222"/>
              </a:pPr>
              <a:endParaRPr lang="en-US" sz="1600" dirty="0" smtClean="0"/>
            </a:p>
            <a:p>
              <a:pPr algn="ctr">
                <a:lnSpc>
                  <a:spcPct val="125000"/>
                </a:lnSpc>
                <a:buClr>
                  <a:schemeClr val="dk1"/>
                </a:buClr>
                <a:buSzPct val="122222"/>
              </a:pPr>
              <a:r>
                <a:rPr lang="en-US" sz="1600" dirty="0">
                  <a:latin typeface="Open Sans" panose="020B0604020202020204" charset="0"/>
                  <a:ea typeface="Open Sans" panose="020B0604020202020204" charset="0"/>
                  <a:cs typeface="Open Sans" panose="020B0604020202020204" charset="0"/>
                </a:rPr>
                <a:t>RQ+ emphasizes the importance of research being relevant to society, addressing pressing challenges and needs.</a:t>
              </a:r>
            </a:p>
            <a:p>
              <a:pPr algn="ctr">
                <a:lnSpc>
                  <a:spcPct val="125000"/>
                </a:lnSpc>
                <a:buClr>
                  <a:schemeClr val="dk1"/>
                </a:buClr>
                <a:buSzPct val="122222"/>
              </a:pPr>
              <a:endParaRPr lang="en-US" sz="1467" dirty="0">
                <a:solidFill>
                  <a:schemeClr val="dk1"/>
                </a:solidFill>
                <a:latin typeface="Open Sans"/>
                <a:ea typeface="Open Sans"/>
                <a:cs typeface="Open Sans"/>
              </a:endParaRPr>
            </a:p>
            <a:p>
              <a:pPr algn="ctr">
                <a:lnSpc>
                  <a:spcPct val="125000"/>
                </a:lnSpc>
                <a:buClr>
                  <a:schemeClr val="dk1"/>
                </a:buClr>
                <a:buSzPct val="122222"/>
              </a:pPr>
              <a:endParaRPr sz="1467" dirty="0">
                <a:solidFill>
                  <a:schemeClr val="dk1"/>
                </a:solidFill>
                <a:latin typeface="Open Sans"/>
                <a:ea typeface="Open Sans"/>
                <a:cs typeface="Open Sans"/>
                <a:sym typeface="Open Sans"/>
              </a:endParaRPr>
            </a:p>
          </p:txBody>
        </p:sp>
        <p:sp>
          <p:nvSpPr>
            <p:cNvPr id="745" name="Shape 745"/>
            <p:cNvSpPr/>
            <p:nvPr/>
          </p:nvSpPr>
          <p:spPr>
            <a:xfrm>
              <a:off x="2415510" y="1422280"/>
              <a:ext cx="676200" cy="676200"/>
            </a:xfrm>
            <a:prstGeom prst="ellipse">
              <a:avLst/>
            </a:prstGeom>
            <a:solidFill>
              <a:srgbClr val="57A7B5"/>
            </a:solidFill>
            <a:ln>
              <a:noFill/>
            </a:ln>
          </p:spPr>
          <p:txBody>
            <a:bodyPr lIns="121900" tIns="121900" rIns="121900" bIns="121900" anchor="ctr" anchorCtr="0">
              <a:noAutofit/>
            </a:bodyPr>
            <a:lstStyle/>
            <a:p>
              <a:endParaRPr sz="2400"/>
            </a:p>
          </p:txBody>
        </p:sp>
        <p:pic>
          <p:nvPicPr>
            <p:cNvPr id="746" name="Shape 746"/>
            <p:cNvPicPr preferRelativeResize="0"/>
            <p:nvPr/>
          </p:nvPicPr>
          <p:blipFill>
            <a:blip r:embed="rId5">
              <a:alphaModFix/>
            </a:blip>
            <a:stretch>
              <a:fillRect/>
            </a:stretch>
          </p:blipFill>
          <p:spPr>
            <a:xfrm>
              <a:off x="2579168" y="1564021"/>
              <a:ext cx="348883" cy="375717"/>
            </a:xfrm>
            <a:prstGeom prst="rect">
              <a:avLst/>
            </a:prstGeom>
            <a:noFill/>
            <a:ln>
              <a:noFill/>
            </a:ln>
          </p:spPr>
        </p:pic>
      </p:grpSp>
      <p:grpSp>
        <p:nvGrpSpPr>
          <p:cNvPr id="747" name="Shape 747"/>
          <p:cNvGrpSpPr/>
          <p:nvPr/>
        </p:nvGrpSpPr>
        <p:grpSpPr>
          <a:xfrm>
            <a:off x="6655769" y="1532582"/>
            <a:ext cx="2113200" cy="1688559"/>
            <a:chOff x="5626022" y="1422280"/>
            <a:chExt cx="1584900" cy="1266419"/>
          </a:xfrm>
        </p:grpSpPr>
        <p:sp>
          <p:nvSpPr>
            <p:cNvPr id="748" name="Shape 748"/>
            <p:cNvSpPr txBox="1"/>
            <p:nvPr/>
          </p:nvSpPr>
          <p:spPr>
            <a:xfrm>
              <a:off x="5626022" y="2173300"/>
              <a:ext cx="1584900" cy="515400"/>
            </a:xfrm>
            <a:prstGeom prst="rect">
              <a:avLst/>
            </a:prstGeom>
            <a:noFill/>
            <a:ln>
              <a:noFill/>
            </a:ln>
          </p:spPr>
          <p:txBody>
            <a:bodyPr lIns="121900" tIns="121900" rIns="121900" bIns="121900" anchor="t" anchorCtr="0">
              <a:noAutofit/>
            </a:bodyPr>
            <a:lstStyle/>
            <a:p>
              <a:pPr algn="ctr">
                <a:lnSpc>
                  <a:spcPct val="115000"/>
                </a:lnSpc>
              </a:pPr>
              <a:r>
                <a:rPr lang="es" sz="1333" b="1" dirty="0" smtClean="0">
                  <a:solidFill>
                    <a:srgbClr val="434343"/>
                  </a:solidFill>
                  <a:latin typeface="Open Sans"/>
                  <a:ea typeface="Open Sans"/>
                  <a:cs typeface="Open Sans"/>
                  <a:sym typeface="Open Sans"/>
                </a:rPr>
                <a:t>IMPACT</a:t>
              </a:r>
              <a:endParaRPr lang="es" sz="1333" b="1" dirty="0">
                <a:solidFill>
                  <a:srgbClr val="434343"/>
                </a:solidFill>
                <a:latin typeface="Open Sans"/>
                <a:ea typeface="Open Sans"/>
                <a:cs typeface="Open Sans"/>
                <a:sym typeface="Open Sans"/>
              </a:endParaRPr>
            </a:p>
            <a:p>
              <a:pPr algn="ctr"/>
              <a:endParaRPr lang="en-US" sz="1600" dirty="0" smtClean="0">
                <a:latin typeface="Open Sans" panose="020B0604020202020204" charset="0"/>
                <a:ea typeface="Open Sans" panose="020B0604020202020204" charset="0"/>
                <a:cs typeface="Open Sans" panose="020B0604020202020204" charset="0"/>
              </a:endParaRPr>
            </a:p>
            <a:p>
              <a:pPr algn="ctr"/>
              <a:r>
                <a:rPr lang="en-US" sz="1600" dirty="0" smtClean="0">
                  <a:latin typeface="Open Sans" panose="020B0604020202020204" charset="0"/>
                  <a:ea typeface="Open Sans" panose="020B0604020202020204" charset="0"/>
                  <a:cs typeface="Open Sans" panose="020B0604020202020204" charset="0"/>
                </a:rPr>
                <a:t>RQ</a:t>
              </a:r>
              <a:r>
                <a:rPr lang="en-US" sz="1600" dirty="0">
                  <a:latin typeface="Open Sans" panose="020B0604020202020204" charset="0"/>
                  <a:ea typeface="Open Sans" panose="020B0604020202020204" charset="0"/>
                  <a:cs typeface="Open Sans" panose="020B0604020202020204" charset="0"/>
                </a:rPr>
                <a:t>+ prioritizes research that has the potential to drive positive impact, whether economic, social, or environmental.</a:t>
              </a:r>
            </a:p>
            <a:p>
              <a:pPr algn="ctr"/>
              <a:endParaRPr lang="en-US" sz="1600" dirty="0">
                <a:latin typeface="Open Sans" panose="020B0604020202020204" charset="0"/>
                <a:ea typeface="Open Sans" panose="020B0604020202020204" charset="0"/>
                <a:cs typeface="Open Sans" panose="020B0604020202020204" charset="0"/>
              </a:endParaRPr>
            </a:p>
          </p:txBody>
        </p:sp>
        <p:sp>
          <p:nvSpPr>
            <p:cNvPr id="749" name="Shape 749"/>
            <p:cNvSpPr/>
            <p:nvPr/>
          </p:nvSpPr>
          <p:spPr>
            <a:xfrm>
              <a:off x="6080372" y="1422280"/>
              <a:ext cx="676200" cy="676200"/>
            </a:xfrm>
            <a:prstGeom prst="ellipse">
              <a:avLst/>
            </a:prstGeom>
            <a:solidFill>
              <a:srgbClr val="57A7B5"/>
            </a:solidFill>
            <a:ln>
              <a:noFill/>
            </a:ln>
          </p:spPr>
          <p:txBody>
            <a:bodyPr lIns="121900" tIns="121900" rIns="121900" bIns="121900" anchor="ctr" anchorCtr="0">
              <a:noAutofit/>
            </a:bodyPr>
            <a:lstStyle/>
            <a:p>
              <a:endParaRPr sz="2400"/>
            </a:p>
          </p:txBody>
        </p:sp>
        <p:pic>
          <p:nvPicPr>
            <p:cNvPr id="750" name="Shape 750"/>
            <p:cNvPicPr preferRelativeResize="0"/>
            <p:nvPr/>
          </p:nvPicPr>
          <p:blipFill>
            <a:blip r:embed="rId6">
              <a:alphaModFix/>
            </a:blip>
            <a:stretch>
              <a:fillRect/>
            </a:stretch>
          </p:blipFill>
          <p:spPr>
            <a:xfrm>
              <a:off x="6228565" y="1544128"/>
              <a:ext cx="379813" cy="401080"/>
            </a:xfrm>
            <a:prstGeom prst="rect">
              <a:avLst/>
            </a:prstGeom>
            <a:noFill/>
            <a:ln>
              <a:noFill/>
            </a:ln>
          </p:spPr>
        </p:pic>
      </p:grpSp>
    </p:spTree>
    <p:extLst>
      <p:ext uri="{BB962C8B-B14F-4D97-AF65-F5344CB8AC3E}">
        <p14:creationId xmlns:p14="http://schemas.microsoft.com/office/powerpoint/2010/main" val="3046298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30"/>
                                        </p:tgtEl>
                                        <p:attrNameLst>
                                          <p:attrName>style.visibility</p:attrName>
                                        </p:attrNameLst>
                                      </p:cBhvr>
                                      <p:to>
                                        <p:strVal val="visible"/>
                                      </p:to>
                                    </p:set>
                                    <p:animEffect transition="in" filter="fade">
                                      <p:cBhvr>
                                        <p:cTn id="7" dur="1000"/>
                                        <p:tgtEl>
                                          <p:spTgt spid="730"/>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731"/>
                                        </p:tgtEl>
                                        <p:attrNameLst>
                                          <p:attrName>style.visibility</p:attrName>
                                        </p:attrNameLst>
                                      </p:cBhvr>
                                      <p:to>
                                        <p:strVal val="visible"/>
                                      </p:to>
                                    </p:set>
                                    <p:animEffect transition="in" filter="fade">
                                      <p:cBhvr>
                                        <p:cTn id="11" dur="1000"/>
                                        <p:tgtEl>
                                          <p:spTgt spid="731"/>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743"/>
                                        </p:tgtEl>
                                        <p:attrNameLst>
                                          <p:attrName>style.visibility</p:attrName>
                                        </p:attrNameLst>
                                      </p:cBhvr>
                                      <p:to>
                                        <p:strVal val="visible"/>
                                      </p:to>
                                    </p:set>
                                    <p:animEffect transition="in" filter="fade">
                                      <p:cBhvr>
                                        <p:cTn id="15" dur="1000"/>
                                        <p:tgtEl>
                                          <p:spTgt spid="743"/>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747"/>
                                        </p:tgtEl>
                                        <p:attrNameLst>
                                          <p:attrName>style.visibility</p:attrName>
                                        </p:attrNameLst>
                                      </p:cBhvr>
                                      <p:to>
                                        <p:strVal val="visible"/>
                                      </p:to>
                                    </p:set>
                                    <p:animEffect transition="in" filter="fade">
                                      <p:cBhvr>
                                        <p:cTn id="19" dur="1000"/>
                                        <p:tgtEl>
                                          <p:spTgt spid="747"/>
                                        </p:tgtEl>
                                      </p:cBhvr>
                                    </p:animEffect>
                                  </p:childTnLst>
                                </p:cTn>
                              </p:par>
                            </p:childTnLst>
                          </p:cTn>
                        </p:par>
                        <p:par>
                          <p:cTn id="20" fill="hold">
                            <p:stCondLst>
                              <p:cond delay="4000"/>
                            </p:stCondLst>
                            <p:childTnLst>
                              <p:par>
                                <p:cTn id="21" presetID="10" presetClass="entr" presetSubtype="0" fill="hold" nodeType="afterEffect">
                                  <p:stCondLst>
                                    <p:cond delay="0"/>
                                  </p:stCondLst>
                                  <p:childTnLst>
                                    <p:set>
                                      <p:cBhvr>
                                        <p:cTn id="22" dur="1" fill="hold">
                                          <p:stCondLst>
                                            <p:cond delay="0"/>
                                          </p:stCondLst>
                                        </p:cTn>
                                        <p:tgtEl>
                                          <p:spTgt spid="739"/>
                                        </p:tgtEl>
                                        <p:attrNameLst>
                                          <p:attrName>style.visibility</p:attrName>
                                        </p:attrNameLst>
                                      </p:cBhvr>
                                      <p:to>
                                        <p:strVal val="visible"/>
                                      </p:to>
                                    </p:set>
                                    <p:animEffect transition="in" filter="fade">
                                      <p:cBhvr>
                                        <p:cTn id="23" dur="1000"/>
                                        <p:tgtEl>
                                          <p:spTgt spid="7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12"/>
        <p:cNvGrpSpPr/>
        <p:nvPr/>
      </p:nvGrpSpPr>
      <p:grpSpPr>
        <a:xfrm>
          <a:off x="0" y="0"/>
          <a:ext cx="0" cy="0"/>
          <a:chOff x="0" y="0"/>
          <a:chExt cx="0" cy="0"/>
        </a:xfrm>
      </p:grpSpPr>
      <p:sp>
        <p:nvSpPr>
          <p:cNvPr id="713" name="Shape 713"/>
          <p:cNvSpPr/>
          <p:nvPr/>
        </p:nvSpPr>
        <p:spPr>
          <a:xfrm>
            <a:off x="-302033" y="0"/>
            <a:ext cx="226400" cy="856800"/>
          </a:xfrm>
          <a:prstGeom prst="rect">
            <a:avLst/>
          </a:prstGeom>
          <a:solidFill>
            <a:schemeClr val="lt2"/>
          </a:solidFill>
          <a:ln w="19050" cap="flat" cmpd="sng">
            <a:solidFill>
              <a:schemeClr val="dk2"/>
            </a:solidFill>
            <a:prstDash val="solid"/>
            <a:round/>
            <a:headEnd type="none" w="med" len="med"/>
            <a:tailEnd type="none" w="med" len="med"/>
          </a:ln>
        </p:spPr>
        <p:txBody>
          <a:bodyPr lIns="121900" tIns="121900" rIns="121900" bIns="121900" anchor="ctr" anchorCtr="0">
            <a:noAutofit/>
          </a:bodyPr>
          <a:lstStyle/>
          <a:p>
            <a:endParaRPr sz="2400"/>
          </a:p>
        </p:txBody>
      </p:sp>
      <p:sp>
        <p:nvSpPr>
          <p:cNvPr id="714" name="Shape 714"/>
          <p:cNvSpPr/>
          <p:nvPr/>
        </p:nvSpPr>
        <p:spPr>
          <a:xfrm>
            <a:off x="-302033" y="857241"/>
            <a:ext cx="226400" cy="856800"/>
          </a:xfrm>
          <a:prstGeom prst="rect">
            <a:avLst/>
          </a:prstGeom>
          <a:solidFill>
            <a:schemeClr val="lt2"/>
          </a:solidFill>
          <a:ln w="19050" cap="flat" cmpd="sng">
            <a:solidFill>
              <a:schemeClr val="dk2"/>
            </a:solidFill>
            <a:prstDash val="solid"/>
            <a:round/>
            <a:headEnd type="none" w="med" len="med"/>
            <a:tailEnd type="none" w="med" len="med"/>
          </a:ln>
        </p:spPr>
        <p:txBody>
          <a:bodyPr lIns="121900" tIns="121900" rIns="121900" bIns="121900" anchor="ctr" anchorCtr="0">
            <a:noAutofit/>
          </a:bodyPr>
          <a:lstStyle/>
          <a:p>
            <a:endParaRPr sz="2400"/>
          </a:p>
        </p:txBody>
      </p:sp>
      <p:sp>
        <p:nvSpPr>
          <p:cNvPr id="715" name="Shape 715"/>
          <p:cNvSpPr/>
          <p:nvPr/>
        </p:nvSpPr>
        <p:spPr>
          <a:xfrm>
            <a:off x="-302033" y="1714484"/>
            <a:ext cx="226400" cy="856800"/>
          </a:xfrm>
          <a:prstGeom prst="rect">
            <a:avLst/>
          </a:prstGeom>
          <a:solidFill>
            <a:schemeClr val="lt2"/>
          </a:solidFill>
          <a:ln w="19050" cap="flat" cmpd="sng">
            <a:solidFill>
              <a:schemeClr val="dk2"/>
            </a:solidFill>
            <a:prstDash val="solid"/>
            <a:round/>
            <a:headEnd type="none" w="med" len="med"/>
            <a:tailEnd type="none" w="med" len="med"/>
          </a:ln>
        </p:spPr>
        <p:txBody>
          <a:bodyPr lIns="121900" tIns="121900" rIns="121900" bIns="121900" anchor="ctr" anchorCtr="0">
            <a:noAutofit/>
          </a:bodyPr>
          <a:lstStyle/>
          <a:p>
            <a:endParaRPr sz="2400"/>
          </a:p>
        </p:txBody>
      </p:sp>
      <p:sp>
        <p:nvSpPr>
          <p:cNvPr id="716" name="Shape 716"/>
          <p:cNvSpPr/>
          <p:nvPr/>
        </p:nvSpPr>
        <p:spPr>
          <a:xfrm>
            <a:off x="-302033" y="2571747"/>
            <a:ext cx="226400" cy="856800"/>
          </a:xfrm>
          <a:prstGeom prst="rect">
            <a:avLst/>
          </a:prstGeom>
          <a:solidFill>
            <a:schemeClr val="lt2"/>
          </a:solidFill>
          <a:ln w="19050" cap="flat" cmpd="sng">
            <a:solidFill>
              <a:schemeClr val="dk2"/>
            </a:solidFill>
            <a:prstDash val="solid"/>
            <a:round/>
            <a:headEnd type="none" w="med" len="med"/>
            <a:tailEnd type="none" w="med" len="med"/>
          </a:ln>
        </p:spPr>
        <p:txBody>
          <a:bodyPr lIns="121900" tIns="121900" rIns="121900" bIns="121900" anchor="ctr" anchorCtr="0">
            <a:noAutofit/>
          </a:bodyPr>
          <a:lstStyle/>
          <a:p>
            <a:endParaRPr sz="2400"/>
          </a:p>
        </p:txBody>
      </p:sp>
      <p:sp>
        <p:nvSpPr>
          <p:cNvPr id="717" name="Shape 717"/>
          <p:cNvSpPr/>
          <p:nvPr/>
        </p:nvSpPr>
        <p:spPr>
          <a:xfrm>
            <a:off x="-302033" y="3429003"/>
            <a:ext cx="226400" cy="856800"/>
          </a:xfrm>
          <a:prstGeom prst="rect">
            <a:avLst/>
          </a:prstGeom>
          <a:solidFill>
            <a:schemeClr val="lt2"/>
          </a:solidFill>
          <a:ln w="19050" cap="flat" cmpd="sng">
            <a:solidFill>
              <a:schemeClr val="dk2"/>
            </a:solidFill>
            <a:prstDash val="solid"/>
            <a:round/>
            <a:headEnd type="none" w="med" len="med"/>
            <a:tailEnd type="none" w="med" len="med"/>
          </a:ln>
        </p:spPr>
        <p:txBody>
          <a:bodyPr lIns="121900" tIns="121900" rIns="121900" bIns="121900" anchor="ctr" anchorCtr="0">
            <a:noAutofit/>
          </a:bodyPr>
          <a:lstStyle/>
          <a:p>
            <a:endParaRPr sz="2400"/>
          </a:p>
        </p:txBody>
      </p:sp>
      <p:sp>
        <p:nvSpPr>
          <p:cNvPr id="718" name="Shape 718"/>
          <p:cNvSpPr/>
          <p:nvPr/>
        </p:nvSpPr>
        <p:spPr>
          <a:xfrm>
            <a:off x="-302033" y="4286246"/>
            <a:ext cx="226400" cy="856799"/>
          </a:xfrm>
          <a:prstGeom prst="rect">
            <a:avLst/>
          </a:prstGeom>
          <a:solidFill>
            <a:schemeClr val="lt2"/>
          </a:solidFill>
          <a:ln w="19050" cap="flat" cmpd="sng">
            <a:solidFill>
              <a:schemeClr val="dk2"/>
            </a:solidFill>
            <a:prstDash val="solid"/>
            <a:round/>
            <a:headEnd type="none" w="med" len="med"/>
            <a:tailEnd type="none" w="med" len="med"/>
          </a:ln>
        </p:spPr>
        <p:txBody>
          <a:bodyPr lIns="121900" tIns="121900" rIns="121900" bIns="121900" anchor="ctr" anchorCtr="0">
            <a:noAutofit/>
          </a:bodyPr>
          <a:lstStyle/>
          <a:p>
            <a:endParaRPr sz="2400"/>
          </a:p>
        </p:txBody>
      </p:sp>
      <p:sp>
        <p:nvSpPr>
          <p:cNvPr id="719" name="Shape 719"/>
          <p:cNvSpPr/>
          <p:nvPr/>
        </p:nvSpPr>
        <p:spPr>
          <a:xfrm>
            <a:off x="-302033" y="5143488"/>
            <a:ext cx="226400" cy="856800"/>
          </a:xfrm>
          <a:prstGeom prst="rect">
            <a:avLst/>
          </a:prstGeom>
          <a:solidFill>
            <a:schemeClr val="lt2"/>
          </a:solidFill>
          <a:ln w="19050" cap="flat" cmpd="sng">
            <a:solidFill>
              <a:schemeClr val="dk2"/>
            </a:solidFill>
            <a:prstDash val="solid"/>
            <a:round/>
            <a:headEnd type="none" w="med" len="med"/>
            <a:tailEnd type="none" w="med" len="med"/>
          </a:ln>
        </p:spPr>
        <p:txBody>
          <a:bodyPr lIns="121900" tIns="121900" rIns="121900" bIns="121900" anchor="ctr" anchorCtr="0">
            <a:noAutofit/>
          </a:bodyPr>
          <a:lstStyle/>
          <a:p>
            <a:endParaRPr sz="2400"/>
          </a:p>
        </p:txBody>
      </p:sp>
      <p:sp>
        <p:nvSpPr>
          <p:cNvPr id="720" name="Shape 720"/>
          <p:cNvSpPr/>
          <p:nvPr/>
        </p:nvSpPr>
        <p:spPr>
          <a:xfrm>
            <a:off x="-302033" y="6000749"/>
            <a:ext cx="226400" cy="856800"/>
          </a:xfrm>
          <a:prstGeom prst="rect">
            <a:avLst/>
          </a:prstGeom>
          <a:solidFill>
            <a:schemeClr val="lt2"/>
          </a:solidFill>
          <a:ln w="19050" cap="flat" cmpd="sng">
            <a:solidFill>
              <a:schemeClr val="dk2"/>
            </a:solidFill>
            <a:prstDash val="solid"/>
            <a:round/>
            <a:headEnd type="none" w="med" len="med"/>
            <a:tailEnd type="none" w="med" len="med"/>
          </a:ln>
        </p:spPr>
        <p:txBody>
          <a:bodyPr lIns="121900" tIns="121900" rIns="121900" bIns="121900" anchor="ctr" anchorCtr="0">
            <a:noAutofit/>
          </a:bodyPr>
          <a:lstStyle/>
          <a:p>
            <a:endParaRPr sz="2400"/>
          </a:p>
        </p:txBody>
      </p:sp>
      <p:sp>
        <p:nvSpPr>
          <p:cNvPr id="721" name="Shape 721"/>
          <p:cNvSpPr/>
          <p:nvPr/>
        </p:nvSpPr>
        <p:spPr>
          <a:xfrm rot="5400000">
            <a:off x="11317205" y="-953367"/>
            <a:ext cx="226400" cy="1523200"/>
          </a:xfrm>
          <a:prstGeom prst="rect">
            <a:avLst/>
          </a:prstGeom>
          <a:solidFill>
            <a:schemeClr val="lt2"/>
          </a:solidFill>
          <a:ln w="19050" cap="flat" cmpd="sng">
            <a:solidFill>
              <a:schemeClr val="dk2"/>
            </a:solidFill>
            <a:prstDash val="solid"/>
            <a:round/>
            <a:headEnd type="none" w="med" len="med"/>
            <a:tailEnd type="none" w="med" len="med"/>
          </a:ln>
        </p:spPr>
        <p:txBody>
          <a:bodyPr lIns="121900" tIns="121900" rIns="121900" bIns="121900" anchor="ctr" anchorCtr="0">
            <a:noAutofit/>
          </a:bodyPr>
          <a:lstStyle/>
          <a:p>
            <a:endParaRPr sz="2400"/>
          </a:p>
        </p:txBody>
      </p:sp>
      <p:sp>
        <p:nvSpPr>
          <p:cNvPr id="722" name="Shape 722"/>
          <p:cNvSpPr/>
          <p:nvPr/>
        </p:nvSpPr>
        <p:spPr>
          <a:xfrm rot="5400000">
            <a:off x="9793119" y="-953367"/>
            <a:ext cx="226400" cy="1523200"/>
          </a:xfrm>
          <a:prstGeom prst="rect">
            <a:avLst/>
          </a:prstGeom>
          <a:solidFill>
            <a:schemeClr val="lt2"/>
          </a:solidFill>
          <a:ln w="19050" cap="flat" cmpd="sng">
            <a:solidFill>
              <a:schemeClr val="dk2"/>
            </a:solidFill>
            <a:prstDash val="solid"/>
            <a:round/>
            <a:headEnd type="none" w="med" len="med"/>
            <a:tailEnd type="none" w="med" len="med"/>
          </a:ln>
        </p:spPr>
        <p:txBody>
          <a:bodyPr lIns="121900" tIns="121900" rIns="121900" bIns="121900" anchor="ctr" anchorCtr="0">
            <a:noAutofit/>
          </a:bodyPr>
          <a:lstStyle/>
          <a:p>
            <a:endParaRPr sz="2400"/>
          </a:p>
        </p:txBody>
      </p:sp>
      <p:sp>
        <p:nvSpPr>
          <p:cNvPr id="723" name="Shape 723"/>
          <p:cNvSpPr/>
          <p:nvPr/>
        </p:nvSpPr>
        <p:spPr>
          <a:xfrm rot="5400000">
            <a:off x="8269033" y="-953367"/>
            <a:ext cx="226400" cy="1523200"/>
          </a:xfrm>
          <a:prstGeom prst="rect">
            <a:avLst/>
          </a:prstGeom>
          <a:solidFill>
            <a:schemeClr val="lt2"/>
          </a:solidFill>
          <a:ln w="19050" cap="flat" cmpd="sng">
            <a:solidFill>
              <a:schemeClr val="dk2"/>
            </a:solidFill>
            <a:prstDash val="solid"/>
            <a:round/>
            <a:headEnd type="none" w="med" len="med"/>
            <a:tailEnd type="none" w="med" len="med"/>
          </a:ln>
        </p:spPr>
        <p:txBody>
          <a:bodyPr lIns="121900" tIns="121900" rIns="121900" bIns="121900" anchor="ctr" anchorCtr="0">
            <a:noAutofit/>
          </a:bodyPr>
          <a:lstStyle/>
          <a:p>
            <a:endParaRPr sz="2400"/>
          </a:p>
        </p:txBody>
      </p:sp>
      <p:sp>
        <p:nvSpPr>
          <p:cNvPr id="724" name="Shape 724"/>
          <p:cNvSpPr/>
          <p:nvPr/>
        </p:nvSpPr>
        <p:spPr>
          <a:xfrm rot="5400000">
            <a:off x="6744911" y="-953367"/>
            <a:ext cx="226400" cy="1523200"/>
          </a:xfrm>
          <a:prstGeom prst="rect">
            <a:avLst/>
          </a:prstGeom>
          <a:solidFill>
            <a:schemeClr val="lt2"/>
          </a:solidFill>
          <a:ln w="19050" cap="flat" cmpd="sng">
            <a:solidFill>
              <a:schemeClr val="dk2"/>
            </a:solidFill>
            <a:prstDash val="solid"/>
            <a:round/>
            <a:headEnd type="none" w="med" len="med"/>
            <a:tailEnd type="none" w="med" len="med"/>
          </a:ln>
        </p:spPr>
        <p:txBody>
          <a:bodyPr lIns="121900" tIns="121900" rIns="121900" bIns="121900" anchor="ctr" anchorCtr="0">
            <a:noAutofit/>
          </a:bodyPr>
          <a:lstStyle/>
          <a:p>
            <a:endParaRPr sz="2400"/>
          </a:p>
        </p:txBody>
      </p:sp>
      <p:sp>
        <p:nvSpPr>
          <p:cNvPr id="725" name="Shape 725"/>
          <p:cNvSpPr/>
          <p:nvPr/>
        </p:nvSpPr>
        <p:spPr>
          <a:xfrm rot="5400000">
            <a:off x="5220800" y="-953367"/>
            <a:ext cx="226400" cy="1523200"/>
          </a:xfrm>
          <a:prstGeom prst="rect">
            <a:avLst/>
          </a:prstGeom>
          <a:solidFill>
            <a:schemeClr val="lt2"/>
          </a:solidFill>
          <a:ln w="19050" cap="flat" cmpd="sng">
            <a:solidFill>
              <a:schemeClr val="dk2"/>
            </a:solidFill>
            <a:prstDash val="solid"/>
            <a:round/>
            <a:headEnd type="none" w="med" len="med"/>
            <a:tailEnd type="none" w="med" len="med"/>
          </a:ln>
        </p:spPr>
        <p:txBody>
          <a:bodyPr lIns="121900" tIns="121900" rIns="121900" bIns="121900" anchor="ctr" anchorCtr="0">
            <a:noAutofit/>
          </a:bodyPr>
          <a:lstStyle/>
          <a:p>
            <a:endParaRPr sz="2400"/>
          </a:p>
        </p:txBody>
      </p:sp>
      <p:sp>
        <p:nvSpPr>
          <p:cNvPr id="726" name="Shape 726"/>
          <p:cNvSpPr/>
          <p:nvPr/>
        </p:nvSpPr>
        <p:spPr>
          <a:xfrm rot="5400000">
            <a:off x="3696713" y="-953367"/>
            <a:ext cx="226400" cy="1523200"/>
          </a:xfrm>
          <a:prstGeom prst="rect">
            <a:avLst/>
          </a:prstGeom>
          <a:solidFill>
            <a:schemeClr val="lt2"/>
          </a:solidFill>
          <a:ln w="19050" cap="flat" cmpd="sng">
            <a:solidFill>
              <a:schemeClr val="dk2"/>
            </a:solidFill>
            <a:prstDash val="solid"/>
            <a:round/>
            <a:headEnd type="none" w="med" len="med"/>
            <a:tailEnd type="none" w="med" len="med"/>
          </a:ln>
        </p:spPr>
        <p:txBody>
          <a:bodyPr lIns="121900" tIns="121900" rIns="121900" bIns="121900" anchor="ctr" anchorCtr="0">
            <a:noAutofit/>
          </a:bodyPr>
          <a:lstStyle/>
          <a:p>
            <a:endParaRPr sz="2400"/>
          </a:p>
        </p:txBody>
      </p:sp>
      <p:sp>
        <p:nvSpPr>
          <p:cNvPr id="727" name="Shape 727"/>
          <p:cNvSpPr/>
          <p:nvPr/>
        </p:nvSpPr>
        <p:spPr>
          <a:xfrm rot="5400000">
            <a:off x="2172627" y="-953367"/>
            <a:ext cx="226400" cy="1523200"/>
          </a:xfrm>
          <a:prstGeom prst="rect">
            <a:avLst/>
          </a:prstGeom>
          <a:solidFill>
            <a:schemeClr val="lt2"/>
          </a:solidFill>
          <a:ln w="19050" cap="flat" cmpd="sng">
            <a:solidFill>
              <a:schemeClr val="dk2"/>
            </a:solidFill>
            <a:prstDash val="solid"/>
            <a:round/>
            <a:headEnd type="none" w="med" len="med"/>
            <a:tailEnd type="none" w="med" len="med"/>
          </a:ln>
        </p:spPr>
        <p:txBody>
          <a:bodyPr lIns="121900" tIns="121900" rIns="121900" bIns="121900" anchor="ctr" anchorCtr="0">
            <a:noAutofit/>
          </a:bodyPr>
          <a:lstStyle/>
          <a:p>
            <a:endParaRPr sz="2400"/>
          </a:p>
        </p:txBody>
      </p:sp>
      <p:sp>
        <p:nvSpPr>
          <p:cNvPr id="728" name="Shape 728"/>
          <p:cNvSpPr/>
          <p:nvPr/>
        </p:nvSpPr>
        <p:spPr>
          <a:xfrm rot="5400000">
            <a:off x="648505" y="-953367"/>
            <a:ext cx="226400" cy="1523200"/>
          </a:xfrm>
          <a:prstGeom prst="rect">
            <a:avLst/>
          </a:prstGeom>
          <a:solidFill>
            <a:schemeClr val="lt2"/>
          </a:solidFill>
          <a:ln w="19050" cap="flat" cmpd="sng">
            <a:solidFill>
              <a:schemeClr val="dk2"/>
            </a:solidFill>
            <a:prstDash val="solid"/>
            <a:round/>
            <a:headEnd type="none" w="med" len="med"/>
            <a:tailEnd type="none" w="med" len="med"/>
          </a:ln>
        </p:spPr>
        <p:txBody>
          <a:bodyPr lIns="121900" tIns="121900" rIns="121900" bIns="121900" anchor="ctr" anchorCtr="0">
            <a:noAutofit/>
          </a:bodyPr>
          <a:lstStyle/>
          <a:p>
            <a:endParaRPr sz="2400"/>
          </a:p>
        </p:txBody>
      </p:sp>
      <p:cxnSp>
        <p:nvCxnSpPr>
          <p:cNvPr id="729" name="Shape 729"/>
          <p:cNvCxnSpPr/>
          <p:nvPr/>
        </p:nvCxnSpPr>
        <p:spPr>
          <a:xfrm rot="10800000">
            <a:off x="-1441400" y="428233"/>
            <a:ext cx="1353200" cy="400"/>
          </a:xfrm>
          <a:prstGeom prst="straightConnector1">
            <a:avLst/>
          </a:prstGeom>
          <a:noFill/>
          <a:ln w="19050" cap="flat" cmpd="sng">
            <a:solidFill>
              <a:schemeClr val="dk2"/>
            </a:solidFill>
            <a:prstDash val="solid"/>
            <a:round/>
            <a:headEnd type="none" w="lg" len="lg"/>
            <a:tailEnd type="none" w="lg" len="lg"/>
          </a:ln>
        </p:spPr>
      </p:cxnSp>
      <p:sp>
        <p:nvSpPr>
          <p:cNvPr id="730" name="Shape 730"/>
          <p:cNvSpPr txBox="1"/>
          <p:nvPr/>
        </p:nvSpPr>
        <p:spPr>
          <a:xfrm>
            <a:off x="2405" y="280638"/>
            <a:ext cx="12189600" cy="687200"/>
          </a:xfrm>
          <a:prstGeom prst="rect">
            <a:avLst/>
          </a:prstGeom>
          <a:noFill/>
          <a:ln>
            <a:noFill/>
          </a:ln>
        </p:spPr>
        <p:txBody>
          <a:bodyPr lIns="121900" tIns="121900" rIns="121900" bIns="121900" anchor="b" anchorCtr="0">
            <a:noAutofit/>
          </a:bodyPr>
          <a:lstStyle/>
          <a:p>
            <a:pPr algn="ctr"/>
            <a:r>
              <a:rPr lang="es" sz="2933" b="1" dirty="0" smtClean="0">
                <a:solidFill>
                  <a:srgbClr val="434343"/>
                </a:solidFill>
                <a:latin typeface="Open Sans"/>
                <a:ea typeface="Open Sans"/>
                <a:cs typeface="Open Sans"/>
                <a:sym typeface="Open Sans"/>
              </a:rPr>
              <a:t>Principles of RQ+</a:t>
            </a:r>
            <a:endParaRPr lang="es" sz="2933" b="1" dirty="0">
              <a:solidFill>
                <a:srgbClr val="434343"/>
              </a:solidFill>
              <a:latin typeface="Open Sans"/>
              <a:ea typeface="Open Sans"/>
              <a:cs typeface="Open Sans"/>
              <a:sym typeface="Open Sans"/>
            </a:endParaRPr>
          </a:p>
        </p:txBody>
      </p:sp>
      <p:grpSp>
        <p:nvGrpSpPr>
          <p:cNvPr id="731" name="Shape 731"/>
          <p:cNvGrpSpPr/>
          <p:nvPr/>
        </p:nvGrpSpPr>
        <p:grpSpPr>
          <a:xfrm>
            <a:off x="279040" y="1771362"/>
            <a:ext cx="2211200" cy="1688559"/>
            <a:chOff x="239499" y="1422280"/>
            <a:chExt cx="1658400" cy="1266419"/>
          </a:xfrm>
        </p:grpSpPr>
        <p:sp>
          <p:nvSpPr>
            <p:cNvPr id="732" name="Shape 732"/>
            <p:cNvSpPr txBox="1"/>
            <p:nvPr/>
          </p:nvSpPr>
          <p:spPr>
            <a:xfrm>
              <a:off x="239499" y="2173300"/>
              <a:ext cx="1658400" cy="515400"/>
            </a:xfrm>
            <a:prstGeom prst="rect">
              <a:avLst/>
            </a:prstGeom>
            <a:noFill/>
            <a:ln>
              <a:noFill/>
            </a:ln>
          </p:spPr>
          <p:txBody>
            <a:bodyPr lIns="121900" tIns="121900" rIns="121900" bIns="121900" anchor="t" anchorCtr="0">
              <a:noAutofit/>
            </a:bodyPr>
            <a:lstStyle/>
            <a:p>
              <a:pPr algn="ctr">
                <a:lnSpc>
                  <a:spcPct val="115000"/>
                </a:lnSpc>
              </a:pPr>
              <a:r>
                <a:rPr lang="es" sz="1333" b="1" dirty="0" smtClean="0">
                  <a:solidFill>
                    <a:srgbClr val="434343"/>
                  </a:solidFill>
                  <a:latin typeface="Open Sans"/>
                  <a:ea typeface="Open Sans"/>
                  <a:cs typeface="Open Sans"/>
                  <a:sym typeface="Open Sans"/>
                </a:rPr>
                <a:t>CO-CREATION</a:t>
              </a:r>
              <a:endParaRPr lang="es" sz="1333" b="1" dirty="0">
                <a:solidFill>
                  <a:srgbClr val="434343"/>
                </a:solidFill>
                <a:latin typeface="Open Sans"/>
                <a:ea typeface="Open Sans"/>
                <a:cs typeface="Open Sans"/>
                <a:sym typeface="Open Sans"/>
              </a:endParaRPr>
            </a:p>
            <a:p>
              <a:pPr lvl="0" algn="ctr">
                <a:lnSpc>
                  <a:spcPct val="125000"/>
                </a:lnSpc>
                <a:buClr>
                  <a:schemeClr val="dk1"/>
                </a:buClr>
                <a:buSzPct val="122222"/>
              </a:pPr>
              <a:endParaRPr lang="en-US" sz="1467" dirty="0" smtClean="0">
                <a:solidFill>
                  <a:schemeClr val="dk1"/>
                </a:solidFill>
                <a:latin typeface="Open Sans"/>
                <a:ea typeface="Open Sans"/>
                <a:cs typeface="Open Sans"/>
              </a:endParaRPr>
            </a:p>
            <a:p>
              <a:pPr lvl="0" algn="ctr">
                <a:lnSpc>
                  <a:spcPct val="125000"/>
                </a:lnSpc>
                <a:buClr>
                  <a:schemeClr val="dk1"/>
                </a:buClr>
                <a:buSzPct val="122222"/>
              </a:pPr>
              <a:r>
                <a:rPr lang="en-US" sz="1467" dirty="0" smtClean="0">
                  <a:solidFill>
                    <a:schemeClr val="dk1"/>
                  </a:solidFill>
                  <a:latin typeface="Open Sans"/>
                  <a:ea typeface="Open Sans"/>
                  <a:cs typeface="Open Sans"/>
                </a:rPr>
                <a:t>RQ</a:t>
              </a:r>
              <a:r>
                <a:rPr lang="en-US" sz="1467" dirty="0">
                  <a:solidFill>
                    <a:schemeClr val="dk1"/>
                  </a:solidFill>
                  <a:latin typeface="Open Sans"/>
                  <a:ea typeface="Open Sans"/>
                  <a:cs typeface="Open Sans"/>
                </a:rPr>
                <a:t>+ encourages collaboration among researchers, stakeholders, and communities to co-create research agendas and outcomes.</a:t>
              </a:r>
              <a:endParaRPr lang="es" sz="1467" dirty="0">
                <a:solidFill>
                  <a:schemeClr val="dk1"/>
                </a:solidFill>
                <a:latin typeface="Open Sans"/>
                <a:ea typeface="Open Sans"/>
                <a:cs typeface="Open Sans"/>
                <a:sym typeface="Open Sans"/>
              </a:endParaRPr>
            </a:p>
            <a:p>
              <a:pPr algn="ctr">
                <a:lnSpc>
                  <a:spcPct val="115000"/>
                </a:lnSpc>
              </a:pPr>
              <a:endParaRPr sz="1600" dirty="0">
                <a:solidFill>
                  <a:srgbClr val="434343"/>
                </a:solidFill>
                <a:latin typeface="Open Sans"/>
                <a:ea typeface="Open Sans"/>
                <a:cs typeface="Open Sans"/>
                <a:sym typeface="Open Sans"/>
              </a:endParaRPr>
            </a:p>
          </p:txBody>
        </p:sp>
        <p:sp>
          <p:nvSpPr>
            <p:cNvPr id="733" name="Shape 733"/>
            <p:cNvSpPr/>
            <p:nvPr/>
          </p:nvSpPr>
          <p:spPr>
            <a:xfrm>
              <a:off x="730599" y="1422280"/>
              <a:ext cx="676200" cy="676200"/>
            </a:xfrm>
            <a:prstGeom prst="ellipse">
              <a:avLst/>
            </a:prstGeom>
            <a:solidFill>
              <a:srgbClr val="57A7B5"/>
            </a:solidFill>
            <a:ln>
              <a:noFill/>
            </a:ln>
          </p:spPr>
          <p:txBody>
            <a:bodyPr lIns="121900" tIns="121900" rIns="121900" bIns="121900" anchor="ctr" anchorCtr="0">
              <a:noAutofit/>
            </a:bodyPr>
            <a:lstStyle/>
            <a:p>
              <a:endParaRPr sz="2400"/>
            </a:p>
          </p:txBody>
        </p:sp>
        <p:pic>
          <p:nvPicPr>
            <p:cNvPr id="734" name="Shape 734"/>
            <p:cNvPicPr preferRelativeResize="0"/>
            <p:nvPr/>
          </p:nvPicPr>
          <p:blipFill>
            <a:blip r:embed="rId3">
              <a:alphaModFix/>
            </a:blip>
            <a:stretch>
              <a:fillRect/>
            </a:stretch>
          </p:blipFill>
          <p:spPr>
            <a:xfrm>
              <a:off x="894258" y="1564021"/>
              <a:ext cx="348883" cy="452274"/>
            </a:xfrm>
            <a:prstGeom prst="rect">
              <a:avLst/>
            </a:prstGeom>
            <a:noFill/>
            <a:ln>
              <a:noFill/>
            </a:ln>
          </p:spPr>
        </p:pic>
      </p:grpSp>
      <p:grpSp>
        <p:nvGrpSpPr>
          <p:cNvPr id="739" name="Shape 739"/>
          <p:cNvGrpSpPr/>
          <p:nvPr/>
        </p:nvGrpSpPr>
        <p:grpSpPr>
          <a:xfrm>
            <a:off x="9486800" y="1714041"/>
            <a:ext cx="2113200" cy="1688559"/>
            <a:chOff x="7306448" y="1422280"/>
            <a:chExt cx="1584900" cy="1266419"/>
          </a:xfrm>
        </p:grpSpPr>
        <p:sp>
          <p:nvSpPr>
            <p:cNvPr id="740" name="Shape 740"/>
            <p:cNvSpPr txBox="1"/>
            <p:nvPr/>
          </p:nvSpPr>
          <p:spPr>
            <a:xfrm>
              <a:off x="7306448" y="2173300"/>
              <a:ext cx="1584900" cy="515400"/>
            </a:xfrm>
            <a:prstGeom prst="rect">
              <a:avLst/>
            </a:prstGeom>
            <a:noFill/>
            <a:ln>
              <a:noFill/>
            </a:ln>
          </p:spPr>
          <p:txBody>
            <a:bodyPr lIns="121900" tIns="121900" rIns="121900" bIns="121900" anchor="t" anchorCtr="0">
              <a:noAutofit/>
            </a:bodyPr>
            <a:lstStyle/>
            <a:p>
              <a:pPr algn="ctr">
                <a:lnSpc>
                  <a:spcPct val="115000"/>
                </a:lnSpc>
              </a:pPr>
              <a:r>
                <a:rPr lang="es" sz="1333" b="1" dirty="0" smtClean="0">
                  <a:solidFill>
                    <a:srgbClr val="434343"/>
                  </a:solidFill>
                  <a:latin typeface="Open Sans"/>
                  <a:ea typeface="Open Sans"/>
                  <a:cs typeface="Open Sans"/>
                  <a:sym typeface="Open Sans"/>
                </a:rPr>
                <a:t>RESPONSIVENESS</a:t>
              </a:r>
              <a:endParaRPr lang="es" sz="1333" b="1" dirty="0">
                <a:solidFill>
                  <a:srgbClr val="434343"/>
                </a:solidFill>
                <a:latin typeface="Open Sans"/>
                <a:ea typeface="Open Sans"/>
                <a:cs typeface="Open Sans"/>
                <a:sym typeface="Open Sans"/>
              </a:endParaRPr>
            </a:p>
            <a:p>
              <a:pPr algn="ctr">
                <a:lnSpc>
                  <a:spcPct val="125000"/>
                </a:lnSpc>
                <a:buClr>
                  <a:schemeClr val="dk1"/>
                </a:buClr>
                <a:buSzPct val="122222"/>
              </a:pPr>
              <a:endParaRPr lang="en-US" sz="1467" dirty="0" smtClean="0">
                <a:solidFill>
                  <a:schemeClr val="dk1"/>
                </a:solidFill>
                <a:latin typeface="Open Sans"/>
                <a:ea typeface="Open Sans"/>
                <a:cs typeface="Open Sans"/>
              </a:endParaRPr>
            </a:p>
            <a:p>
              <a:pPr algn="ctr">
                <a:lnSpc>
                  <a:spcPct val="125000"/>
                </a:lnSpc>
                <a:buClr>
                  <a:schemeClr val="dk1"/>
                </a:buClr>
                <a:buSzPct val="122222"/>
              </a:pPr>
              <a:r>
                <a:rPr lang="en-US" sz="1467" dirty="0" smtClean="0">
                  <a:solidFill>
                    <a:schemeClr val="dk1"/>
                  </a:solidFill>
                  <a:latin typeface="Open Sans"/>
                  <a:ea typeface="Open Sans"/>
                  <a:cs typeface="Open Sans"/>
                </a:rPr>
                <a:t>RQ</a:t>
              </a:r>
              <a:r>
                <a:rPr lang="en-US" sz="1467" dirty="0">
                  <a:solidFill>
                    <a:schemeClr val="dk1"/>
                  </a:solidFill>
                  <a:latin typeface="Open Sans"/>
                  <a:ea typeface="Open Sans"/>
                  <a:cs typeface="Open Sans"/>
                </a:rPr>
                <a:t>+ emphasizes the importance of research being responsive to societal needs and challenges.</a:t>
              </a:r>
            </a:p>
            <a:p>
              <a:pPr lvl="0" algn="ctr">
                <a:lnSpc>
                  <a:spcPct val="125000"/>
                </a:lnSpc>
                <a:buClr>
                  <a:schemeClr val="dk1"/>
                </a:buClr>
                <a:buSzPct val="122222"/>
              </a:pPr>
              <a:endParaRPr sz="1200" dirty="0">
                <a:solidFill>
                  <a:schemeClr val="dk1"/>
                </a:solidFill>
                <a:latin typeface="Open Sans"/>
                <a:ea typeface="Open Sans"/>
                <a:cs typeface="Open Sans"/>
                <a:sym typeface="Open Sans"/>
              </a:endParaRPr>
            </a:p>
          </p:txBody>
        </p:sp>
        <p:sp>
          <p:nvSpPr>
            <p:cNvPr id="741" name="Shape 741"/>
            <p:cNvSpPr/>
            <p:nvPr/>
          </p:nvSpPr>
          <p:spPr>
            <a:xfrm>
              <a:off x="7760798" y="1422280"/>
              <a:ext cx="676200" cy="676200"/>
            </a:xfrm>
            <a:prstGeom prst="ellipse">
              <a:avLst/>
            </a:prstGeom>
            <a:solidFill>
              <a:srgbClr val="57A7B5"/>
            </a:solidFill>
            <a:ln>
              <a:noFill/>
            </a:ln>
          </p:spPr>
          <p:txBody>
            <a:bodyPr lIns="121900" tIns="121900" rIns="121900" bIns="121900" anchor="ctr" anchorCtr="0">
              <a:noAutofit/>
            </a:bodyPr>
            <a:lstStyle/>
            <a:p>
              <a:endParaRPr sz="2400"/>
            </a:p>
          </p:txBody>
        </p:sp>
        <p:pic>
          <p:nvPicPr>
            <p:cNvPr id="742" name="Shape 742"/>
            <p:cNvPicPr preferRelativeResize="0"/>
            <p:nvPr/>
          </p:nvPicPr>
          <p:blipFill>
            <a:blip r:embed="rId4">
              <a:alphaModFix/>
            </a:blip>
            <a:stretch>
              <a:fillRect/>
            </a:stretch>
          </p:blipFill>
          <p:spPr>
            <a:xfrm>
              <a:off x="7908991" y="1537497"/>
              <a:ext cx="379813" cy="444383"/>
            </a:xfrm>
            <a:prstGeom prst="rect">
              <a:avLst/>
            </a:prstGeom>
            <a:noFill/>
            <a:ln>
              <a:noFill/>
            </a:ln>
          </p:spPr>
        </p:pic>
      </p:grpSp>
      <p:grpSp>
        <p:nvGrpSpPr>
          <p:cNvPr id="743" name="Shape 743"/>
          <p:cNvGrpSpPr/>
          <p:nvPr/>
        </p:nvGrpSpPr>
        <p:grpSpPr>
          <a:xfrm>
            <a:off x="3334821" y="1771362"/>
            <a:ext cx="2210845" cy="1688559"/>
            <a:chOff x="1961160" y="1422280"/>
            <a:chExt cx="1584900" cy="1266419"/>
          </a:xfrm>
        </p:grpSpPr>
        <p:sp>
          <p:nvSpPr>
            <p:cNvPr id="744" name="Shape 744"/>
            <p:cNvSpPr txBox="1"/>
            <p:nvPr/>
          </p:nvSpPr>
          <p:spPr>
            <a:xfrm>
              <a:off x="1961160" y="2173300"/>
              <a:ext cx="1584900" cy="515400"/>
            </a:xfrm>
            <a:prstGeom prst="rect">
              <a:avLst/>
            </a:prstGeom>
            <a:noFill/>
            <a:ln>
              <a:noFill/>
            </a:ln>
          </p:spPr>
          <p:txBody>
            <a:bodyPr lIns="121900" tIns="121900" rIns="121900" bIns="121900" anchor="t" anchorCtr="0">
              <a:noAutofit/>
            </a:bodyPr>
            <a:lstStyle/>
            <a:p>
              <a:pPr algn="ctr">
                <a:lnSpc>
                  <a:spcPct val="115000"/>
                </a:lnSpc>
                <a:buClr>
                  <a:srgbClr val="000000"/>
                </a:buClr>
                <a:buSzPct val="110000"/>
              </a:pPr>
              <a:r>
                <a:rPr lang="es" sz="1333" b="1" dirty="0" smtClean="0">
                  <a:solidFill>
                    <a:srgbClr val="434343"/>
                  </a:solidFill>
                  <a:latin typeface="Open Sans"/>
                  <a:ea typeface="Open Sans"/>
                  <a:cs typeface="Open Sans"/>
                  <a:sym typeface="Open Sans"/>
                </a:rPr>
                <a:t>TRANSDISCIPLINARITY</a:t>
              </a:r>
              <a:endParaRPr lang="es" sz="1333" b="1" dirty="0">
                <a:solidFill>
                  <a:srgbClr val="434343"/>
                </a:solidFill>
                <a:latin typeface="Open Sans"/>
                <a:ea typeface="Open Sans"/>
                <a:cs typeface="Open Sans"/>
                <a:sym typeface="Open Sans"/>
              </a:endParaRPr>
            </a:p>
            <a:p>
              <a:pPr algn="ctr">
                <a:lnSpc>
                  <a:spcPct val="125000"/>
                </a:lnSpc>
                <a:buClr>
                  <a:schemeClr val="dk1"/>
                </a:buClr>
                <a:buSzPct val="122222"/>
              </a:pPr>
              <a:endParaRPr lang="en-US" sz="1467" dirty="0" smtClean="0">
                <a:solidFill>
                  <a:schemeClr val="dk1"/>
                </a:solidFill>
                <a:latin typeface="Open Sans"/>
                <a:ea typeface="Open Sans"/>
                <a:cs typeface="Open Sans"/>
              </a:endParaRPr>
            </a:p>
            <a:p>
              <a:pPr algn="ctr">
                <a:lnSpc>
                  <a:spcPct val="125000"/>
                </a:lnSpc>
                <a:buClr>
                  <a:schemeClr val="dk1"/>
                </a:buClr>
                <a:buSzPct val="122222"/>
              </a:pPr>
              <a:r>
                <a:rPr lang="en-US" sz="1467" dirty="0" smtClean="0">
                  <a:solidFill>
                    <a:schemeClr val="dk1"/>
                  </a:solidFill>
                  <a:latin typeface="Open Sans"/>
                  <a:ea typeface="Open Sans"/>
                  <a:cs typeface="Open Sans"/>
                </a:rPr>
                <a:t>RQ</a:t>
              </a:r>
              <a:r>
                <a:rPr lang="en-US" sz="1467" dirty="0">
                  <a:solidFill>
                    <a:schemeClr val="dk1"/>
                  </a:solidFill>
                  <a:latin typeface="Open Sans"/>
                  <a:ea typeface="Open Sans"/>
                  <a:cs typeface="Open Sans"/>
                </a:rPr>
                <a:t>+ promotes transdisciplinary research, integrating insights and methods from multiple disciplines and fields.</a:t>
              </a:r>
            </a:p>
            <a:p>
              <a:pPr algn="ctr">
                <a:lnSpc>
                  <a:spcPct val="125000"/>
                </a:lnSpc>
                <a:buClr>
                  <a:schemeClr val="dk1"/>
                </a:buClr>
                <a:buSzPct val="122222"/>
              </a:pPr>
              <a:endParaRPr sz="1467" dirty="0">
                <a:solidFill>
                  <a:schemeClr val="dk1"/>
                </a:solidFill>
                <a:latin typeface="Open Sans"/>
                <a:ea typeface="Open Sans"/>
                <a:cs typeface="Open Sans"/>
                <a:sym typeface="Open Sans"/>
              </a:endParaRPr>
            </a:p>
          </p:txBody>
        </p:sp>
        <p:sp>
          <p:nvSpPr>
            <p:cNvPr id="745" name="Shape 745"/>
            <p:cNvSpPr/>
            <p:nvPr/>
          </p:nvSpPr>
          <p:spPr>
            <a:xfrm>
              <a:off x="2415510" y="1422280"/>
              <a:ext cx="676200" cy="676200"/>
            </a:xfrm>
            <a:prstGeom prst="ellipse">
              <a:avLst/>
            </a:prstGeom>
            <a:solidFill>
              <a:srgbClr val="57A7B5"/>
            </a:solidFill>
            <a:ln>
              <a:noFill/>
            </a:ln>
          </p:spPr>
          <p:txBody>
            <a:bodyPr lIns="121900" tIns="121900" rIns="121900" bIns="121900" anchor="ctr" anchorCtr="0">
              <a:noAutofit/>
            </a:bodyPr>
            <a:lstStyle/>
            <a:p>
              <a:endParaRPr sz="2400"/>
            </a:p>
          </p:txBody>
        </p:sp>
        <p:pic>
          <p:nvPicPr>
            <p:cNvPr id="746" name="Shape 746"/>
            <p:cNvPicPr preferRelativeResize="0"/>
            <p:nvPr/>
          </p:nvPicPr>
          <p:blipFill>
            <a:blip r:embed="rId5">
              <a:alphaModFix/>
            </a:blip>
            <a:stretch>
              <a:fillRect/>
            </a:stretch>
          </p:blipFill>
          <p:spPr>
            <a:xfrm>
              <a:off x="2579168" y="1564021"/>
              <a:ext cx="348883" cy="375717"/>
            </a:xfrm>
            <a:prstGeom prst="rect">
              <a:avLst/>
            </a:prstGeom>
            <a:noFill/>
            <a:ln>
              <a:noFill/>
            </a:ln>
          </p:spPr>
        </p:pic>
      </p:grpSp>
      <p:grpSp>
        <p:nvGrpSpPr>
          <p:cNvPr id="747" name="Shape 747"/>
          <p:cNvGrpSpPr/>
          <p:nvPr/>
        </p:nvGrpSpPr>
        <p:grpSpPr>
          <a:xfrm>
            <a:off x="6612494" y="1771361"/>
            <a:ext cx="2113200" cy="1688559"/>
            <a:chOff x="5626022" y="1422280"/>
            <a:chExt cx="1584900" cy="1266419"/>
          </a:xfrm>
        </p:grpSpPr>
        <p:sp>
          <p:nvSpPr>
            <p:cNvPr id="748" name="Shape 748"/>
            <p:cNvSpPr txBox="1"/>
            <p:nvPr/>
          </p:nvSpPr>
          <p:spPr>
            <a:xfrm>
              <a:off x="5626022" y="2173300"/>
              <a:ext cx="1584900" cy="515400"/>
            </a:xfrm>
            <a:prstGeom prst="rect">
              <a:avLst/>
            </a:prstGeom>
            <a:noFill/>
            <a:ln>
              <a:noFill/>
            </a:ln>
          </p:spPr>
          <p:txBody>
            <a:bodyPr lIns="121900" tIns="121900" rIns="121900" bIns="121900" anchor="t" anchorCtr="0">
              <a:noAutofit/>
            </a:bodyPr>
            <a:lstStyle/>
            <a:p>
              <a:pPr algn="ctr">
                <a:lnSpc>
                  <a:spcPct val="115000"/>
                </a:lnSpc>
              </a:pPr>
              <a:r>
                <a:rPr lang="es" sz="1333" b="1" dirty="0" smtClean="0">
                  <a:solidFill>
                    <a:srgbClr val="434343"/>
                  </a:solidFill>
                  <a:latin typeface="Open Sans"/>
                  <a:ea typeface="Open Sans"/>
                  <a:cs typeface="Open Sans"/>
                  <a:sym typeface="Open Sans"/>
                </a:rPr>
                <a:t>OPENNESS</a:t>
              </a:r>
              <a:endParaRPr lang="es" sz="1333" b="1" dirty="0">
                <a:solidFill>
                  <a:srgbClr val="434343"/>
                </a:solidFill>
                <a:latin typeface="Open Sans"/>
                <a:ea typeface="Open Sans"/>
                <a:cs typeface="Open Sans"/>
                <a:sym typeface="Open Sans"/>
              </a:endParaRPr>
            </a:p>
            <a:p>
              <a:pPr algn="ctr"/>
              <a:endParaRPr lang="en-US" sz="1467" dirty="0" smtClean="0">
                <a:solidFill>
                  <a:schemeClr val="dk1"/>
                </a:solidFill>
                <a:latin typeface="Open Sans"/>
                <a:ea typeface="Open Sans"/>
                <a:cs typeface="Open Sans"/>
              </a:endParaRPr>
            </a:p>
            <a:p>
              <a:pPr algn="ctr"/>
              <a:r>
                <a:rPr lang="en-US" sz="1467" dirty="0" smtClean="0">
                  <a:solidFill>
                    <a:schemeClr val="dk1"/>
                  </a:solidFill>
                  <a:latin typeface="Open Sans"/>
                  <a:ea typeface="Open Sans"/>
                  <a:cs typeface="Open Sans"/>
                </a:rPr>
                <a:t>RQ</a:t>
              </a:r>
              <a:r>
                <a:rPr lang="en-US" sz="1467" dirty="0">
                  <a:solidFill>
                    <a:schemeClr val="dk1"/>
                  </a:solidFill>
                  <a:latin typeface="Open Sans"/>
                  <a:ea typeface="Open Sans"/>
                  <a:cs typeface="Open Sans"/>
                </a:rPr>
                <a:t>+ advocates for openness in research, including open data, open access, and transparent research practices.</a:t>
              </a:r>
            </a:p>
            <a:p>
              <a:r>
                <a:rPr lang="en-US" sz="2400" dirty="0"/>
                <a:t> </a:t>
              </a:r>
            </a:p>
          </p:txBody>
        </p:sp>
        <p:sp>
          <p:nvSpPr>
            <p:cNvPr id="749" name="Shape 749"/>
            <p:cNvSpPr/>
            <p:nvPr/>
          </p:nvSpPr>
          <p:spPr>
            <a:xfrm>
              <a:off x="6080372" y="1422280"/>
              <a:ext cx="676200" cy="676200"/>
            </a:xfrm>
            <a:prstGeom prst="ellipse">
              <a:avLst/>
            </a:prstGeom>
            <a:solidFill>
              <a:srgbClr val="57A7B5"/>
            </a:solidFill>
            <a:ln>
              <a:noFill/>
            </a:ln>
          </p:spPr>
          <p:txBody>
            <a:bodyPr lIns="121900" tIns="121900" rIns="121900" bIns="121900" anchor="ctr" anchorCtr="0">
              <a:noAutofit/>
            </a:bodyPr>
            <a:lstStyle/>
            <a:p>
              <a:endParaRPr sz="2400"/>
            </a:p>
          </p:txBody>
        </p:sp>
        <p:pic>
          <p:nvPicPr>
            <p:cNvPr id="750" name="Shape 750"/>
            <p:cNvPicPr preferRelativeResize="0"/>
            <p:nvPr/>
          </p:nvPicPr>
          <p:blipFill>
            <a:blip r:embed="rId6">
              <a:alphaModFix/>
            </a:blip>
            <a:stretch>
              <a:fillRect/>
            </a:stretch>
          </p:blipFill>
          <p:spPr>
            <a:xfrm>
              <a:off x="6228565" y="1544128"/>
              <a:ext cx="379813" cy="401080"/>
            </a:xfrm>
            <a:prstGeom prst="rect">
              <a:avLst/>
            </a:prstGeom>
            <a:noFill/>
            <a:ln>
              <a:noFill/>
            </a:ln>
          </p:spPr>
        </p:pic>
      </p:grpSp>
    </p:spTree>
    <p:extLst>
      <p:ext uri="{BB962C8B-B14F-4D97-AF65-F5344CB8AC3E}">
        <p14:creationId xmlns:p14="http://schemas.microsoft.com/office/powerpoint/2010/main" val="250664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30"/>
                                        </p:tgtEl>
                                        <p:attrNameLst>
                                          <p:attrName>style.visibility</p:attrName>
                                        </p:attrNameLst>
                                      </p:cBhvr>
                                      <p:to>
                                        <p:strVal val="visible"/>
                                      </p:to>
                                    </p:set>
                                    <p:animEffect transition="in" filter="fade">
                                      <p:cBhvr>
                                        <p:cTn id="7" dur="1000"/>
                                        <p:tgtEl>
                                          <p:spTgt spid="730"/>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731"/>
                                        </p:tgtEl>
                                        <p:attrNameLst>
                                          <p:attrName>style.visibility</p:attrName>
                                        </p:attrNameLst>
                                      </p:cBhvr>
                                      <p:to>
                                        <p:strVal val="visible"/>
                                      </p:to>
                                    </p:set>
                                    <p:animEffect transition="in" filter="fade">
                                      <p:cBhvr>
                                        <p:cTn id="11" dur="1000"/>
                                        <p:tgtEl>
                                          <p:spTgt spid="731"/>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743"/>
                                        </p:tgtEl>
                                        <p:attrNameLst>
                                          <p:attrName>style.visibility</p:attrName>
                                        </p:attrNameLst>
                                      </p:cBhvr>
                                      <p:to>
                                        <p:strVal val="visible"/>
                                      </p:to>
                                    </p:set>
                                    <p:animEffect transition="in" filter="fade">
                                      <p:cBhvr>
                                        <p:cTn id="15" dur="1000"/>
                                        <p:tgtEl>
                                          <p:spTgt spid="743"/>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747"/>
                                        </p:tgtEl>
                                        <p:attrNameLst>
                                          <p:attrName>style.visibility</p:attrName>
                                        </p:attrNameLst>
                                      </p:cBhvr>
                                      <p:to>
                                        <p:strVal val="visible"/>
                                      </p:to>
                                    </p:set>
                                    <p:animEffect transition="in" filter="fade">
                                      <p:cBhvr>
                                        <p:cTn id="19" dur="1000"/>
                                        <p:tgtEl>
                                          <p:spTgt spid="747"/>
                                        </p:tgtEl>
                                      </p:cBhvr>
                                    </p:animEffect>
                                  </p:childTnLst>
                                </p:cTn>
                              </p:par>
                            </p:childTnLst>
                          </p:cTn>
                        </p:par>
                        <p:par>
                          <p:cTn id="20" fill="hold">
                            <p:stCondLst>
                              <p:cond delay="4000"/>
                            </p:stCondLst>
                            <p:childTnLst>
                              <p:par>
                                <p:cTn id="21" presetID="10" presetClass="entr" presetSubtype="0" fill="hold" nodeType="afterEffect">
                                  <p:stCondLst>
                                    <p:cond delay="0"/>
                                  </p:stCondLst>
                                  <p:childTnLst>
                                    <p:set>
                                      <p:cBhvr>
                                        <p:cTn id="22" dur="1" fill="hold">
                                          <p:stCondLst>
                                            <p:cond delay="0"/>
                                          </p:stCondLst>
                                        </p:cTn>
                                        <p:tgtEl>
                                          <p:spTgt spid="739"/>
                                        </p:tgtEl>
                                        <p:attrNameLst>
                                          <p:attrName>style.visibility</p:attrName>
                                        </p:attrNameLst>
                                      </p:cBhvr>
                                      <p:to>
                                        <p:strVal val="visible"/>
                                      </p:to>
                                    </p:set>
                                    <p:animEffect transition="in" filter="fade">
                                      <p:cBhvr>
                                        <p:cTn id="23" dur="1000"/>
                                        <p:tgtEl>
                                          <p:spTgt spid="7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12"/>
        <p:cNvGrpSpPr/>
        <p:nvPr/>
      </p:nvGrpSpPr>
      <p:grpSpPr>
        <a:xfrm>
          <a:off x="0" y="0"/>
          <a:ext cx="0" cy="0"/>
          <a:chOff x="0" y="0"/>
          <a:chExt cx="0" cy="0"/>
        </a:xfrm>
      </p:grpSpPr>
      <p:sp>
        <p:nvSpPr>
          <p:cNvPr id="713" name="Shape 713"/>
          <p:cNvSpPr/>
          <p:nvPr/>
        </p:nvSpPr>
        <p:spPr>
          <a:xfrm>
            <a:off x="-302033" y="0"/>
            <a:ext cx="226400" cy="856800"/>
          </a:xfrm>
          <a:prstGeom prst="rect">
            <a:avLst/>
          </a:prstGeom>
          <a:solidFill>
            <a:schemeClr val="lt2"/>
          </a:solidFill>
          <a:ln w="19050" cap="flat" cmpd="sng">
            <a:solidFill>
              <a:schemeClr val="dk2"/>
            </a:solidFill>
            <a:prstDash val="solid"/>
            <a:round/>
            <a:headEnd type="none" w="med" len="med"/>
            <a:tailEnd type="none" w="med" len="med"/>
          </a:ln>
        </p:spPr>
        <p:txBody>
          <a:bodyPr lIns="121900" tIns="121900" rIns="121900" bIns="121900" anchor="ctr" anchorCtr="0">
            <a:noAutofit/>
          </a:bodyPr>
          <a:lstStyle/>
          <a:p>
            <a:endParaRPr sz="2400"/>
          </a:p>
        </p:txBody>
      </p:sp>
      <p:sp>
        <p:nvSpPr>
          <p:cNvPr id="714" name="Shape 714"/>
          <p:cNvSpPr/>
          <p:nvPr/>
        </p:nvSpPr>
        <p:spPr>
          <a:xfrm>
            <a:off x="-302033" y="857241"/>
            <a:ext cx="226400" cy="856800"/>
          </a:xfrm>
          <a:prstGeom prst="rect">
            <a:avLst/>
          </a:prstGeom>
          <a:solidFill>
            <a:schemeClr val="lt2"/>
          </a:solidFill>
          <a:ln w="19050" cap="flat" cmpd="sng">
            <a:solidFill>
              <a:schemeClr val="dk2"/>
            </a:solidFill>
            <a:prstDash val="solid"/>
            <a:round/>
            <a:headEnd type="none" w="med" len="med"/>
            <a:tailEnd type="none" w="med" len="med"/>
          </a:ln>
        </p:spPr>
        <p:txBody>
          <a:bodyPr lIns="121900" tIns="121900" rIns="121900" bIns="121900" anchor="ctr" anchorCtr="0">
            <a:noAutofit/>
          </a:bodyPr>
          <a:lstStyle/>
          <a:p>
            <a:endParaRPr sz="2400"/>
          </a:p>
        </p:txBody>
      </p:sp>
      <p:sp>
        <p:nvSpPr>
          <p:cNvPr id="715" name="Shape 715"/>
          <p:cNvSpPr/>
          <p:nvPr/>
        </p:nvSpPr>
        <p:spPr>
          <a:xfrm>
            <a:off x="-302033" y="1714484"/>
            <a:ext cx="226400" cy="856800"/>
          </a:xfrm>
          <a:prstGeom prst="rect">
            <a:avLst/>
          </a:prstGeom>
          <a:solidFill>
            <a:schemeClr val="lt2"/>
          </a:solidFill>
          <a:ln w="19050" cap="flat" cmpd="sng">
            <a:solidFill>
              <a:schemeClr val="dk2"/>
            </a:solidFill>
            <a:prstDash val="solid"/>
            <a:round/>
            <a:headEnd type="none" w="med" len="med"/>
            <a:tailEnd type="none" w="med" len="med"/>
          </a:ln>
        </p:spPr>
        <p:txBody>
          <a:bodyPr lIns="121900" tIns="121900" rIns="121900" bIns="121900" anchor="ctr" anchorCtr="0">
            <a:noAutofit/>
          </a:bodyPr>
          <a:lstStyle/>
          <a:p>
            <a:endParaRPr sz="2400"/>
          </a:p>
        </p:txBody>
      </p:sp>
      <p:sp>
        <p:nvSpPr>
          <p:cNvPr id="716" name="Shape 716"/>
          <p:cNvSpPr/>
          <p:nvPr/>
        </p:nvSpPr>
        <p:spPr>
          <a:xfrm>
            <a:off x="-302033" y="2571747"/>
            <a:ext cx="226400" cy="856800"/>
          </a:xfrm>
          <a:prstGeom prst="rect">
            <a:avLst/>
          </a:prstGeom>
          <a:solidFill>
            <a:schemeClr val="lt2"/>
          </a:solidFill>
          <a:ln w="19050" cap="flat" cmpd="sng">
            <a:solidFill>
              <a:schemeClr val="dk2"/>
            </a:solidFill>
            <a:prstDash val="solid"/>
            <a:round/>
            <a:headEnd type="none" w="med" len="med"/>
            <a:tailEnd type="none" w="med" len="med"/>
          </a:ln>
        </p:spPr>
        <p:txBody>
          <a:bodyPr lIns="121900" tIns="121900" rIns="121900" bIns="121900" anchor="ctr" anchorCtr="0">
            <a:noAutofit/>
          </a:bodyPr>
          <a:lstStyle/>
          <a:p>
            <a:endParaRPr sz="2400"/>
          </a:p>
        </p:txBody>
      </p:sp>
      <p:sp>
        <p:nvSpPr>
          <p:cNvPr id="717" name="Shape 717"/>
          <p:cNvSpPr/>
          <p:nvPr/>
        </p:nvSpPr>
        <p:spPr>
          <a:xfrm>
            <a:off x="-302033" y="3429003"/>
            <a:ext cx="226400" cy="856800"/>
          </a:xfrm>
          <a:prstGeom prst="rect">
            <a:avLst/>
          </a:prstGeom>
          <a:solidFill>
            <a:schemeClr val="lt2"/>
          </a:solidFill>
          <a:ln w="19050" cap="flat" cmpd="sng">
            <a:solidFill>
              <a:schemeClr val="dk2"/>
            </a:solidFill>
            <a:prstDash val="solid"/>
            <a:round/>
            <a:headEnd type="none" w="med" len="med"/>
            <a:tailEnd type="none" w="med" len="med"/>
          </a:ln>
        </p:spPr>
        <p:txBody>
          <a:bodyPr lIns="121900" tIns="121900" rIns="121900" bIns="121900" anchor="ctr" anchorCtr="0">
            <a:noAutofit/>
          </a:bodyPr>
          <a:lstStyle/>
          <a:p>
            <a:endParaRPr sz="2400"/>
          </a:p>
        </p:txBody>
      </p:sp>
      <p:sp>
        <p:nvSpPr>
          <p:cNvPr id="718" name="Shape 718"/>
          <p:cNvSpPr/>
          <p:nvPr/>
        </p:nvSpPr>
        <p:spPr>
          <a:xfrm>
            <a:off x="-302033" y="4286246"/>
            <a:ext cx="226400" cy="856799"/>
          </a:xfrm>
          <a:prstGeom prst="rect">
            <a:avLst/>
          </a:prstGeom>
          <a:solidFill>
            <a:schemeClr val="lt2"/>
          </a:solidFill>
          <a:ln w="19050" cap="flat" cmpd="sng">
            <a:solidFill>
              <a:schemeClr val="dk2"/>
            </a:solidFill>
            <a:prstDash val="solid"/>
            <a:round/>
            <a:headEnd type="none" w="med" len="med"/>
            <a:tailEnd type="none" w="med" len="med"/>
          </a:ln>
        </p:spPr>
        <p:txBody>
          <a:bodyPr lIns="121900" tIns="121900" rIns="121900" bIns="121900" anchor="ctr" anchorCtr="0">
            <a:noAutofit/>
          </a:bodyPr>
          <a:lstStyle/>
          <a:p>
            <a:endParaRPr sz="2400"/>
          </a:p>
        </p:txBody>
      </p:sp>
      <p:sp>
        <p:nvSpPr>
          <p:cNvPr id="719" name="Shape 719"/>
          <p:cNvSpPr/>
          <p:nvPr/>
        </p:nvSpPr>
        <p:spPr>
          <a:xfrm>
            <a:off x="-302033" y="5143488"/>
            <a:ext cx="226400" cy="856800"/>
          </a:xfrm>
          <a:prstGeom prst="rect">
            <a:avLst/>
          </a:prstGeom>
          <a:solidFill>
            <a:schemeClr val="lt2"/>
          </a:solidFill>
          <a:ln w="19050" cap="flat" cmpd="sng">
            <a:solidFill>
              <a:schemeClr val="dk2"/>
            </a:solidFill>
            <a:prstDash val="solid"/>
            <a:round/>
            <a:headEnd type="none" w="med" len="med"/>
            <a:tailEnd type="none" w="med" len="med"/>
          </a:ln>
        </p:spPr>
        <p:txBody>
          <a:bodyPr lIns="121900" tIns="121900" rIns="121900" bIns="121900" anchor="ctr" anchorCtr="0">
            <a:noAutofit/>
          </a:bodyPr>
          <a:lstStyle/>
          <a:p>
            <a:endParaRPr sz="2400"/>
          </a:p>
        </p:txBody>
      </p:sp>
      <p:sp>
        <p:nvSpPr>
          <p:cNvPr id="720" name="Shape 720"/>
          <p:cNvSpPr/>
          <p:nvPr/>
        </p:nvSpPr>
        <p:spPr>
          <a:xfrm>
            <a:off x="-302033" y="6000749"/>
            <a:ext cx="226400" cy="856800"/>
          </a:xfrm>
          <a:prstGeom prst="rect">
            <a:avLst/>
          </a:prstGeom>
          <a:solidFill>
            <a:schemeClr val="lt2"/>
          </a:solidFill>
          <a:ln w="19050" cap="flat" cmpd="sng">
            <a:solidFill>
              <a:schemeClr val="dk2"/>
            </a:solidFill>
            <a:prstDash val="solid"/>
            <a:round/>
            <a:headEnd type="none" w="med" len="med"/>
            <a:tailEnd type="none" w="med" len="med"/>
          </a:ln>
        </p:spPr>
        <p:txBody>
          <a:bodyPr lIns="121900" tIns="121900" rIns="121900" bIns="121900" anchor="ctr" anchorCtr="0">
            <a:noAutofit/>
          </a:bodyPr>
          <a:lstStyle/>
          <a:p>
            <a:endParaRPr sz="2400"/>
          </a:p>
        </p:txBody>
      </p:sp>
      <p:sp>
        <p:nvSpPr>
          <p:cNvPr id="721" name="Shape 721"/>
          <p:cNvSpPr/>
          <p:nvPr/>
        </p:nvSpPr>
        <p:spPr>
          <a:xfrm rot="5400000">
            <a:off x="11317205" y="-953367"/>
            <a:ext cx="226400" cy="1523200"/>
          </a:xfrm>
          <a:prstGeom prst="rect">
            <a:avLst/>
          </a:prstGeom>
          <a:solidFill>
            <a:schemeClr val="lt2"/>
          </a:solidFill>
          <a:ln w="19050" cap="flat" cmpd="sng">
            <a:solidFill>
              <a:schemeClr val="dk2"/>
            </a:solidFill>
            <a:prstDash val="solid"/>
            <a:round/>
            <a:headEnd type="none" w="med" len="med"/>
            <a:tailEnd type="none" w="med" len="med"/>
          </a:ln>
        </p:spPr>
        <p:txBody>
          <a:bodyPr lIns="121900" tIns="121900" rIns="121900" bIns="121900" anchor="ctr" anchorCtr="0">
            <a:noAutofit/>
          </a:bodyPr>
          <a:lstStyle/>
          <a:p>
            <a:endParaRPr sz="2400"/>
          </a:p>
        </p:txBody>
      </p:sp>
      <p:sp>
        <p:nvSpPr>
          <p:cNvPr id="722" name="Shape 722"/>
          <p:cNvSpPr/>
          <p:nvPr/>
        </p:nvSpPr>
        <p:spPr>
          <a:xfrm rot="5400000">
            <a:off x="9793119" y="-953367"/>
            <a:ext cx="226400" cy="1523200"/>
          </a:xfrm>
          <a:prstGeom prst="rect">
            <a:avLst/>
          </a:prstGeom>
          <a:solidFill>
            <a:schemeClr val="lt2"/>
          </a:solidFill>
          <a:ln w="19050" cap="flat" cmpd="sng">
            <a:solidFill>
              <a:schemeClr val="dk2"/>
            </a:solidFill>
            <a:prstDash val="solid"/>
            <a:round/>
            <a:headEnd type="none" w="med" len="med"/>
            <a:tailEnd type="none" w="med" len="med"/>
          </a:ln>
        </p:spPr>
        <p:txBody>
          <a:bodyPr lIns="121900" tIns="121900" rIns="121900" bIns="121900" anchor="ctr" anchorCtr="0">
            <a:noAutofit/>
          </a:bodyPr>
          <a:lstStyle/>
          <a:p>
            <a:endParaRPr sz="2400"/>
          </a:p>
        </p:txBody>
      </p:sp>
      <p:sp>
        <p:nvSpPr>
          <p:cNvPr id="723" name="Shape 723"/>
          <p:cNvSpPr/>
          <p:nvPr/>
        </p:nvSpPr>
        <p:spPr>
          <a:xfrm rot="5400000">
            <a:off x="8269033" y="-953367"/>
            <a:ext cx="226400" cy="1523200"/>
          </a:xfrm>
          <a:prstGeom prst="rect">
            <a:avLst/>
          </a:prstGeom>
          <a:solidFill>
            <a:schemeClr val="lt2"/>
          </a:solidFill>
          <a:ln w="19050" cap="flat" cmpd="sng">
            <a:solidFill>
              <a:schemeClr val="dk2"/>
            </a:solidFill>
            <a:prstDash val="solid"/>
            <a:round/>
            <a:headEnd type="none" w="med" len="med"/>
            <a:tailEnd type="none" w="med" len="med"/>
          </a:ln>
        </p:spPr>
        <p:txBody>
          <a:bodyPr lIns="121900" tIns="121900" rIns="121900" bIns="121900" anchor="ctr" anchorCtr="0">
            <a:noAutofit/>
          </a:bodyPr>
          <a:lstStyle/>
          <a:p>
            <a:endParaRPr sz="2400"/>
          </a:p>
        </p:txBody>
      </p:sp>
      <p:sp>
        <p:nvSpPr>
          <p:cNvPr id="724" name="Shape 724"/>
          <p:cNvSpPr/>
          <p:nvPr/>
        </p:nvSpPr>
        <p:spPr>
          <a:xfrm rot="5400000">
            <a:off x="6744911" y="-953367"/>
            <a:ext cx="226400" cy="1523200"/>
          </a:xfrm>
          <a:prstGeom prst="rect">
            <a:avLst/>
          </a:prstGeom>
          <a:solidFill>
            <a:schemeClr val="lt2"/>
          </a:solidFill>
          <a:ln w="19050" cap="flat" cmpd="sng">
            <a:solidFill>
              <a:schemeClr val="dk2"/>
            </a:solidFill>
            <a:prstDash val="solid"/>
            <a:round/>
            <a:headEnd type="none" w="med" len="med"/>
            <a:tailEnd type="none" w="med" len="med"/>
          </a:ln>
        </p:spPr>
        <p:txBody>
          <a:bodyPr lIns="121900" tIns="121900" rIns="121900" bIns="121900" anchor="ctr" anchorCtr="0">
            <a:noAutofit/>
          </a:bodyPr>
          <a:lstStyle/>
          <a:p>
            <a:endParaRPr sz="2400"/>
          </a:p>
        </p:txBody>
      </p:sp>
      <p:sp>
        <p:nvSpPr>
          <p:cNvPr id="725" name="Shape 725"/>
          <p:cNvSpPr/>
          <p:nvPr/>
        </p:nvSpPr>
        <p:spPr>
          <a:xfrm rot="5400000">
            <a:off x="5220800" y="-953367"/>
            <a:ext cx="226400" cy="1523200"/>
          </a:xfrm>
          <a:prstGeom prst="rect">
            <a:avLst/>
          </a:prstGeom>
          <a:solidFill>
            <a:schemeClr val="lt2"/>
          </a:solidFill>
          <a:ln w="19050" cap="flat" cmpd="sng">
            <a:solidFill>
              <a:schemeClr val="dk2"/>
            </a:solidFill>
            <a:prstDash val="solid"/>
            <a:round/>
            <a:headEnd type="none" w="med" len="med"/>
            <a:tailEnd type="none" w="med" len="med"/>
          </a:ln>
        </p:spPr>
        <p:txBody>
          <a:bodyPr lIns="121900" tIns="121900" rIns="121900" bIns="121900" anchor="ctr" anchorCtr="0">
            <a:noAutofit/>
          </a:bodyPr>
          <a:lstStyle/>
          <a:p>
            <a:endParaRPr sz="2400"/>
          </a:p>
        </p:txBody>
      </p:sp>
      <p:sp>
        <p:nvSpPr>
          <p:cNvPr id="726" name="Shape 726"/>
          <p:cNvSpPr/>
          <p:nvPr/>
        </p:nvSpPr>
        <p:spPr>
          <a:xfrm rot="5400000">
            <a:off x="3696713" y="-953367"/>
            <a:ext cx="226400" cy="1523200"/>
          </a:xfrm>
          <a:prstGeom prst="rect">
            <a:avLst/>
          </a:prstGeom>
          <a:solidFill>
            <a:schemeClr val="lt2"/>
          </a:solidFill>
          <a:ln w="19050" cap="flat" cmpd="sng">
            <a:solidFill>
              <a:schemeClr val="dk2"/>
            </a:solidFill>
            <a:prstDash val="solid"/>
            <a:round/>
            <a:headEnd type="none" w="med" len="med"/>
            <a:tailEnd type="none" w="med" len="med"/>
          </a:ln>
        </p:spPr>
        <p:txBody>
          <a:bodyPr lIns="121900" tIns="121900" rIns="121900" bIns="121900" anchor="ctr" anchorCtr="0">
            <a:noAutofit/>
          </a:bodyPr>
          <a:lstStyle/>
          <a:p>
            <a:endParaRPr sz="2400"/>
          </a:p>
        </p:txBody>
      </p:sp>
      <p:sp>
        <p:nvSpPr>
          <p:cNvPr id="727" name="Shape 727"/>
          <p:cNvSpPr/>
          <p:nvPr/>
        </p:nvSpPr>
        <p:spPr>
          <a:xfrm rot="5400000">
            <a:off x="2172627" y="-953367"/>
            <a:ext cx="226400" cy="1523200"/>
          </a:xfrm>
          <a:prstGeom prst="rect">
            <a:avLst/>
          </a:prstGeom>
          <a:solidFill>
            <a:schemeClr val="lt2"/>
          </a:solidFill>
          <a:ln w="19050" cap="flat" cmpd="sng">
            <a:solidFill>
              <a:schemeClr val="dk2"/>
            </a:solidFill>
            <a:prstDash val="solid"/>
            <a:round/>
            <a:headEnd type="none" w="med" len="med"/>
            <a:tailEnd type="none" w="med" len="med"/>
          </a:ln>
        </p:spPr>
        <p:txBody>
          <a:bodyPr lIns="121900" tIns="121900" rIns="121900" bIns="121900" anchor="ctr" anchorCtr="0">
            <a:noAutofit/>
          </a:bodyPr>
          <a:lstStyle/>
          <a:p>
            <a:endParaRPr sz="2400"/>
          </a:p>
        </p:txBody>
      </p:sp>
      <p:sp>
        <p:nvSpPr>
          <p:cNvPr id="728" name="Shape 728"/>
          <p:cNvSpPr/>
          <p:nvPr/>
        </p:nvSpPr>
        <p:spPr>
          <a:xfrm rot="5400000">
            <a:off x="648505" y="-953367"/>
            <a:ext cx="226400" cy="1523200"/>
          </a:xfrm>
          <a:prstGeom prst="rect">
            <a:avLst/>
          </a:prstGeom>
          <a:solidFill>
            <a:schemeClr val="lt2"/>
          </a:solidFill>
          <a:ln w="19050" cap="flat" cmpd="sng">
            <a:solidFill>
              <a:schemeClr val="dk2"/>
            </a:solidFill>
            <a:prstDash val="solid"/>
            <a:round/>
            <a:headEnd type="none" w="med" len="med"/>
            <a:tailEnd type="none" w="med" len="med"/>
          </a:ln>
        </p:spPr>
        <p:txBody>
          <a:bodyPr lIns="121900" tIns="121900" rIns="121900" bIns="121900" anchor="ctr" anchorCtr="0">
            <a:noAutofit/>
          </a:bodyPr>
          <a:lstStyle/>
          <a:p>
            <a:endParaRPr sz="2400"/>
          </a:p>
        </p:txBody>
      </p:sp>
      <p:cxnSp>
        <p:nvCxnSpPr>
          <p:cNvPr id="729" name="Shape 729"/>
          <p:cNvCxnSpPr/>
          <p:nvPr/>
        </p:nvCxnSpPr>
        <p:spPr>
          <a:xfrm rot="10800000">
            <a:off x="-1441400" y="428233"/>
            <a:ext cx="1353200" cy="400"/>
          </a:xfrm>
          <a:prstGeom prst="straightConnector1">
            <a:avLst/>
          </a:prstGeom>
          <a:noFill/>
          <a:ln w="19050" cap="flat" cmpd="sng">
            <a:solidFill>
              <a:schemeClr val="dk2"/>
            </a:solidFill>
            <a:prstDash val="solid"/>
            <a:round/>
            <a:headEnd type="none" w="lg" len="lg"/>
            <a:tailEnd type="none" w="lg" len="lg"/>
          </a:ln>
        </p:spPr>
      </p:cxnSp>
      <p:sp>
        <p:nvSpPr>
          <p:cNvPr id="730" name="Shape 730"/>
          <p:cNvSpPr txBox="1"/>
          <p:nvPr/>
        </p:nvSpPr>
        <p:spPr>
          <a:xfrm>
            <a:off x="2405" y="280638"/>
            <a:ext cx="12189600" cy="687200"/>
          </a:xfrm>
          <a:prstGeom prst="rect">
            <a:avLst/>
          </a:prstGeom>
          <a:noFill/>
          <a:ln>
            <a:noFill/>
          </a:ln>
        </p:spPr>
        <p:txBody>
          <a:bodyPr lIns="121900" tIns="121900" rIns="121900" bIns="121900" anchor="b" anchorCtr="0">
            <a:noAutofit/>
          </a:bodyPr>
          <a:lstStyle/>
          <a:p>
            <a:pPr algn="ctr"/>
            <a:r>
              <a:rPr lang="es" sz="2933" b="1" dirty="0" smtClean="0">
                <a:solidFill>
                  <a:srgbClr val="434343"/>
                </a:solidFill>
                <a:latin typeface="Open Sans"/>
                <a:ea typeface="Open Sans"/>
                <a:cs typeface="Open Sans"/>
                <a:sym typeface="Open Sans"/>
              </a:rPr>
              <a:t>Benefits of RQ+</a:t>
            </a:r>
            <a:endParaRPr lang="es" sz="2933" b="1" dirty="0">
              <a:solidFill>
                <a:srgbClr val="434343"/>
              </a:solidFill>
              <a:latin typeface="Open Sans"/>
              <a:ea typeface="Open Sans"/>
              <a:cs typeface="Open Sans"/>
              <a:sym typeface="Open Sans"/>
            </a:endParaRPr>
          </a:p>
        </p:txBody>
      </p:sp>
      <p:grpSp>
        <p:nvGrpSpPr>
          <p:cNvPr id="731" name="Shape 731"/>
          <p:cNvGrpSpPr/>
          <p:nvPr/>
        </p:nvGrpSpPr>
        <p:grpSpPr>
          <a:xfrm>
            <a:off x="279040" y="1771362"/>
            <a:ext cx="2211200" cy="1688559"/>
            <a:chOff x="239499" y="1422280"/>
            <a:chExt cx="1658400" cy="1266419"/>
          </a:xfrm>
        </p:grpSpPr>
        <p:sp>
          <p:nvSpPr>
            <p:cNvPr id="732" name="Shape 732"/>
            <p:cNvSpPr txBox="1"/>
            <p:nvPr/>
          </p:nvSpPr>
          <p:spPr>
            <a:xfrm>
              <a:off x="239499" y="2173300"/>
              <a:ext cx="1658400" cy="515400"/>
            </a:xfrm>
            <a:prstGeom prst="rect">
              <a:avLst/>
            </a:prstGeom>
            <a:noFill/>
            <a:ln>
              <a:noFill/>
            </a:ln>
          </p:spPr>
          <p:txBody>
            <a:bodyPr lIns="121900" tIns="121900" rIns="121900" bIns="121900" anchor="t" anchorCtr="0">
              <a:noAutofit/>
            </a:bodyPr>
            <a:lstStyle/>
            <a:p>
              <a:pPr algn="ctr">
                <a:lnSpc>
                  <a:spcPct val="115000"/>
                </a:lnSpc>
              </a:pPr>
              <a:r>
                <a:rPr lang="es" sz="1333" b="1" dirty="0" smtClean="0">
                  <a:solidFill>
                    <a:srgbClr val="434343"/>
                  </a:solidFill>
                  <a:latin typeface="Open Sans"/>
                  <a:ea typeface="Open Sans"/>
                  <a:cs typeface="Open Sans"/>
                  <a:sym typeface="Open Sans"/>
                </a:rPr>
                <a:t>IMPROVED RESEARCH RELEVANCE</a:t>
              </a:r>
              <a:endParaRPr lang="es" sz="1333" b="1" dirty="0">
                <a:solidFill>
                  <a:srgbClr val="434343"/>
                </a:solidFill>
                <a:latin typeface="Open Sans"/>
                <a:ea typeface="Open Sans"/>
                <a:cs typeface="Open Sans"/>
                <a:sym typeface="Open Sans"/>
              </a:endParaRPr>
            </a:p>
            <a:p>
              <a:pPr lvl="0" algn="ctr">
                <a:lnSpc>
                  <a:spcPct val="125000"/>
                </a:lnSpc>
                <a:buClr>
                  <a:schemeClr val="dk1"/>
                </a:buClr>
                <a:buSzPct val="122222"/>
              </a:pPr>
              <a:endParaRPr lang="en-US" sz="1467" dirty="0" smtClean="0">
                <a:solidFill>
                  <a:schemeClr val="dk1"/>
                </a:solidFill>
                <a:latin typeface="Open Sans"/>
                <a:ea typeface="Open Sans"/>
                <a:cs typeface="Open Sans"/>
              </a:endParaRPr>
            </a:p>
            <a:p>
              <a:pPr algn="ctr">
                <a:lnSpc>
                  <a:spcPct val="125000"/>
                </a:lnSpc>
                <a:buClr>
                  <a:schemeClr val="dk1"/>
                </a:buClr>
                <a:buSzPct val="122222"/>
              </a:pPr>
              <a:r>
                <a:rPr lang="en-US" sz="1467" dirty="0" smtClean="0">
                  <a:solidFill>
                    <a:schemeClr val="dk1"/>
                  </a:solidFill>
                  <a:latin typeface="Open Sans"/>
                  <a:ea typeface="Open Sans"/>
                  <a:cs typeface="Open Sans"/>
                </a:rPr>
                <a:t>RQ</a:t>
              </a:r>
              <a:r>
                <a:rPr lang="en-US" sz="1467" dirty="0">
                  <a:solidFill>
                    <a:schemeClr val="dk1"/>
                  </a:solidFill>
                  <a:latin typeface="Open Sans"/>
                  <a:ea typeface="Open Sans"/>
                  <a:cs typeface="Open Sans"/>
                </a:rPr>
                <a:t>+ ensures that research addresses pressing societal challenges and needs.</a:t>
              </a:r>
              <a:endParaRPr lang="es" sz="1467" dirty="0">
                <a:solidFill>
                  <a:schemeClr val="dk1"/>
                </a:solidFill>
                <a:latin typeface="Open Sans"/>
                <a:ea typeface="Open Sans"/>
                <a:cs typeface="Open Sans"/>
                <a:sym typeface="Open Sans"/>
              </a:endParaRPr>
            </a:p>
            <a:p>
              <a:pPr algn="ctr">
                <a:lnSpc>
                  <a:spcPct val="115000"/>
                </a:lnSpc>
              </a:pPr>
              <a:endParaRPr sz="1600" dirty="0">
                <a:solidFill>
                  <a:srgbClr val="434343"/>
                </a:solidFill>
                <a:latin typeface="Open Sans"/>
                <a:ea typeface="Open Sans"/>
                <a:cs typeface="Open Sans"/>
                <a:sym typeface="Open Sans"/>
              </a:endParaRPr>
            </a:p>
          </p:txBody>
        </p:sp>
        <p:sp>
          <p:nvSpPr>
            <p:cNvPr id="733" name="Shape 733"/>
            <p:cNvSpPr/>
            <p:nvPr/>
          </p:nvSpPr>
          <p:spPr>
            <a:xfrm>
              <a:off x="730599" y="1422280"/>
              <a:ext cx="676200" cy="676200"/>
            </a:xfrm>
            <a:prstGeom prst="ellipse">
              <a:avLst/>
            </a:prstGeom>
            <a:solidFill>
              <a:srgbClr val="57A7B5"/>
            </a:solidFill>
            <a:ln>
              <a:noFill/>
            </a:ln>
          </p:spPr>
          <p:txBody>
            <a:bodyPr lIns="121900" tIns="121900" rIns="121900" bIns="121900" anchor="ctr" anchorCtr="0">
              <a:noAutofit/>
            </a:bodyPr>
            <a:lstStyle/>
            <a:p>
              <a:endParaRPr sz="2400"/>
            </a:p>
          </p:txBody>
        </p:sp>
        <p:pic>
          <p:nvPicPr>
            <p:cNvPr id="734" name="Shape 734"/>
            <p:cNvPicPr preferRelativeResize="0"/>
            <p:nvPr/>
          </p:nvPicPr>
          <p:blipFill>
            <a:blip r:embed="rId3">
              <a:alphaModFix/>
            </a:blip>
            <a:stretch>
              <a:fillRect/>
            </a:stretch>
          </p:blipFill>
          <p:spPr>
            <a:xfrm>
              <a:off x="894258" y="1564021"/>
              <a:ext cx="348883" cy="452274"/>
            </a:xfrm>
            <a:prstGeom prst="rect">
              <a:avLst/>
            </a:prstGeom>
            <a:noFill/>
            <a:ln>
              <a:noFill/>
            </a:ln>
          </p:spPr>
        </p:pic>
      </p:grpSp>
      <p:grpSp>
        <p:nvGrpSpPr>
          <p:cNvPr id="739" name="Shape 739"/>
          <p:cNvGrpSpPr/>
          <p:nvPr/>
        </p:nvGrpSpPr>
        <p:grpSpPr>
          <a:xfrm>
            <a:off x="9464276" y="1714041"/>
            <a:ext cx="2113200" cy="1688559"/>
            <a:chOff x="7306448" y="1422280"/>
            <a:chExt cx="1584900" cy="1266419"/>
          </a:xfrm>
        </p:grpSpPr>
        <p:sp>
          <p:nvSpPr>
            <p:cNvPr id="740" name="Shape 740"/>
            <p:cNvSpPr txBox="1"/>
            <p:nvPr/>
          </p:nvSpPr>
          <p:spPr>
            <a:xfrm>
              <a:off x="7306448" y="2173300"/>
              <a:ext cx="1584900" cy="515400"/>
            </a:xfrm>
            <a:prstGeom prst="rect">
              <a:avLst/>
            </a:prstGeom>
            <a:noFill/>
            <a:ln>
              <a:noFill/>
            </a:ln>
          </p:spPr>
          <p:txBody>
            <a:bodyPr lIns="121900" tIns="121900" rIns="121900" bIns="121900" anchor="t" anchorCtr="0">
              <a:noAutofit/>
            </a:bodyPr>
            <a:lstStyle/>
            <a:p>
              <a:pPr algn="ctr">
                <a:lnSpc>
                  <a:spcPct val="115000"/>
                </a:lnSpc>
              </a:pPr>
              <a:r>
                <a:rPr lang="es" sz="1333" b="1" dirty="0" smtClean="0">
                  <a:solidFill>
                    <a:srgbClr val="434343"/>
                  </a:solidFill>
                  <a:latin typeface="Open Sans"/>
                  <a:ea typeface="Open Sans"/>
                  <a:cs typeface="Open Sans"/>
                  <a:sym typeface="Open Sans"/>
                </a:rPr>
                <a:t>MORE INCLUSIVE RESEARCH PRACTICES</a:t>
              </a:r>
              <a:endParaRPr lang="es" sz="1333" b="1" dirty="0">
                <a:solidFill>
                  <a:srgbClr val="434343"/>
                </a:solidFill>
                <a:latin typeface="Open Sans"/>
                <a:ea typeface="Open Sans"/>
                <a:cs typeface="Open Sans"/>
                <a:sym typeface="Open Sans"/>
              </a:endParaRPr>
            </a:p>
            <a:p>
              <a:pPr algn="ctr">
                <a:lnSpc>
                  <a:spcPct val="125000"/>
                </a:lnSpc>
                <a:buClr>
                  <a:schemeClr val="dk1"/>
                </a:buClr>
                <a:buSzPct val="122222"/>
              </a:pPr>
              <a:endParaRPr lang="en-US" sz="1467" dirty="0" smtClean="0">
                <a:solidFill>
                  <a:schemeClr val="dk1"/>
                </a:solidFill>
                <a:latin typeface="Open Sans"/>
                <a:ea typeface="Open Sans"/>
                <a:cs typeface="Open Sans"/>
              </a:endParaRPr>
            </a:p>
            <a:p>
              <a:pPr algn="ctr">
                <a:lnSpc>
                  <a:spcPct val="125000"/>
                </a:lnSpc>
                <a:buClr>
                  <a:schemeClr val="dk1"/>
                </a:buClr>
                <a:buSzPct val="122222"/>
              </a:pPr>
              <a:r>
                <a:rPr lang="en-US" sz="1467" dirty="0" smtClean="0">
                  <a:solidFill>
                    <a:schemeClr val="dk1"/>
                  </a:solidFill>
                  <a:latin typeface="Open Sans"/>
                  <a:ea typeface="Open Sans"/>
                  <a:cs typeface="Open Sans"/>
                </a:rPr>
                <a:t>RQ</a:t>
              </a:r>
              <a:r>
                <a:rPr lang="en-US" sz="1467" dirty="0">
                  <a:solidFill>
                    <a:schemeClr val="dk1"/>
                  </a:solidFill>
                  <a:latin typeface="Open Sans"/>
                  <a:ea typeface="Open Sans"/>
                  <a:cs typeface="Open Sans"/>
                </a:rPr>
                <a:t>+ promotes inclusivity in research, encouraging diversity, equity, and accessibility in research teams, methods, and outcomes.</a:t>
              </a:r>
            </a:p>
            <a:p>
              <a:pPr lvl="0" algn="ctr">
                <a:lnSpc>
                  <a:spcPct val="125000"/>
                </a:lnSpc>
                <a:buClr>
                  <a:schemeClr val="dk1"/>
                </a:buClr>
                <a:buSzPct val="122222"/>
              </a:pPr>
              <a:endParaRPr sz="1467" dirty="0">
                <a:solidFill>
                  <a:schemeClr val="dk1"/>
                </a:solidFill>
                <a:latin typeface="Open Sans"/>
                <a:ea typeface="Open Sans"/>
                <a:cs typeface="Open Sans"/>
                <a:sym typeface="Open Sans"/>
              </a:endParaRPr>
            </a:p>
          </p:txBody>
        </p:sp>
        <p:sp>
          <p:nvSpPr>
            <p:cNvPr id="741" name="Shape 741"/>
            <p:cNvSpPr/>
            <p:nvPr/>
          </p:nvSpPr>
          <p:spPr>
            <a:xfrm>
              <a:off x="7760798" y="1422280"/>
              <a:ext cx="676200" cy="676200"/>
            </a:xfrm>
            <a:prstGeom prst="ellipse">
              <a:avLst/>
            </a:prstGeom>
            <a:solidFill>
              <a:srgbClr val="57A7B5"/>
            </a:solidFill>
            <a:ln>
              <a:noFill/>
            </a:ln>
          </p:spPr>
          <p:txBody>
            <a:bodyPr lIns="121900" tIns="121900" rIns="121900" bIns="121900" anchor="ctr" anchorCtr="0">
              <a:noAutofit/>
            </a:bodyPr>
            <a:lstStyle/>
            <a:p>
              <a:endParaRPr sz="2400"/>
            </a:p>
          </p:txBody>
        </p:sp>
        <p:pic>
          <p:nvPicPr>
            <p:cNvPr id="742" name="Shape 742"/>
            <p:cNvPicPr preferRelativeResize="0"/>
            <p:nvPr/>
          </p:nvPicPr>
          <p:blipFill>
            <a:blip r:embed="rId4">
              <a:alphaModFix/>
            </a:blip>
            <a:stretch>
              <a:fillRect/>
            </a:stretch>
          </p:blipFill>
          <p:spPr>
            <a:xfrm>
              <a:off x="7908991" y="1537497"/>
              <a:ext cx="379813" cy="444383"/>
            </a:xfrm>
            <a:prstGeom prst="rect">
              <a:avLst/>
            </a:prstGeom>
            <a:noFill/>
            <a:ln>
              <a:noFill/>
            </a:ln>
          </p:spPr>
        </p:pic>
      </p:grpSp>
      <p:grpSp>
        <p:nvGrpSpPr>
          <p:cNvPr id="743" name="Shape 743"/>
          <p:cNvGrpSpPr/>
          <p:nvPr/>
        </p:nvGrpSpPr>
        <p:grpSpPr>
          <a:xfrm>
            <a:off x="3334822" y="1771362"/>
            <a:ext cx="2113200" cy="1688559"/>
            <a:chOff x="1961160" y="1422280"/>
            <a:chExt cx="1584900" cy="1266419"/>
          </a:xfrm>
        </p:grpSpPr>
        <p:sp>
          <p:nvSpPr>
            <p:cNvPr id="744" name="Shape 744"/>
            <p:cNvSpPr txBox="1"/>
            <p:nvPr/>
          </p:nvSpPr>
          <p:spPr>
            <a:xfrm>
              <a:off x="1961160" y="2173300"/>
              <a:ext cx="1584900" cy="515400"/>
            </a:xfrm>
            <a:prstGeom prst="rect">
              <a:avLst/>
            </a:prstGeom>
            <a:noFill/>
            <a:ln>
              <a:noFill/>
            </a:ln>
          </p:spPr>
          <p:txBody>
            <a:bodyPr lIns="121900" tIns="121900" rIns="121900" bIns="121900" anchor="t" anchorCtr="0">
              <a:noAutofit/>
            </a:bodyPr>
            <a:lstStyle/>
            <a:p>
              <a:pPr algn="ctr">
                <a:lnSpc>
                  <a:spcPct val="115000"/>
                </a:lnSpc>
                <a:buClr>
                  <a:srgbClr val="000000"/>
                </a:buClr>
                <a:buSzPct val="110000"/>
              </a:pPr>
              <a:r>
                <a:rPr lang="es" sz="1333" b="1" dirty="0" smtClean="0">
                  <a:solidFill>
                    <a:srgbClr val="434343"/>
                  </a:solidFill>
                  <a:latin typeface="Open Sans"/>
                  <a:ea typeface="Open Sans"/>
                  <a:cs typeface="Open Sans"/>
                  <a:sym typeface="Open Sans"/>
                </a:rPr>
                <a:t>INCREASED RESEARCH IMPACT</a:t>
              </a:r>
              <a:endParaRPr lang="es" sz="1333" b="1" dirty="0">
                <a:solidFill>
                  <a:srgbClr val="434343"/>
                </a:solidFill>
                <a:latin typeface="Open Sans"/>
                <a:ea typeface="Open Sans"/>
                <a:cs typeface="Open Sans"/>
                <a:sym typeface="Open Sans"/>
              </a:endParaRPr>
            </a:p>
            <a:p>
              <a:pPr algn="ctr">
                <a:lnSpc>
                  <a:spcPct val="125000"/>
                </a:lnSpc>
                <a:buClr>
                  <a:schemeClr val="dk1"/>
                </a:buClr>
                <a:buSzPct val="122222"/>
              </a:pPr>
              <a:endParaRPr lang="en-US" sz="1467" dirty="0" smtClean="0">
                <a:solidFill>
                  <a:schemeClr val="dk1"/>
                </a:solidFill>
                <a:latin typeface="Open Sans"/>
                <a:ea typeface="Open Sans"/>
                <a:cs typeface="Open Sans"/>
              </a:endParaRPr>
            </a:p>
            <a:p>
              <a:pPr algn="ctr">
                <a:lnSpc>
                  <a:spcPct val="125000"/>
                </a:lnSpc>
                <a:buClr>
                  <a:schemeClr val="dk1"/>
                </a:buClr>
                <a:buSzPct val="122222"/>
              </a:pPr>
              <a:r>
                <a:rPr lang="en-US" sz="1467" dirty="0" smtClean="0">
                  <a:solidFill>
                    <a:schemeClr val="dk1"/>
                  </a:solidFill>
                  <a:latin typeface="Open Sans"/>
                  <a:ea typeface="Open Sans"/>
                  <a:cs typeface="Open Sans"/>
                </a:rPr>
                <a:t>RQ</a:t>
              </a:r>
              <a:r>
                <a:rPr lang="en-US" sz="1467" dirty="0">
                  <a:solidFill>
                    <a:schemeClr val="dk1"/>
                  </a:solidFill>
                  <a:latin typeface="Open Sans"/>
                  <a:ea typeface="Open Sans"/>
                  <a:cs typeface="Open Sans"/>
                </a:rPr>
                <a:t>+ prioritizes research that drives positive impact, whether economic, social, or environmental.</a:t>
              </a:r>
            </a:p>
            <a:p>
              <a:pPr algn="ctr">
                <a:lnSpc>
                  <a:spcPct val="125000"/>
                </a:lnSpc>
                <a:buClr>
                  <a:schemeClr val="dk1"/>
                </a:buClr>
                <a:buSzPct val="122222"/>
              </a:pPr>
              <a:endParaRPr sz="1467" dirty="0">
                <a:solidFill>
                  <a:schemeClr val="dk1"/>
                </a:solidFill>
                <a:latin typeface="Open Sans"/>
                <a:ea typeface="Open Sans"/>
                <a:cs typeface="Open Sans"/>
                <a:sym typeface="Open Sans"/>
              </a:endParaRPr>
            </a:p>
          </p:txBody>
        </p:sp>
        <p:sp>
          <p:nvSpPr>
            <p:cNvPr id="745" name="Shape 745"/>
            <p:cNvSpPr/>
            <p:nvPr/>
          </p:nvSpPr>
          <p:spPr>
            <a:xfrm>
              <a:off x="2415510" y="1422280"/>
              <a:ext cx="676200" cy="676200"/>
            </a:xfrm>
            <a:prstGeom prst="ellipse">
              <a:avLst/>
            </a:prstGeom>
            <a:solidFill>
              <a:srgbClr val="57A7B5"/>
            </a:solidFill>
            <a:ln>
              <a:noFill/>
            </a:ln>
          </p:spPr>
          <p:txBody>
            <a:bodyPr lIns="121900" tIns="121900" rIns="121900" bIns="121900" anchor="ctr" anchorCtr="0">
              <a:noAutofit/>
            </a:bodyPr>
            <a:lstStyle/>
            <a:p>
              <a:endParaRPr sz="2400"/>
            </a:p>
          </p:txBody>
        </p:sp>
        <p:pic>
          <p:nvPicPr>
            <p:cNvPr id="746" name="Shape 746"/>
            <p:cNvPicPr preferRelativeResize="0"/>
            <p:nvPr/>
          </p:nvPicPr>
          <p:blipFill>
            <a:blip r:embed="rId5">
              <a:alphaModFix/>
            </a:blip>
            <a:stretch>
              <a:fillRect/>
            </a:stretch>
          </p:blipFill>
          <p:spPr>
            <a:xfrm>
              <a:off x="2579168" y="1564021"/>
              <a:ext cx="348883" cy="375717"/>
            </a:xfrm>
            <a:prstGeom prst="rect">
              <a:avLst/>
            </a:prstGeom>
            <a:noFill/>
            <a:ln>
              <a:noFill/>
            </a:ln>
          </p:spPr>
        </p:pic>
      </p:grpSp>
      <p:grpSp>
        <p:nvGrpSpPr>
          <p:cNvPr id="747" name="Shape 747"/>
          <p:cNvGrpSpPr/>
          <p:nvPr/>
        </p:nvGrpSpPr>
        <p:grpSpPr>
          <a:xfrm>
            <a:off x="6612494" y="1771361"/>
            <a:ext cx="2113200" cy="1688559"/>
            <a:chOff x="5626022" y="1422280"/>
            <a:chExt cx="1584900" cy="1266419"/>
          </a:xfrm>
        </p:grpSpPr>
        <p:sp>
          <p:nvSpPr>
            <p:cNvPr id="748" name="Shape 748"/>
            <p:cNvSpPr txBox="1"/>
            <p:nvPr/>
          </p:nvSpPr>
          <p:spPr>
            <a:xfrm>
              <a:off x="5626022" y="2173300"/>
              <a:ext cx="1584900" cy="515400"/>
            </a:xfrm>
            <a:prstGeom prst="rect">
              <a:avLst/>
            </a:prstGeom>
            <a:noFill/>
            <a:ln>
              <a:noFill/>
            </a:ln>
          </p:spPr>
          <p:txBody>
            <a:bodyPr lIns="121900" tIns="121900" rIns="121900" bIns="121900" anchor="t" anchorCtr="0">
              <a:noAutofit/>
            </a:bodyPr>
            <a:lstStyle/>
            <a:p>
              <a:pPr algn="ctr">
                <a:lnSpc>
                  <a:spcPct val="115000"/>
                </a:lnSpc>
              </a:pPr>
              <a:r>
                <a:rPr lang="es" sz="1333" b="1" dirty="0" smtClean="0">
                  <a:solidFill>
                    <a:srgbClr val="434343"/>
                  </a:solidFill>
                  <a:latin typeface="Open Sans"/>
                  <a:ea typeface="Open Sans"/>
                  <a:cs typeface="Open Sans"/>
                  <a:sym typeface="Open Sans"/>
                </a:rPr>
                <a:t>ENHANCED RESEARCH QUALITY</a:t>
              </a:r>
              <a:endParaRPr lang="es" sz="1333" b="1" dirty="0">
                <a:solidFill>
                  <a:srgbClr val="434343"/>
                </a:solidFill>
                <a:latin typeface="Open Sans"/>
                <a:ea typeface="Open Sans"/>
                <a:cs typeface="Open Sans"/>
                <a:sym typeface="Open Sans"/>
              </a:endParaRPr>
            </a:p>
            <a:p>
              <a:pPr algn="ctr"/>
              <a:endParaRPr lang="en-US" sz="1467" dirty="0" smtClean="0">
                <a:solidFill>
                  <a:schemeClr val="dk1"/>
                </a:solidFill>
                <a:latin typeface="Open Sans"/>
                <a:ea typeface="Open Sans"/>
                <a:cs typeface="Open Sans"/>
              </a:endParaRPr>
            </a:p>
            <a:p>
              <a:pPr algn="ctr">
                <a:lnSpc>
                  <a:spcPct val="125000"/>
                </a:lnSpc>
                <a:buClr>
                  <a:schemeClr val="dk1"/>
                </a:buClr>
                <a:buSzPct val="122222"/>
              </a:pPr>
              <a:r>
                <a:rPr lang="en-US" sz="1467" dirty="0" smtClean="0">
                  <a:solidFill>
                    <a:schemeClr val="dk1"/>
                  </a:solidFill>
                  <a:latin typeface="Open Sans"/>
                  <a:ea typeface="Open Sans"/>
                  <a:cs typeface="Open Sans"/>
                </a:rPr>
                <a:t>RQ</a:t>
              </a:r>
              <a:r>
                <a:rPr lang="en-US" sz="1467" dirty="0">
                  <a:solidFill>
                    <a:schemeClr val="dk1"/>
                  </a:solidFill>
                  <a:latin typeface="Open Sans"/>
                  <a:ea typeface="Open Sans"/>
                  <a:cs typeface="Open Sans"/>
                </a:rPr>
                <a:t>+ builds upon traditional notions of research quality, emphasizing methodological </a:t>
              </a:r>
              <a:r>
                <a:rPr lang="en-US" sz="1467" dirty="0" err="1">
                  <a:solidFill>
                    <a:schemeClr val="dk1"/>
                  </a:solidFill>
                  <a:latin typeface="Open Sans"/>
                  <a:ea typeface="Open Sans"/>
                  <a:cs typeface="Open Sans"/>
                </a:rPr>
                <a:t>rigour</a:t>
              </a:r>
              <a:r>
                <a:rPr lang="en-US" sz="1467" dirty="0">
                  <a:solidFill>
                    <a:schemeClr val="dk1"/>
                  </a:solidFill>
                  <a:latin typeface="Open Sans"/>
                  <a:ea typeface="Open Sans"/>
                  <a:cs typeface="Open Sans"/>
                </a:rPr>
                <a:t> and validity.</a:t>
              </a:r>
            </a:p>
            <a:p>
              <a:pPr algn="ctr">
                <a:lnSpc>
                  <a:spcPct val="125000"/>
                </a:lnSpc>
                <a:buClr>
                  <a:schemeClr val="dk1"/>
                </a:buClr>
                <a:buSzPct val="122222"/>
              </a:pPr>
              <a:r>
                <a:rPr lang="en-US" sz="1467" dirty="0">
                  <a:solidFill>
                    <a:schemeClr val="dk1"/>
                  </a:solidFill>
                  <a:latin typeface="Open Sans"/>
                  <a:ea typeface="Open Sans"/>
                  <a:cs typeface="Open Sans"/>
                </a:rPr>
                <a:t> </a:t>
              </a:r>
            </a:p>
          </p:txBody>
        </p:sp>
        <p:sp>
          <p:nvSpPr>
            <p:cNvPr id="749" name="Shape 749"/>
            <p:cNvSpPr/>
            <p:nvPr/>
          </p:nvSpPr>
          <p:spPr>
            <a:xfrm>
              <a:off x="6080372" y="1422280"/>
              <a:ext cx="676200" cy="676200"/>
            </a:xfrm>
            <a:prstGeom prst="ellipse">
              <a:avLst/>
            </a:prstGeom>
            <a:solidFill>
              <a:srgbClr val="57A7B5"/>
            </a:solidFill>
            <a:ln>
              <a:noFill/>
            </a:ln>
          </p:spPr>
          <p:txBody>
            <a:bodyPr lIns="121900" tIns="121900" rIns="121900" bIns="121900" anchor="ctr" anchorCtr="0">
              <a:noAutofit/>
            </a:bodyPr>
            <a:lstStyle/>
            <a:p>
              <a:endParaRPr sz="2400"/>
            </a:p>
          </p:txBody>
        </p:sp>
        <p:pic>
          <p:nvPicPr>
            <p:cNvPr id="750" name="Shape 750"/>
            <p:cNvPicPr preferRelativeResize="0"/>
            <p:nvPr/>
          </p:nvPicPr>
          <p:blipFill>
            <a:blip r:embed="rId6">
              <a:alphaModFix/>
            </a:blip>
            <a:stretch>
              <a:fillRect/>
            </a:stretch>
          </p:blipFill>
          <p:spPr>
            <a:xfrm>
              <a:off x="6228565" y="1544128"/>
              <a:ext cx="379813" cy="401080"/>
            </a:xfrm>
            <a:prstGeom prst="rect">
              <a:avLst/>
            </a:prstGeom>
            <a:noFill/>
            <a:ln>
              <a:noFill/>
            </a:ln>
          </p:spPr>
        </p:pic>
      </p:grpSp>
    </p:spTree>
    <p:extLst>
      <p:ext uri="{BB962C8B-B14F-4D97-AF65-F5344CB8AC3E}">
        <p14:creationId xmlns:p14="http://schemas.microsoft.com/office/powerpoint/2010/main" val="3165858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30"/>
                                        </p:tgtEl>
                                        <p:attrNameLst>
                                          <p:attrName>style.visibility</p:attrName>
                                        </p:attrNameLst>
                                      </p:cBhvr>
                                      <p:to>
                                        <p:strVal val="visible"/>
                                      </p:to>
                                    </p:set>
                                    <p:animEffect transition="in" filter="fade">
                                      <p:cBhvr>
                                        <p:cTn id="7" dur="1000"/>
                                        <p:tgtEl>
                                          <p:spTgt spid="730"/>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731"/>
                                        </p:tgtEl>
                                        <p:attrNameLst>
                                          <p:attrName>style.visibility</p:attrName>
                                        </p:attrNameLst>
                                      </p:cBhvr>
                                      <p:to>
                                        <p:strVal val="visible"/>
                                      </p:to>
                                    </p:set>
                                    <p:animEffect transition="in" filter="fade">
                                      <p:cBhvr>
                                        <p:cTn id="11" dur="1000"/>
                                        <p:tgtEl>
                                          <p:spTgt spid="731"/>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743"/>
                                        </p:tgtEl>
                                        <p:attrNameLst>
                                          <p:attrName>style.visibility</p:attrName>
                                        </p:attrNameLst>
                                      </p:cBhvr>
                                      <p:to>
                                        <p:strVal val="visible"/>
                                      </p:to>
                                    </p:set>
                                    <p:animEffect transition="in" filter="fade">
                                      <p:cBhvr>
                                        <p:cTn id="15" dur="1000"/>
                                        <p:tgtEl>
                                          <p:spTgt spid="743"/>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747"/>
                                        </p:tgtEl>
                                        <p:attrNameLst>
                                          <p:attrName>style.visibility</p:attrName>
                                        </p:attrNameLst>
                                      </p:cBhvr>
                                      <p:to>
                                        <p:strVal val="visible"/>
                                      </p:to>
                                    </p:set>
                                    <p:animEffect transition="in" filter="fade">
                                      <p:cBhvr>
                                        <p:cTn id="19" dur="1000"/>
                                        <p:tgtEl>
                                          <p:spTgt spid="747"/>
                                        </p:tgtEl>
                                      </p:cBhvr>
                                    </p:animEffect>
                                  </p:childTnLst>
                                </p:cTn>
                              </p:par>
                            </p:childTnLst>
                          </p:cTn>
                        </p:par>
                        <p:par>
                          <p:cTn id="20" fill="hold">
                            <p:stCondLst>
                              <p:cond delay="4000"/>
                            </p:stCondLst>
                            <p:childTnLst>
                              <p:par>
                                <p:cTn id="21" presetID="10" presetClass="entr" presetSubtype="0" fill="hold" nodeType="afterEffect">
                                  <p:stCondLst>
                                    <p:cond delay="0"/>
                                  </p:stCondLst>
                                  <p:childTnLst>
                                    <p:set>
                                      <p:cBhvr>
                                        <p:cTn id="22" dur="1" fill="hold">
                                          <p:stCondLst>
                                            <p:cond delay="0"/>
                                          </p:stCondLst>
                                        </p:cTn>
                                        <p:tgtEl>
                                          <p:spTgt spid="739"/>
                                        </p:tgtEl>
                                        <p:attrNameLst>
                                          <p:attrName>style.visibility</p:attrName>
                                        </p:attrNameLst>
                                      </p:cBhvr>
                                      <p:to>
                                        <p:strVal val="visible"/>
                                      </p:to>
                                    </p:set>
                                    <p:animEffect transition="in" filter="fade">
                                      <p:cBhvr>
                                        <p:cTn id="23" dur="1000"/>
                                        <p:tgtEl>
                                          <p:spTgt spid="7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45688" y="0"/>
            <a:ext cx="5700623" cy="6858000"/>
          </a:xfrm>
          <a:prstGeom prst="rect">
            <a:avLst/>
          </a:prstGeom>
        </p:spPr>
      </p:pic>
    </p:spTree>
    <p:extLst>
      <p:ext uri="{BB962C8B-B14F-4D97-AF65-F5344CB8AC3E}">
        <p14:creationId xmlns:p14="http://schemas.microsoft.com/office/powerpoint/2010/main" val="6724509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art, bubble chart&#10;&#10;Description automatically generated">
            <a:extLst>
              <a:ext uri="{FF2B5EF4-FFF2-40B4-BE49-F238E27FC236}">
                <a16:creationId xmlns:a16="http://schemas.microsoft.com/office/drawing/2014/main" id="{EC5A8BCF-88AA-4F69-9113-1F116B711B8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1642" b="9651"/>
          <a:stretch/>
        </p:blipFill>
        <p:spPr>
          <a:xfrm>
            <a:off x="2484120" y="898470"/>
            <a:ext cx="7749825" cy="4713339"/>
          </a:xfrm>
          <a:prstGeom prst="rect">
            <a:avLst/>
          </a:prstGeom>
        </p:spPr>
      </p:pic>
      <p:sp>
        <p:nvSpPr>
          <p:cNvPr id="5" name="TextBox 4"/>
          <p:cNvSpPr txBox="1"/>
          <p:nvPr/>
        </p:nvSpPr>
        <p:spPr>
          <a:xfrm>
            <a:off x="3437313" y="6166436"/>
            <a:ext cx="7793182" cy="338554"/>
          </a:xfrm>
          <a:prstGeom prst="rect">
            <a:avLst/>
          </a:prstGeom>
          <a:noFill/>
        </p:spPr>
        <p:txBody>
          <a:bodyPr wrap="square" rtlCol="0">
            <a:spAutoFit/>
          </a:bodyPr>
          <a:lstStyle/>
          <a:p>
            <a:r>
              <a:rPr lang="en-US" sz="800" dirty="0" smtClean="0">
                <a:latin typeface="Arial" panose="020B0604020202020204" pitchFamily="34" charset="0"/>
                <a:cs typeface="Arial" panose="020B0604020202020204" pitchFamily="34" charset="0"/>
              </a:rPr>
              <a:t>Sustainability </a:t>
            </a:r>
            <a:r>
              <a:rPr lang="en-US" sz="800" dirty="0">
                <a:latin typeface="Arial" panose="020B0604020202020204" pitchFamily="34" charset="0"/>
                <a:cs typeface="Arial" panose="020B0604020202020204" pitchFamily="34" charset="0"/>
              </a:rPr>
              <a:t>Research Effectiveness Program. (2021). Transdisciplinary Research Quality Assessment Framework 2.0 (Interactive Prezi). </a:t>
            </a:r>
            <a:r>
              <a:rPr lang="en-US" sz="800" dirty="0">
                <a:latin typeface="Arial" panose="020B0604020202020204" pitchFamily="34" charset="0"/>
                <a:cs typeface="Arial" panose="020B0604020202020204" pitchFamily="34" charset="0"/>
                <a:hlinkClick r:id="rId3"/>
              </a:rPr>
              <a:t>https://prezi.com/p/52ap5yagsezm/quality-assessment-framework-qaf-20</a:t>
            </a:r>
            <a:r>
              <a:rPr lang="en-US" sz="800" dirty="0" smtClean="0">
                <a:latin typeface="Arial" panose="020B0604020202020204" pitchFamily="34" charset="0"/>
                <a:cs typeface="Arial" panose="020B0604020202020204" pitchFamily="34" charset="0"/>
                <a:hlinkClick r:id="rId3"/>
              </a:rPr>
              <a:t>/</a:t>
            </a:r>
            <a:endParaRPr lang="en-US"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03171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38298" y="562063"/>
            <a:ext cx="8642321" cy="5713232"/>
          </a:xfrm>
          <a:prstGeom prst="rect">
            <a:avLst/>
          </a:prstGeom>
        </p:spPr>
      </p:pic>
    </p:spTree>
    <p:extLst>
      <p:ext uri="{BB962C8B-B14F-4D97-AF65-F5344CB8AC3E}">
        <p14:creationId xmlns:p14="http://schemas.microsoft.com/office/powerpoint/2010/main" val="2881662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20E2A-B851-EEEB-FCEF-7BAD169B9CA7}"/>
              </a:ext>
            </a:extLst>
          </p:cNvPr>
          <p:cNvSpPr>
            <a:spLocks noGrp="1"/>
          </p:cNvSpPr>
          <p:nvPr>
            <p:ph type="title"/>
          </p:nvPr>
        </p:nvSpPr>
        <p:spPr/>
        <p:txBody>
          <a:bodyPr/>
          <a:lstStyle/>
          <a:p>
            <a:r>
              <a:rPr lang="en-US" dirty="0" smtClean="0"/>
              <a:t>Research Quality Plus</a:t>
            </a:r>
            <a:endParaRPr lang="en-US" dirty="0"/>
          </a:p>
        </p:txBody>
      </p:sp>
      <p:sp>
        <p:nvSpPr>
          <p:cNvPr id="3" name="Content Placeholder 2">
            <a:extLst>
              <a:ext uri="{FF2B5EF4-FFF2-40B4-BE49-F238E27FC236}">
                <a16:creationId xmlns:a16="http://schemas.microsoft.com/office/drawing/2014/main" id="{C51384BF-546E-EA93-370C-782B57C9154B}"/>
              </a:ext>
            </a:extLst>
          </p:cNvPr>
          <p:cNvSpPr>
            <a:spLocks noGrp="1"/>
          </p:cNvSpPr>
          <p:nvPr>
            <p:ph idx="1"/>
          </p:nvPr>
        </p:nvSpPr>
        <p:spPr/>
        <p:txBody>
          <a:bodyPr>
            <a:normAutofit/>
          </a:bodyPr>
          <a:lstStyle/>
          <a:p>
            <a:r>
              <a:rPr lang="en-US" sz="3000" dirty="0" smtClean="0">
                <a:latin typeface="+mj-lt"/>
              </a:rPr>
              <a:t>For </a:t>
            </a:r>
            <a:r>
              <a:rPr lang="en-US" sz="3000" dirty="0">
                <a:latin typeface="+mj-lt"/>
              </a:rPr>
              <a:t>IDRC, excellent research has technical merit (e.g., methodologically sound, empirically </a:t>
            </a:r>
            <a:r>
              <a:rPr lang="en-US" sz="3000" dirty="0" smtClean="0">
                <a:latin typeface="+mj-lt"/>
              </a:rPr>
              <a:t>warranted conclusions</a:t>
            </a:r>
            <a:r>
              <a:rPr lang="en-US" sz="3000" dirty="0">
                <a:latin typeface="+mj-lt"/>
              </a:rPr>
              <a:t>) and is effective, where the latter refers to use, influence, policy relevance, “relevance </a:t>
            </a:r>
            <a:r>
              <a:rPr lang="en-US" sz="3000" dirty="0" smtClean="0">
                <a:latin typeface="+mj-lt"/>
              </a:rPr>
              <a:t>for development</a:t>
            </a:r>
            <a:r>
              <a:rPr lang="en-US" sz="3000" dirty="0">
                <a:latin typeface="+mj-lt"/>
              </a:rPr>
              <a:t>”, actionable knowledge, or impact</a:t>
            </a:r>
            <a:r>
              <a:rPr lang="en-US" sz="3000" dirty="0" smtClean="0">
                <a:latin typeface="+mj-lt"/>
              </a:rPr>
              <a:t>.</a:t>
            </a:r>
          </a:p>
          <a:p>
            <a:endParaRPr lang="en-US" sz="3000" dirty="0" smtClean="0">
              <a:latin typeface="+mj-lt"/>
            </a:endParaRPr>
          </a:p>
          <a:p>
            <a:r>
              <a:rPr lang="en-US" sz="3000" dirty="0">
                <a:latin typeface="+mj-lt"/>
              </a:rPr>
              <a:t>It understands that technical quality is a necessary but not sufficient condition for an overall determination of research excellence.</a:t>
            </a:r>
          </a:p>
          <a:p>
            <a:endParaRPr lang="en-US" sz="3200" dirty="0">
              <a:latin typeface="+mj-lt"/>
            </a:endParaRPr>
          </a:p>
        </p:txBody>
      </p:sp>
    </p:spTree>
    <p:extLst>
      <p:ext uri="{BB962C8B-B14F-4D97-AF65-F5344CB8AC3E}">
        <p14:creationId xmlns:p14="http://schemas.microsoft.com/office/powerpoint/2010/main" val="7021062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20E2A-B851-EEEB-FCEF-7BAD169B9CA7}"/>
              </a:ext>
            </a:extLst>
          </p:cNvPr>
          <p:cNvSpPr>
            <a:spLocks noGrp="1"/>
          </p:cNvSpPr>
          <p:nvPr>
            <p:ph type="title"/>
          </p:nvPr>
        </p:nvSpPr>
        <p:spPr/>
        <p:txBody>
          <a:bodyPr/>
          <a:lstStyle/>
          <a:p>
            <a:r>
              <a:rPr lang="en-US" dirty="0" smtClean="0"/>
              <a:t>Research Quality Plus</a:t>
            </a:r>
            <a:endParaRPr lang="en-US" dirty="0"/>
          </a:p>
        </p:txBody>
      </p:sp>
      <p:sp>
        <p:nvSpPr>
          <p:cNvPr id="3" name="Content Placeholder 2">
            <a:extLst>
              <a:ext uri="{FF2B5EF4-FFF2-40B4-BE49-F238E27FC236}">
                <a16:creationId xmlns:a16="http://schemas.microsoft.com/office/drawing/2014/main" id="{C51384BF-546E-EA93-370C-782B57C9154B}"/>
              </a:ext>
            </a:extLst>
          </p:cNvPr>
          <p:cNvSpPr>
            <a:spLocks noGrp="1"/>
          </p:cNvSpPr>
          <p:nvPr>
            <p:ph idx="1"/>
          </p:nvPr>
        </p:nvSpPr>
        <p:spPr/>
        <p:txBody>
          <a:bodyPr>
            <a:normAutofit/>
          </a:bodyPr>
          <a:lstStyle/>
          <a:p>
            <a:r>
              <a:rPr lang="en-US" sz="2400" dirty="0">
                <a:latin typeface="+mj-lt"/>
              </a:rPr>
              <a:t>Yet IDRC as a research funder also recognizes that the assessment of research quality focused on what is within its sphere of control is critical for learning and improvement, in addition to its typical emphasis on evaluating outcomes in the sphere of influence (outcomes are examined in project/program evaluations, which go beyond their research components</a:t>
            </a:r>
            <a:r>
              <a:rPr lang="en-US" sz="2400" dirty="0" smtClean="0">
                <a:latin typeface="+mj-lt"/>
              </a:rPr>
              <a:t>).</a:t>
            </a:r>
          </a:p>
          <a:p>
            <a:endParaRPr lang="en-US" sz="2400" dirty="0" smtClean="0">
              <a:latin typeface="+mj-lt"/>
            </a:endParaRPr>
          </a:p>
          <a:p>
            <a:r>
              <a:rPr lang="en-US" sz="2400" dirty="0">
                <a:latin typeface="+mj-lt"/>
              </a:rPr>
              <a:t>Technical quality of research is within the control of IDRC and its research partners. However, the uptake, use, influence and impact of research are not under their control because of the interaction of multiple actors, agencies, and socio-political circumstances</a:t>
            </a:r>
          </a:p>
        </p:txBody>
      </p:sp>
    </p:spTree>
    <p:extLst>
      <p:ext uri="{BB962C8B-B14F-4D97-AF65-F5344CB8AC3E}">
        <p14:creationId xmlns:p14="http://schemas.microsoft.com/office/powerpoint/2010/main" val="33843570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2619" y="215548"/>
            <a:ext cx="9272442" cy="5877340"/>
          </a:xfrm>
          <a:prstGeom prst="rect">
            <a:avLst/>
          </a:prstGeom>
        </p:spPr>
      </p:pic>
    </p:spTree>
    <p:extLst>
      <p:ext uri="{BB962C8B-B14F-4D97-AF65-F5344CB8AC3E}">
        <p14:creationId xmlns:p14="http://schemas.microsoft.com/office/powerpoint/2010/main" val="170001266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1885" y="249380"/>
            <a:ext cx="8968897" cy="5918664"/>
          </a:xfrm>
          <a:prstGeom prst="rect">
            <a:avLst/>
          </a:prstGeom>
        </p:spPr>
      </p:pic>
    </p:spTree>
    <p:extLst>
      <p:ext uri="{BB962C8B-B14F-4D97-AF65-F5344CB8AC3E}">
        <p14:creationId xmlns:p14="http://schemas.microsoft.com/office/powerpoint/2010/main" val="14200664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2843" y="0"/>
            <a:ext cx="6858000" cy="6858000"/>
          </a:xfrm>
          <a:prstGeom prst="rect">
            <a:avLst/>
          </a:prstGeom>
        </p:spPr>
      </p:pic>
    </p:spTree>
    <p:extLst>
      <p:ext uri="{BB962C8B-B14F-4D97-AF65-F5344CB8AC3E}">
        <p14:creationId xmlns:p14="http://schemas.microsoft.com/office/powerpoint/2010/main" val="12587290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9250" y="1619250"/>
            <a:ext cx="8953500" cy="3619500"/>
          </a:xfrm>
          <a:prstGeom prst="rect">
            <a:avLst/>
          </a:prstGeom>
        </p:spPr>
      </p:pic>
    </p:spTree>
    <p:extLst>
      <p:ext uri="{BB962C8B-B14F-4D97-AF65-F5344CB8AC3E}">
        <p14:creationId xmlns:p14="http://schemas.microsoft.com/office/powerpoint/2010/main" val="72599080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1733" y="404918"/>
            <a:ext cx="8757030" cy="5871191"/>
          </a:xfrm>
          <a:prstGeom prst="rect">
            <a:avLst/>
          </a:prstGeom>
        </p:spPr>
      </p:pic>
    </p:spTree>
    <p:extLst>
      <p:ext uri="{BB962C8B-B14F-4D97-AF65-F5344CB8AC3E}">
        <p14:creationId xmlns:p14="http://schemas.microsoft.com/office/powerpoint/2010/main" val="364763636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302155" y="199506"/>
            <a:ext cx="10058400" cy="6122424"/>
          </a:xfrm>
          <a:prstGeom prst="rect">
            <a:avLst/>
          </a:prstGeom>
        </p:spPr>
      </p:pic>
    </p:spTree>
    <p:extLst>
      <p:ext uri="{BB962C8B-B14F-4D97-AF65-F5344CB8AC3E}">
        <p14:creationId xmlns:p14="http://schemas.microsoft.com/office/powerpoint/2010/main" val="276394857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20E2A-B851-EEEB-FCEF-7BAD169B9CA7}"/>
              </a:ext>
            </a:extLst>
          </p:cNvPr>
          <p:cNvSpPr>
            <a:spLocks noGrp="1"/>
          </p:cNvSpPr>
          <p:nvPr>
            <p:ph type="title"/>
          </p:nvPr>
        </p:nvSpPr>
        <p:spPr>
          <a:xfrm>
            <a:off x="846991" y="2592938"/>
            <a:ext cx="10515600" cy="1325563"/>
          </a:xfrm>
        </p:spPr>
        <p:txBody>
          <a:bodyPr/>
          <a:lstStyle/>
          <a:p>
            <a:pPr algn="ctr"/>
            <a:r>
              <a:rPr lang="en-US" dirty="0"/>
              <a:t>Ethical Research Dilemmas</a:t>
            </a:r>
          </a:p>
        </p:txBody>
      </p:sp>
    </p:spTree>
    <p:extLst>
      <p:ext uri="{BB962C8B-B14F-4D97-AF65-F5344CB8AC3E}">
        <p14:creationId xmlns:p14="http://schemas.microsoft.com/office/powerpoint/2010/main" val="287757115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1709" y="344978"/>
            <a:ext cx="9753600" cy="5486400"/>
          </a:xfrm>
          <a:prstGeom prst="rect">
            <a:avLst/>
          </a:prstGeom>
        </p:spPr>
      </p:pic>
      <p:sp>
        <p:nvSpPr>
          <p:cNvPr id="3" name="TextBox 2"/>
          <p:cNvSpPr txBox="1"/>
          <p:nvPr/>
        </p:nvSpPr>
        <p:spPr>
          <a:xfrm>
            <a:off x="2443942" y="6325985"/>
            <a:ext cx="9418319" cy="338554"/>
          </a:xfrm>
          <a:prstGeom prst="rect">
            <a:avLst/>
          </a:prstGeom>
          <a:noFill/>
        </p:spPr>
        <p:txBody>
          <a:bodyPr wrap="square" rtlCol="0">
            <a:spAutoFit/>
          </a:bodyPr>
          <a:lstStyle/>
          <a:p>
            <a:r>
              <a:rPr lang="en-US" sz="1600" dirty="0" smtClean="0">
                <a:latin typeface="Open Sans" panose="020B0604020202020204" charset="0"/>
                <a:ea typeface="Open Sans" panose="020B0604020202020204" charset="0"/>
                <a:cs typeface="Open Sans" panose="020B0604020202020204" charset="0"/>
              </a:rPr>
              <a:t>Source</a:t>
            </a:r>
            <a:r>
              <a:rPr lang="en-US" sz="1600" dirty="0">
                <a:latin typeface="Open Sans" panose="020B0604020202020204" charset="0"/>
                <a:ea typeface="Open Sans" panose="020B0604020202020204" charset="0"/>
                <a:cs typeface="Open Sans" panose="020B0604020202020204" charset="0"/>
              </a:rPr>
              <a:t>:  https://researchmethodscommunity.sagepub.com/blog/a-big-picture-look-at-research-ethics</a:t>
            </a:r>
          </a:p>
        </p:txBody>
      </p:sp>
    </p:spTree>
    <p:extLst>
      <p:ext uri="{BB962C8B-B14F-4D97-AF65-F5344CB8AC3E}">
        <p14:creationId xmlns:p14="http://schemas.microsoft.com/office/powerpoint/2010/main" val="41296140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5538" y="141316"/>
            <a:ext cx="8279477" cy="5519651"/>
          </a:xfrm>
          <a:prstGeom prst="rect">
            <a:avLst/>
          </a:prstGeom>
        </p:spPr>
      </p:pic>
      <p:sp>
        <p:nvSpPr>
          <p:cNvPr id="6" name="TextBox 5"/>
          <p:cNvSpPr txBox="1"/>
          <p:nvPr/>
        </p:nvSpPr>
        <p:spPr>
          <a:xfrm>
            <a:off x="2651761" y="6023156"/>
            <a:ext cx="9468196" cy="738664"/>
          </a:xfrm>
          <a:prstGeom prst="rect">
            <a:avLst/>
          </a:prstGeom>
          <a:noFill/>
        </p:spPr>
        <p:txBody>
          <a:bodyPr wrap="square" rtlCol="0">
            <a:spAutoFit/>
          </a:bodyPr>
          <a:lstStyle/>
          <a:p>
            <a:r>
              <a:rPr lang="en-US" sz="1400" dirty="0" smtClean="0">
                <a:latin typeface="Open Sans" panose="020B0604020202020204" charset="0"/>
                <a:ea typeface="Open Sans" panose="020B0604020202020204" charset="0"/>
                <a:cs typeface="Open Sans" panose="020B0604020202020204" charset="0"/>
              </a:rPr>
              <a:t>Source: </a:t>
            </a:r>
            <a:r>
              <a:rPr lang="en-US" sz="1400" dirty="0" err="1">
                <a:latin typeface="Open Sans" panose="020B0604020202020204" charset="0"/>
                <a:ea typeface="Open Sans" panose="020B0604020202020204" charset="0"/>
                <a:cs typeface="Open Sans" panose="020B0604020202020204" charset="0"/>
              </a:rPr>
              <a:t>Drolet</a:t>
            </a:r>
            <a:r>
              <a:rPr lang="en-US" sz="1400" dirty="0">
                <a:latin typeface="Open Sans" panose="020B0604020202020204" charset="0"/>
                <a:ea typeface="Open Sans" panose="020B0604020202020204" charset="0"/>
                <a:cs typeface="Open Sans" panose="020B0604020202020204" charset="0"/>
              </a:rPr>
              <a:t>, M. J., Rose-</a:t>
            </a:r>
            <a:r>
              <a:rPr lang="en-US" sz="1400" dirty="0" err="1">
                <a:latin typeface="Open Sans" panose="020B0604020202020204" charset="0"/>
                <a:ea typeface="Open Sans" panose="020B0604020202020204" charset="0"/>
                <a:cs typeface="Open Sans" panose="020B0604020202020204" charset="0"/>
              </a:rPr>
              <a:t>Derouin</a:t>
            </a:r>
            <a:r>
              <a:rPr lang="en-US" sz="1400" dirty="0">
                <a:latin typeface="Open Sans" panose="020B0604020202020204" charset="0"/>
                <a:ea typeface="Open Sans" panose="020B0604020202020204" charset="0"/>
                <a:cs typeface="Open Sans" panose="020B0604020202020204" charset="0"/>
              </a:rPr>
              <a:t>, E., Leblanc, J. C., </a:t>
            </a:r>
            <a:r>
              <a:rPr lang="en-US" sz="1400" dirty="0" err="1">
                <a:latin typeface="Open Sans" panose="020B0604020202020204" charset="0"/>
                <a:ea typeface="Open Sans" panose="020B0604020202020204" charset="0"/>
                <a:cs typeface="Open Sans" panose="020B0604020202020204" charset="0"/>
              </a:rPr>
              <a:t>Ruest</a:t>
            </a:r>
            <a:r>
              <a:rPr lang="en-US" sz="1400" dirty="0">
                <a:latin typeface="Open Sans" panose="020B0604020202020204" charset="0"/>
                <a:ea typeface="Open Sans" panose="020B0604020202020204" charset="0"/>
                <a:cs typeface="Open Sans" panose="020B0604020202020204" charset="0"/>
              </a:rPr>
              <a:t>, M., &amp; Williams-Jones, B. (2023). Ethical issues in research: Perceptions of researchers, research ethics board members and research ethics experts. </a:t>
            </a:r>
            <a:r>
              <a:rPr lang="en-US" sz="1400" i="1" dirty="0">
                <a:latin typeface="Open Sans" panose="020B0604020202020204" charset="0"/>
                <a:ea typeface="Open Sans" panose="020B0604020202020204" charset="0"/>
                <a:cs typeface="Open Sans" panose="020B0604020202020204" charset="0"/>
              </a:rPr>
              <a:t>Journal of Academic Ethics</a:t>
            </a:r>
            <a:r>
              <a:rPr lang="en-US" sz="1400" dirty="0">
                <a:latin typeface="Open Sans" panose="020B0604020202020204" charset="0"/>
                <a:ea typeface="Open Sans" panose="020B0604020202020204" charset="0"/>
                <a:cs typeface="Open Sans" panose="020B0604020202020204" charset="0"/>
              </a:rPr>
              <a:t>, </a:t>
            </a:r>
            <a:r>
              <a:rPr lang="en-US" sz="1400" i="1" dirty="0">
                <a:latin typeface="Open Sans" panose="020B0604020202020204" charset="0"/>
                <a:ea typeface="Open Sans" panose="020B0604020202020204" charset="0"/>
                <a:cs typeface="Open Sans" panose="020B0604020202020204" charset="0"/>
              </a:rPr>
              <a:t>21</a:t>
            </a:r>
            <a:r>
              <a:rPr lang="en-US" sz="1400" dirty="0">
                <a:latin typeface="Open Sans" panose="020B0604020202020204" charset="0"/>
                <a:ea typeface="Open Sans" panose="020B0604020202020204" charset="0"/>
                <a:cs typeface="Open Sans" panose="020B0604020202020204" charset="0"/>
              </a:rPr>
              <a:t>(2), 269-292.</a:t>
            </a:r>
            <a:r>
              <a:rPr lang="en-US" sz="1400" dirty="0" smtClean="0">
                <a:latin typeface="Open Sans" panose="020B0604020202020204" charset="0"/>
                <a:ea typeface="Open Sans" panose="020B0604020202020204" charset="0"/>
                <a:cs typeface="Open Sans" panose="020B0604020202020204" charset="0"/>
              </a:rPr>
              <a:t> </a:t>
            </a:r>
            <a:endParaRPr lang="en-US" sz="1400" dirty="0">
              <a:latin typeface="Open Sans" panose="020B0604020202020204" charset="0"/>
              <a:ea typeface="Open Sans" panose="020B0604020202020204" charset="0"/>
              <a:cs typeface="Open Sans" panose="020B0604020202020204" charset="0"/>
            </a:endParaRPr>
          </a:p>
        </p:txBody>
      </p:sp>
    </p:spTree>
    <p:extLst>
      <p:ext uri="{BB962C8B-B14F-4D97-AF65-F5344CB8AC3E}">
        <p14:creationId xmlns:p14="http://schemas.microsoft.com/office/powerpoint/2010/main" val="294324836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2007" y="78625"/>
            <a:ext cx="7620000" cy="6667500"/>
          </a:xfrm>
          <a:prstGeom prst="rect">
            <a:avLst/>
          </a:prstGeom>
        </p:spPr>
      </p:pic>
    </p:spTree>
    <p:extLst>
      <p:ext uri="{BB962C8B-B14F-4D97-AF65-F5344CB8AC3E}">
        <p14:creationId xmlns:p14="http://schemas.microsoft.com/office/powerpoint/2010/main" val="106302071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50524" y="95250"/>
            <a:ext cx="7620000" cy="6667500"/>
          </a:xfrm>
          <a:prstGeom prst="rect">
            <a:avLst/>
          </a:prstGeom>
        </p:spPr>
      </p:pic>
    </p:spTree>
    <p:extLst>
      <p:ext uri="{BB962C8B-B14F-4D97-AF65-F5344CB8AC3E}">
        <p14:creationId xmlns:p14="http://schemas.microsoft.com/office/powerpoint/2010/main" val="137712212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0" y="0"/>
            <a:ext cx="6858000" cy="6858000"/>
          </a:xfrm>
          <a:prstGeom prst="rect">
            <a:avLst/>
          </a:prstGeom>
        </p:spPr>
      </p:pic>
    </p:spTree>
    <p:extLst>
      <p:ext uri="{BB962C8B-B14F-4D97-AF65-F5344CB8AC3E}">
        <p14:creationId xmlns:p14="http://schemas.microsoft.com/office/powerpoint/2010/main" val="308633972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20E2A-B851-EEEB-FCEF-7BAD169B9CA7}"/>
              </a:ext>
            </a:extLst>
          </p:cNvPr>
          <p:cNvSpPr>
            <a:spLocks noGrp="1"/>
          </p:cNvSpPr>
          <p:nvPr>
            <p:ph type="title"/>
          </p:nvPr>
        </p:nvSpPr>
        <p:spPr>
          <a:xfrm>
            <a:off x="846991" y="2592938"/>
            <a:ext cx="10515600" cy="1325563"/>
          </a:xfrm>
        </p:spPr>
        <p:txBody>
          <a:bodyPr/>
          <a:lstStyle/>
          <a:p>
            <a:pPr algn="ctr"/>
            <a:r>
              <a:rPr lang="en-US" dirty="0" smtClean="0"/>
              <a:t>Safeguards in Research Projects</a:t>
            </a:r>
            <a:endParaRPr lang="en-US" dirty="0"/>
          </a:p>
        </p:txBody>
      </p:sp>
    </p:spTree>
    <p:extLst>
      <p:ext uri="{BB962C8B-B14F-4D97-AF65-F5344CB8AC3E}">
        <p14:creationId xmlns:p14="http://schemas.microsoft.com/office/powerpoint/2010/main" val="19151166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677" y="1154836"/>
            <a:ext cx="10515600" cy="1325563"/>
          </a:xfrm>
        </p:spPr>
        <p:txBody>
          <a:bodyPr>
            <a:normAutofit fontScale="90000"/>
          </a:bodyPr>
          <a:lstStyle/>
          <a:p>
            <a:pPr algn="ctr"/>
            <a:r>
              <a:rPr lang="en-US" dirty="0" smtClean="0"/>
              <a:t>Brain Teaser on Research Excellence</a:t>
            </a:r>
            <a:r>
              <a:rPr lang="en-US" dirty="0" smtClean="0"/>
              <a:t/>
            </a:r>
            <a:br>
              <a:rPr lang="en-US" dirty="0" smtClean="0"/>
            </a:br>
            <a:r>
              <a:rPr lang="en-US" dirty="0"/>
              <a:t/>
            </a:r>
            <a:br>
              <a:rPr lang="en-US" dirty="0"/>
            </a:br>
            <a:r>
              <a:rPr lang="en-US" dirty="0" smtClean="0"/>
              <a:t>(Scan the QR Code)</a:t>
            </a:r>
            <a:r>
              <a:rPr lang="en-US" dirty="0"/>
              <a:t/>
            </a:r>
            <a:br>
              <a:rPr lang="en-US" dirty="0"/>
            </a:br>
            <a:r>
              <a:rPr lang="en-US" dirty="0" smtClean="0"/>
              <a:t/>
            </a:r>
            <a:br>
              <a:rPr lang="en-US" dirty="0" smtClean="0"/>
            </a:br>
            <a:r>
              <a:rPr lang="en-US" dirty="0"/>
              <a:t/>
            </a:r>
            <a:br>
              <a:rPr lang="en-US" dirty="0"/>
            </a:b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3483" y="2480399"/>
            <a:ext cx="3399906" cy="3399906"/>
          </a:xfrm>
          <a:prstGeom prst="rect">
            <a:avLst/>
          </a:prstGeom>
        </p:spPr>
      </p:pic>
      <p:sp>
        <p:nvSpPr>
          <p:cNvPr id="4" name="Rectangle 3"/>
          <p:cNvSpPr/>
          <p:nvPr/>
        </p:nvSpPr>
        <p:spPr>
          <a:xfrm>
            <a:off x="3859614" y="6225867"/>
            <a:ext cx="3775457" cy="369332"/>
          </a:xfrm>
          <a:prstGeom prst="rect">
            <a:avLst/>
          </a:prstGeom>
        </p:spPr>
        <p:txBody>
          <a:bodyPr wrap="none">
            <a:spAutoFit/>
          </a:bodyPr>
          <a:lstStyle/>
          <a:p>
            <a:r>
              <a:rPr lang="en-US" dirty="0">
                <a:solidFill>
                  <a:schemeClr val="bg1"/>
                </a:solidFill>
              </a:rPr>
              <a:t>https://www.menti.com/alcsztrh1txv</a:t>
            </a:r>
          </a:p>
        </p:txBody>
      </p:sp>
      <p:sp>
        <p:nvSpPr>
          <p:cNvPr id="5" name="Rectangle 4"/>
          <p:cNvSpPr/>
          <p:nvPr/>
        </p:nvSpPr>
        <p:spPr>
          <a:xfrm>
            <a:off x="8270686" y="3522135"/>
            <a:ext cx="3352200" cy="830997"/>
          </a:xfrm>
          <a:prstGeom prst="rect">
            <a:avLst/>
          </a:prstGeom>
        </p:spPr>
        <p:txBody>
          <a:bodyPr wrap="none">
            <a:spAutoFit/>
          </a:bodyPr>
          <a:lstStyle/>
          <a:p>
            <a:pPr algn="ctr"/>
            <a:r>
              <a:rPr lang="en-US" sz="2400" dirty="0" smtClean="0">
                <a:solidFill>
                  <a:schemeClr val="bg1"/>
                </a:solidFill>
              </a:rPr>
              <a:t>What makes for a </a:t>
            </a:r>
          </a:p>
          <a:p>
            <a:r>
              <a:rPr lang="en-US" sz="2400" dirty="0" smtClean="0">
                <a:solidFill>
                  <a:schemeClr val="bg1"/>
                </a:solidFill>
              </a:rPr>
              <a:t>successful researcher?</a:t>
            </a:r>
            <a:endParaRPr lang="en-US" sz="2400" dirty="0">
              <a:solidFill>
                <a:schemeClr val="bg1"/>
              </a:solidFill>
            </a:endParaRPr>
          </a:p>
        </p:txBody>
      </p:sp>
    </p:spTree>
    <p:extLst>
      <p:ext uri="{BB962C8B-B14F-4D97-AF65-F5344CB8AC3E}">
        <p14:creationId xmlns:p14="http://schemas.microsoft.com/office/powerpoint/2010/main" val="28082925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Safeguards in research projects</a:t>
            </a:r>
            <a:endParaRPr lang="en-US" dirty="0"/>
          </a:p>
        </p:txBody>
      </p:sp>
      <p:sp>
        <p:nvSpPr>
          <p:cNvPr id="3" name="Content Placeholder 2"/>
          <p:cNvSpPr>
            <a:spLocks noGrp="1"/>
          </p:cNvSpPr>
          <p:nvPr>
            <p:ph idx="1"/>
          </p:nvPr>
        </p:nvSpPr>
        <p:spPr/>
        <p:txBody>
          <a:bodyPr>
            <a:normAutofit/>
          </a:bodyPr>
          <a:lstStyle/>
          <a:p>
            <a:r>
              <a:rPr lang="en-US" sz="4000" dirty="0">
                <a:latin typeface="+mj-lt"/>
              </a:rPr>
              <a:t>Safeguards in research projects refer to the </a:t>
            </a:r>
            <a:r>
              <a:rPr lang="en-US" sz="4000" u="sng" dirty="0">
                <a:latin typeface="+mj-lt"/>
              </a:rPr>
              <a:t>measures</a:t>
            </a:r>
            <a:r>
              <a:rPr lang="en-US" sz="4000" dirty="0">
                <a:latin typeface="+mj-lt"/>
              </a:rPr>
              <a:t> taken to </a:t>
            </a:r>
            <a:r>
              <a:rPr lang="en-US" sz="4000" u="sng" dirty="0">
                <a:latin typeface="+mj-lt"/>
              </a:rPr>
              <a:t>protect</a:t>
            </a:r>
            <a:r>
              <a:rPr lang="en-US" sz="4000" dirty="0">
                <a:latin typeface="+mj-lt"/>
              </a:rPr>
              <a:t> the rights, welfare, and safety of research participants, as well as the integrity and validity of the research findings.</a:t>
            </a:r>
          </a:p>
        </p:txBody>
      </p:sp>
    </p:spTree>
    <p:extLst>
      <p:ext uri="{BB962C8B-B14F-4D97-AF65-F5344CB8AC3E}">
        <p14:creationId xmlns:p14="http://schemas.microsoft.com/office/powerpoint/2010/main" val="10191911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2547" y="0"/>
            <a:ext cx="10515600" cy="1325563"/>
          </a:xfrm>
        </p:spPr>
        <p:txBody>
          <a:bodyPr/>
          <a:lstStyle/>
          <a:p>
            <a:r>
              <a:rPr lang="en-US" dirty="0" smtClean="0"/>
              <a:t>Types of Safeguards</a:t>
            </a:r>
            <a:endParaRPr lang="en-US" dirty="0"/>
          </a:p>
        </p:txBody>
      </p:sp>
      <p:sp>
        <p:nvSpPr>
          <p:cNvPr id="3" name="Content Placeholder 2"/>
          <p:cNvSpPr>
            <a:spLocks noGrp="1"/>
          </p:cNvSpPr>
          <p:nvPr>
            <p:ph idx="1"/>
          </p:nvPr>
        </p:nvSpPr>
        <p:spPr>
          <a:xfrm>
            <a:off x="622547" y="1205346"/>
            <a:ext cx="10515600" cy="5112328"/>
          </a:xfrm>
        </p:spPr>
        <p:txBody>
          <a:bodyPr>
            <a:normAutofit fontScale="85000" lnSpcReduction="10000"/>
          </a:bodyPr>
          <a:lstStyle/>
          <a:p>
            <a:pPr marL="0" indent="0">
              <a:buNone/>
            </a:pPr>
            <a:r>
              <a:rPr lang="en-US" dirty="0">
                <a:latin typeface="+mj-lt"/>
              </a:rPr>
              <a:t>1. </a:t>
            </a:r>
            <a:r>
              <a:rPr lang="en-US" b="1" dirty="0" smtClean="0">
                <a:latin typeface="+mj-lt"/>
              </a:rPr>
              <a:t>Informed consent</a:t>
            </a:r>
            <a:r>
              <a:rPr lang="en-US" dirty="0" smtClean="0">
                <a:latin typeface="+mj-lt"/>
              </a:rPr>
              <a:t>: </a:t>
            </a:r>
            <a:r>
              <a:rPr lang="en-US" dirty="0">
                <a:latin typeface="+mj-lt"/>
              </a:rPr>
              <a:t>Ensuring that participants understand the research purpose, risks, benefits, and their rights.</a:t>
            </a:r>
          </a:p>
          <a:p>
            <a:pPr marL="0" indent="0">
              <a:buNone/>
            </a:pPr>
            <a:r>
              <a:rPr lang="en-US" dirty="0">
                <a:latin typeface="+mj-lt"/>
              </a:rPr>
              <a:t>2. </a:t>
            </a:r>
            <a:r>
              <a:rPr lang="en-US" b="1" dirty="0" smtClean="0">
                <a:latin typeface="+mj-lt"/>
              </a:rPr>
              <a:t>Confidentiality </a:t>
            </a:r>
            <a:r>
              <a:rPr lang="en-US" b="1" dirty="0">
                <a:latin typeface="+mj-lt"/>
              </a:rPr>
              <a:t>and </a:t>
            </a:r>
            <a:r>
              <a:rPr lang="en-US" b="1" dirty="0" smtClean="0">
                <a:latin typeface="+mj-lt"/>
              </a:rPr>
              <a:t>anonymity</a:t>
            </a:r>
            <a:r>
              <a:rPr lang="en-US" dirty="0" smtClean="0">
                <a:latin typeface="+mj-lt"/>
              </a:rPr>
              <a:t>: </a:t>
            </a:r>
            <a:r>
              <a:rPr lang="en-US" dirty="0">
                <a:latin typeface="+mj-lt"/>
              </a:rPr>
              <a:t>Protecting participants' personal information and maintaining their anonymity.</a:t>
            </a:r>
          </a:p>
          <a:p>
            <a:pPr marL="0" indent="0">
              <a:buNone/>
            </a:pPr>
            <a:r>
              <a:rPr lang="en-US" dirty="0">
                <a:latin typeface="+mj-lt"/>
              </a:rPr>
              <a:t>3. </a:t>
            </a:r>
            <a:r>
              <a:rPr lang="en-US" b="1" dirty="0" smtClean="0">
                <a:latin typeface="+mj-lt"/>
              </a:rPr>
              <a:t>Risk </a:t>
            </a:r>
            <a:r>
              <a:rPr lang="en-US" b="1" dirty="0">
                <a:latin typeface="+mj-lt"/>
              </a:rPr>
              <a:t>assessment and </a:t>
            </a:r>
            <a:r>
              <a:rPr lang="en-US" b="1" dirty="0" smtClean="0">
                <a:latin typeface="+mj-lt"/>
              </a:rPr>
              <a:t>mitigation</a:t>
            </a:r>
            <a:r>
              <a:rPr lang="en-US" dirty="0" smtClean="0">
                <a:latin typeface="+mj-lt"/>
              </a:rPr>
              <a:t>: </a:t>
            </a:r>
            <a:r>
              <a:rPr lang="en-US" dirty="0">
                <a:latin typeface="+mj-lt"/>
              </a:rPr>
              <a:t>Identifying potential risks and taking steps to minimize them.</a:t>
            </a:r>
          </a:p>
          <a:p>
            <a:pPr marL="0" indent="0">
              <a:buNone/>
            </a:pPr>
            <a:r>
              <a:rPr lang="en-US" dirty="0">
                <a:latin typeface="+mj-lt"/>
              </a:rPr>
              <a:t>4. </a:t>
            </a:r>
            <a:r>
              <a:rPr lang="en-US" b="1" dirty="0" smtClean="0">
                <a:latin typeface="+mj-lt"/>
              </a:rPr>
              <a:t>Data </a:t>
            </a:r>
            <a:r>
              <a:rPr lang="en-US" b="1" dirty="0">
                <a:latin typeface="+mj-lt"/>
              </a:rPr>
              <a:t>protection and </a:t>
            </a:r>
            <a:r>
              <a:rPr lang="en-US" b="1" dirty="0" smtClean="0">
                <a:latin typeface="+mj-lt"/>
              </a:rPr>
              <a:t>security</a:t>
            </a:r>
            <a:r>
              <a:rPr lang="en-US" dirty="0" smtClean="0">
                <a:latin typeface="+mj-lt"/>
              </a:rPr>
              <a:t>: </a:t>
            </a:r>
            <a:r>
              <a:rPr lang="en-US" dirty="0">
                <a:latin typeface="+mj-lt"/>
              </a:rPr>
              <a:t>Ensuring the secure storage, transmission, and disposal of research data.</a:t>
            </a:r>
          </a:p>
          <a:p>
            <a:pPr marL="0" indent="0">
              <a:buNone/>
            </a:pPr>
            <a:r>
              <a:rPr lang="en-US" dirty="0">
                <a:latin typeface="+mj-lt"/>
              </a:rPr>
              <a:t>5. </a:t>
            </a:r>
            <a:r>
              <a:rPr lang="en-US" b="1" dirty="0" smtClean="0">
                <a:latin typeface="+mj-lt"/>
              </a:rPr>
              <a:t>Participant </a:t>
            </a:r>
            <a:r>
              <a:rPr lang="en-US" b="1" dirty="0">
                <a:latin typeface="+mj-lt"/>
              </a:rPr>
              <a:t>selection and </a:t>
            </a:r>
            <a:r>
              <a:rPr lang="en-US" b="1" dirty="0" smtClean="0">
                <a:latin typeface="+mj-lt"/>
              </a:rPr>
              <a:t>recruitment</a:t>
            </a:r>
            <a:r>
              <a:rPr lang="en-US" dirty="0" smtClean="0">
                <a:latin typeface="+mj-lt"/>
              </a:rPr>
              <a:t>: </a:t>
            </a:r>
            <a:r>
              <a:rPr lang="en-US" dirty="0">
                <a:latin typeface="+mj-lt"/>
              </a:rPr>
              <a:t>Ensuring that participants are selected and recruited fairly and without coercion.</a:t>
            </a:r>
          </a:p>
          <a:p>
            <a:pPr marL="0" indent="0">
              <a:buNone/>
            </a:pPr>
            <a:r>
              <a:rPr lang="en-US" dirty="0">
                <a:latin typeface="+mj-lt"/>
              </a:rPr>
              <a:t>6. </a:t>
            </a:r>
            <a:r>
              <a:rPr lang="en-US" b="1" dirty="0" smtClean="0">
                <a:latin typeface="+mj-lt"/>
              </a:rPr>
              <a:t>Research </a:t>
            </a:r>
            <a:r>
              <a:rPr lang="en-US" b="1" dirty="0">
                <a:latin typeface="+mj-lt"/>
              </a:rPr>
              <a:t>design and </a:t>
            </a:r>
            <a:r>
              <a:rPr lang="en-US" b="1" dirty="0" smtClean="0">
                <a:latin typeface="+mj-lt"/>
              </a:rPr>
              <a:t>methodology</a:t>
            </a:r>
            <a:r>
              <a:rPr lang="en-US" dirty="0" smtClean="0">
                <a:latin typeface="+mj-lt"/>
              </a:rPr>
              <a:t>: </a:t>
            </a:r>
            <a:r>
              <a:rPr lang="en-US" dirty="0">
                <a:latin typeface="+mj-lt"/>
              </a:rPr>
              <a:t>Ensuring that the research design and methodology are sound and minimize potential harm.</a:t>
            </a:r>
          </a:p>
          <a:p>
            <a:pPr marL="0" indent="0">
              <a:buNone/>
            </a:pPr>
            <a:r>
              <a:rPr lang="en-US" dirty="0">
                <a:latin typeface="+mj-lt"/>
              </a:rPr>
              <a:t>7. </a:t>
            </a:r>
            <a:r>
              <a:rPr lang="en-US" b="1" dirty="0" smtClean="0">
                <a:latin typeface="+mj-lt"/>
              </a:rPr>
              <a:t>Monitoring </a:t>
            </a:r>
            <a:r>
              <a:rPr lang="en-US" b="1" dirty="0">
                <a:latin typeface="+mj-lt"/>
              </a:rPr>
              <a:t>and </a:t>
            </a:r>
            <a:r>
              <a:rPr lang="en-US" b="1" dirty="0" smtClean="0">
                <a:latin typeface="+mj-lt"/>
              </a:rPr>
              <a:t>review</a:t>
            </a:r>
            <a:r>
              <a:rPr lang="en-US" dirty="0" smtClean="0">
                <a:latin typeface="+mj-lt"/>
              </a:rPr>
              <a:t>: </a:t>
            </a:r>
            <a:r>
              <a:rPr lang="en-US" dirty="0">
                <a:latin typeface="+mj-lt"/>
              </a:rPr>
              <a:t>Regularly monitoring and reviewing the research project to ensure that safeguards are in place</a:t>
            </a:r>
            <a:r>
              <a:rPr lang="en-US" dirty="0" smtClean="0">
                <a:latin typeface="+mj-lt"/>
              </a:rPr>
              <a:t>. </a:t>
            </a:r>
            <a:endParaRPr lang="en-US" dirty="0">
              <a:latin typeface="+mj-lt"/>
            </a:endParaRPr>
          </a:p>
        </p:txBody>
      </p:sp>
    </p:spTree>
    <p:extLst>
      <p:ext uri="{BB962C8B-B14F-4D97-AF65-F5344CB8AC3E}">
        <p14:creationId xmlns:p14="http://schemas.microsoft.com/office/powerpoint/2010/main" val="24003220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Safeguards for Vulnerable Populations</a:t>
            </a:r>
          </a:p>
        </p:txBody>
      </p:sp>
      <p:sp>
        <p:nvSpPr>
          <p:cNvPr id="3" name="Content Placeholder 2"/>
          <p:cNvSpPr>
            <a:spLocks noGrp="1"/>
          </p:cNvSpPr>
          <p:nvPr>
            <p:ph idx="1"/>
          </p:nvPr>
        </p:nvSpPr>
        <p:spPr/>
        <p:txBody>
          <a:bodyPr>
            <a:normAutofit lnSpcReduction="10000"/>
          </a:bodyPr>
          <a:lstStyle/>
          <a:p>
            <a:pPr marL="0" indent="0">
              <a:buNone/>
            </a:pPr>
            <a:r>
              <a:rPr lang="en-US" dirty="0">
                <a:latin typeface="+mj-lt"/>
              </a:rPr>
              <a:t>1. </a:t>
            </a:r>
            <a:r>
              <a:rPr lang="en-US" b="1" dirty="0" smtClean="0">
                <a:latin typeface="+mj-lt"/>
              </a:rPr>
              <a:t>Children </a:t>
            </a:r>
            <a:r>
              <a:rPr lang="en-US" b="1" dirty="0">
                <a:latin typeface="+mj-lt"/>
              </a:rPr>
              <a:t>and </a:t>
            </a:r>
            <a:r>
              <a:rPr lang="en-US" b="1" dirty="0" smtClean="0">
                <a:latin typeface="+mj-lt"/>
              </a:rPr>
              <a:t>minors</a:t>
            </a:r>
            <a:r>
              <a:rPr lang="en-US" dirty="0" smtClean="0">
                <a:latin typeface="+mj-lt"/>
              </a:rPr>
              <a:t>: </a:t>
            </a:r>
            <a:r>
              <a:rPr lang="en-US" dirty="0">
                <a:latin typeface="+mj-lt"/>
              </a:rPr>
              <a:t>Ensuring that parents or guardians provide informed consent and that the research is designed to minimize potential harm.</a:t>
            </a:r>
          </a:p>
          <a:p>
            <a:pPr marL="0" indent="0">
              <a:buNone/>
            </a:pPr>
            <a:r>
              <a:rPr lang="en-US" dirty="0">
                <a:latin typeface="+mj-lt"/>
              </a:rPr>
              <a:t>2. </a:t>
            </a:r>
            <a:r>
              <a:rPr lang="en-US" b="1" dirty="0" smtClean="0">
                <a:latin typeface="+mj-lt"/>
              </a:rPr>
              <a:t>Pregnant women</a:t>
            </a:r>
            <a:r>
              <a:rPr lang="en-US" dirty="0" smtClean="0">
                <a:latin typeface="+mj-lt"/>
              </a:rPr>
              <a:t>: </a:t>
            </a:r>
            <a:r>
              <a:rPr lang="en-US" dirty="0">
                <a:latin typeface="+mj-lt"/>
              </a:rPr>
              <a:t>Ensuring that the research is designed to minimize potential harm to the mother and fetus.</a:t>
            </a:r>
          </a:p>
          <a:p>
            <a:pPr marL="0" indent="0">
              <a:buNone/>
            </a:pPr>
            <a:r>
              <a:rPr lang="en-US" dirty="0">
                <a:latin typeface="+mj-lt"/>
              </a:rPr>
              <a:t>3. </a:t>
            </a:r>
            <a:r>
              <a:rPr lang="en-US" b="1" dirty="0" smtClean="0">
                <a:latin typeface="+mj-lt"/>
              </a:rPr>
              <a:t>Prisoners </a:t>
            </a:r>
            <a:r>
              <a:rPr lang="en-US" b="1" dirty="0">
                <a:latin typeface="+mj-lt"/>
              </a:rPr>
              <a:t>and </a:t>
            </a:r>
            <a:r>
              <a:rPr lang="en-US" b="1" dirty="0" smtClean="0">
                <a:latin typeface="+mj-lt"/>
              </a:rPr>
              <a:t>detainees</a:t>
            </a:r>
            <a:r>
              <a:rPr lang="en-US" dirty="0" smtClean="0">
                <a:latin typeface="+mj-lt"/>
              </a:rPr>
              <a:t>: </a:t>
            </a:r>
            <a:r>
              <a:rPr lang="en-US" dirty="0">
                <a:latin typeface="+mj-lt"/>
              </a:rPr>
              <a:t>Ensuring that the research is designed to minimize potential harm and that participants are not coerced.</a:t>
            </a:r>
          </a:p>
          <a:p>
            <a:pPr marL="0" indent="0">
              <a:buNone/>
            </a:pPr>
            <a:r>
              <a:rPr lang="en-US" dirty="0">
                <a:latin typeface="+mj-lt"/>
              </a:rPr>
              <a:t>4. </a:t>
            </a:r>
            <a:r>
              <a:rPr lang="en-US" b="1" dirty="0" smtClean="0">
                <a:latin typeface="+mj-lt"/>
              </a:rPr>
              <a:t>Individuals </a:t>
            </a:r>
            <a:r>
              <a:rPr lang="en-US" b="1" dirty="0">
                <a:latin typeface="+mj-lt"/>
              </a:rPr>
              <a:t>with </a:t>
            </a:r>
            <a:r>
              <a:rPr lang="en-US" b="1" dirty="0" smtClean="0">
                <a:latin typeface="+mj-lt"/>
              </a:rPr>
              <a:t>disabilities</a:t>
            </a:r>
            <a:r>
              <a:rPr lang="en-US" dirty="0" smtClean="0">
                <a:latin typeface="+mj-lt"/>
              </a:rPr>
              <a:t>: </a:t>
            </a:r>
            <a:r>
              <a:rPr lang="en-US" dirty="0">
                <a:latin typeface="+mj-lt"/>
              </a:rPr>
              <a:t>Ensuring that the research is accessible and that participants are not exploited.</a:t>
            </a:r>
          </a:p>
        </p:txBody>
      </p:sp>
    </p:spTree>
    <p:extLst>
      <p:ext uri="{BB962C8B-B14F-4D97-AF65-F5344CB8AC3E}">
        <p14:creationId xmlns:p14="http://schemas.microsoft.com/office/powerpoint/2010/main" val="13811942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Institutional Safeguards</a:t>
            </a:r>
          </a:p>
        </p:txBody>
      </p:sp>
      <p:sp>
        <p:nvSpPr>
          <p:cNvPr id="3" name="Content Placeholder 2"/>
          <p:cNvSpPr>
            <a:spLocks noGrp="1"/>
          </p:cNvSpPr>
          <p:nvPr>
            <p:ph idx="1"/>
          </p:nvPr>
        </p:nvSpPr>
        <p:spPr/>
        <p:txBody>
          <a:bodyPr/>
          <a:lstStyle/>
          <a:p>
            <a:pPr marL="514350" indent="-514350">
              <a:buAutoNum type="arabicPeriod"/>
            </a:pPr>
            <a:r>
              <a:rPr lang="en-US" b="1" dirty="0" smtClean="0">
                <a:latin typeface="+mj-lt"/>
              </a:rPr>
              <a:t>Institutional </a:t>
            </a:r>
            <a:r>
              <a:rPr lang="en-US" b="1" dirty="0">
                <a:latin typeface="+mj-lt"/>
              </a:rPr>
              <a:t>Review Boards (IRBs</a:t>
            </a:r>
            <a:r>
              <a:rPr lang="en-US" b="1" dirty="0" smtClean="0">
                <a:latin typeface="+mj-lt"/>
              </a:rPr>
              <a:t>): </a:t>
            </a:r>
            <a:r>
              <a:rPr lang="en-US" dirty="0">
                <a:latin typeface="+mj-lt"/>
              </a:rPr>
              <a:t>Ensuring that research proposals are reviewed and approved by an IRB</a:t>
            </a:r>
            <a:r>
              <a:rPr lang="en-US" dirty="0" smtClean="0">
                <a:latin typeface="+mj-lt"/>
              </a:rPr>
              <a:t>.</a:t>
            </a:r>
          </a:p>
          <a:p>
            <a:pPr marL="514350" indent="-514350">
              <a:buAutoNum type="arabicPeriod"/>
            </a:pPr>
            <a:endParaRPr lang="en-US" dirty="0">
              <a:latin typeface="+mj-lt"/>
            </a:endParaRPr>
          </a:p>
          <a:p>
            <a:pPr marL="0" indent="0">
              <a:buNone/>
            </a:pPr>
            <a:r>
              <a:rPr lang="en-US" dirty="0">
                <a:latin typeface="+mj-lt"/>
              </a:rPr>
              <a:t>2. </a:t>
            </a:r>
            <a:r>
              <a:rPr lang="en-US" b="1" dirty="0" smtClean="0">
                <a:latin typeface="+mj-lt"/>
              </a:rPr>
              <a:t>Research </a:t>
            </a:r>
            <a:r>
              <a:rPr lang="en-US" b="1" dirty="0">
                <a:latin typeface="+mj-lt"/>
              </a:rPr>
              <a:t>ethics </a:t>
            </a:r>
            <a:r>
              <a:rPr lang="en-US" b="1" dirty="0" smtClean="0">
                <a:latin typeface="+mj-lt"/>
              </a:rPr>
              <a:t>committees</a:t>
            </a:r>
            <a:r>
              <a:rPr lang="en-US" dirty="0" smtClean="0">
                <a:latin typeface="+mj-lt"/>
              </a:rPr>
              <a:t>: </a:t>
            </a:r>
            <a:r>
              <a:rPr lang="en-US" dirty="0">
                <a:latin typeface="+mj-lt"/>
              </a:rPr>
              <a:t>Ensuring that research proposals are reviewed and approved by a research ethics committee</a:t>
            </a:r>
            <a:r>
              <a:rPr lang="en-US" dirty="0" smtClean="0">
                <a:latin typeface="+mj-lt"/>
              </a:rPr>
              <a:t>.</a:t>
            </a:r>
          </a:p>
          <a:p>
            <a:pPr marL="0" indent="0">
              <a:buNone/>
            </a:pPr>
            <a:endParaRPr lang="en-US" dirty="0">
              <a:latin typeface="+mj-lt"/>
            </a:endParaRPr>
          </a:p>
          <a:p>
            <a:pPr marL="0" indent="0">
              <a:buNone/>
            </a:pPr>
            <a:r>
              <a:rPr lang="en-US" dirty="0">
                <a:latin typeface="+mj-lt"/>
              </a:rPr>
              <a:t>3. </a:t>
            </a:r>
            <a:r>
              <a:rPr lang="en-US" b="1" dirty="0" smtClean="0">
                <a:latin typeface="+mj-lt"/>
              </a:rPr>
              <a:t>Data </a:t>
            </a:r>
            <a:r>
              <a:rPr lang="en-US" b="1" dirty="0">
                <a:latin typeface="+mj-lt"/>
              </a:rPr>
              <a:t>safety monitoring </a:t>
            </a:r>
            <a:r>
              <a:rPr lang="en-US" b="1" dirty="0" smtClean="0">
                <a:latin typeface="+mj-lt"/>
              </a:rPr>
              <a:t>boards</a:t>
            </a:r>
            <a:r>
              <a:rPr lang="en-US" dirty="0" smtClean="0">
                <a:latin typeface="+mj-lt"/>
              </a:rPr>
              <a:t>: </a:t>
            </a:r>
            <a:r>
              <a:rPr lang="en-US" dirty="0">
                <a:latin typeface="+mj-lt"/>
              </a:rPr>
              <a:t>Ensuring that research data is monitored for safety and efficacy.</a:t>
            </a:r>
          </a:p>
        </p:txBody>
      </p:sp>
    </p:spTree>
    <p:extLst>
      <p:ext uri="{BB962C8B-B14F-4D97-AF65-F5344CB8AC3E}">
        <p14:creationId xmlns:p14="http://schemas.microsoft.com/office/powerpoint/2010/main" val="18727846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Benefits of Safeguards in Research Projects</a:t>
            </a:r>
          </a:p>
        </p:txBody>
      </p:sp>
      <p:sp>
        <p:nvSpPr>
          <p:cNvPr id="3" name="Content Placeholder 2"/>
          <p:cNvSpPr>
            <a:spLocks noGrp="1"/>
          </p:cNvSpPr>
          <p:nvPr>
            <p:ph idx="1"/>
          </p:nvPr>
        </p:nvSpPr>
        <p:spPr/>
        <p:txBody>
          <a:bodyPr>
            <a:normAutofit/>
          </a:bodyPr>
          <a:lstStyle/>
          <a:p>
            <a:pPr marL="0" indent="0">
              <a:buNone/>
            </a:pPr>
            <a:r>
              <a:rPr lang="en-US" sz="3000" dirty="0">
                <a:latin typeface="+mj-lt"/>
              </a:rPr>
              <a:t>1. </a:t>
            </a:r>
            <a:r>
              <a:rPr lang="en-US" sz="3000" b="1" dirty="0" smtClean="0">
                <a:latin typeface="+mj-lt"/>
              </a:rPr>
              <a:t>Protection </a:t>
            </a:r>
            <a:r>
              <a:rPr lang="en-US" sz="3000" b="1" dirty="0">
                <a:latin typeface="+mj-lt"/>
              </a:rPr>
              <a:t>of </a:t>
            </a:r>
            <a:r>
              <a:rPr lang="en-US" sz="3000" b="1" dirty="0" smtClean="0">
                <a:latin typeface="+mj-lt"/>
              </a:rPr>
              <a:t>participants</a:t>
            </a:r>
            <a:r>
              <a:rPr lang="en-US" sz="3000" dirty="0" smtClean="0">
                <a:latin typeface="+mj-lt"/>
              </a:rPr>
              <a:t>: </a:t>
            </a:r>
            <a:r>
              <a:rPr lang="en-US" sz="3000" dirty="0">
                <a:latin typeface="+mj-lt"/>
              </a:rPr>
              <a:t>Ensuring that participants are protected from harm and exploitation.</a:t>
            </a:r>
          </a:p>
          <a:p>
            <a:pPr marL="0" indent="0">
              <a:buNone/>
            </a:pPr>
            <a:r>
              <a:rPr lang="en-US" sz="3000" dirty="0">
                <a:latin typeface="+mj-lt"/>
              </a:rPr>
              <a:t>2. </a:t>
            </a:r>
            <a:r>
              <a:rPr lang="en-US" sz="3000" b="1" dirty="0" smtClean="0">
                <a:latin typeface="+mj-lt"/>
              </a:rPr>
              <a:t>Integrity </a:t>
            </a:r>
            <a:r>
              <a:rPr lang="en-US" sz="3000" b="1" dirty="0">
                <a:latin typeface="+mj-lt"/>
              </a:rPr>
              <a:t>of research </a:t>
            </a:r>
            <a:r>
              <a:rPr lang="en-US" sz="3000" b="1" dirty="0" smtClean="0">
                <a:latin typeface="+mj-lt"/>
              </a:rPr>
              <a:t>findings</a:t>
            </a:r>
            <a:r>
              <a:rPr lang="en-US" sz="3000" dirty="0" smtClean="0">
                <a:latin typeface="+mj-lt"/>
              </a:rPr>
              <a:t>: </a:t>
            </a:r>
            <a:r>
              <a:rPr lang="en-US" sz="3000" dirty="0">
                <a:latin typeface="+mj-lt"/>
              </a:rPr>
              <a:t>Ensuring that research findings are valid and reliable.</a:t>
            </a:r>
          </a:p>
          <a:p>
            <a:pPr marL="0" indent="0">
              <a:buNone/>
            </a:pPr>
            <a:r>
              <a:rPr lang="en-US" sz="3000" dirty="0">
                <a:latin typeface="+mj-lt"/>
              </a:rPr>
              <a:t>3. </a:t>
            </a:r>
            <a:r>
              <a:rPr lang="en-US" sz="3000" b="1" dirty="0" smtClean="0">
                <a:latin typeface="+mj-lt"/>
              </a:rPr>
              <a:t>Public trust</a:t>
            </a:r>
            <a:r>
              <a:rPr lang="en-US" sz="3000" dirty="0" smtClean="0">
                <a:latin typeface="+mj-lt"/>
              </a:rPr>
              <a:t>: </a:t>
            </a:r>
            <a:r>
              <a:rPr lang="en-US" sz="3000" dirty="0">
                <a:latin typeface="+mj-lt"/>
              </a:rPr>
              <a:t>Maintaining public trust in research by ensuring that safeguards are in place.</a:t>
            </a:r>
          </a:p>
          <a:p>
            <a:pPr marL="0" indent="0">
              <a:buNone/>
            </a:pPr>
            <a:r>
              <a:rPr lang="en-US" sz="3000" dirty="0">
                <a:latin typeface="+mj-lt"/>
              </a:rPr>
              <a:t>4. </a:t>
            </a:r>
            <a:r>
              <a:rPr lang="en-US" sz="3000" b="1" dirty="0" smtClean="0">
                <a:latin typeface="+mj-lt"/>
              </a:rPr>
              <a:t>Compliance </a:t>
            </a:r>
            <a:r>
              <a:rPr lang="en-US" sz="3000" b="1" dirty="0">
                <a:latin typeface="+mj-lt"/>
              </a:rPr>
              <a:t>with </a:t>
            </a:r>
            <a:r>
              <a:rPr lang="en-US" sz="3000" b="1" dirty="0" smtClean="0">
                <a:latin typeface="+mj-lt"/>
              </a:rPr>
              <a:t>regulations</a:t>
            </a:r>
            <a:r>
              <a:rPr lang="en-US" sz="3000" dirty="0" smtClean="0">
                <a:latin typeface="+mj-lt"/>
              </a:rPr>
              <a:t>: </a:t>
            </a:r>
            <a:r>
              <a:rPr lang="en-US" sz="3000" dirty="0">
                <a:latin typeface="+mj-lt"/>
              </a:rPr>
              <a:t>Ensuring that research projects comply with relevant regulations and guidelines.</a:t>
            </a:r>
          </a:p>
        </p:txBody>
      </p:sp>
    </p:spTree>
    <p:extLst>
      <p:ext uri="{BB962C8B-B14F-4D97-AF65-F5344CB8AC3E}">
        <p14:creationId xmlns:p14="http://schemas.microsoft.com/office/powerpoint/2010/main" val="7434671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712"/>
        <p:cNvGrpSpPr/>
        <p:nvPr/>
      </p:nvGrpSpPr>
      <p:grpSpPr>
        <a:xfrm>
          <a:off x="0" y="0"/>
          <a:ext cx="0" cy="0"/>
          <a:chOff x="0" y="0"/>
          <a:chExt cx="0" cy="0"/>
        </a:xfrm>
      </p:grpSpPr>
      <p:sp>
        <p:nvSpPr>
          <p:cNvPr id="713" name="Shape 713"/>
          <p:cNvSpPr/>
          <p:nvPr/>
        </p:nvSpPr>
        <p:spPr>
          <a:xfrm>
            <a:off x="-302033" y="0"/>
            <a:ext cx="226400" cy="856800"/>
          </a:xfrm>
          <a:prstGeom prst="rect">
            <a:avLst/>
          </a:prstGeom>
          <a:solidFill>
            <a:schemeClr val="lt2"/>
          </a:solidFill>
          <a:ln w="19050" cap="flat" cmpd="sng">
            <a:solidFill>
              <a:schemeClr val="dk2"/>
            </a:solidFill>
            <a:prstDash val="solid"/>
            <a:round/>
            <a:headEnd type="none" w="med" len="med"/>
            <a:tailEnd type="none" w="med" len="med"/>
          </a:ln>
        </p:spPr>
        <p:txBody>
          <a:bodyPr lIns="121900" tIns="121900" rIns="121900" bIns="121900" anchor="ctr" anchorCtr="0">
            <a:noAutofit/>
          </a:bodyPr>
          <a:lstStyle/>
          <a:p>
            <a:endParaRPr sz="2400"/>
          </a:p>
        </p:txBody>
      </p:sp>
      <p:sp>
        <p:nvSpPr>
          <p:cNvPr id="714" name="Shape 714"/>
          <p:cNvSpPr/>
          <p:nvPr/>
        </p:nvSpPr>
        <p:spPr>
          <a:xfrm>
            <a:off x="-302033" y="857241"/>
            <a:ext cx="226400" cy="856800"/>
          </a:xfrm>
          <a:prstGeom prst="rect">
            <a:avLst/>
          </a:prstGeom>
          <a:solidFill>
            <a:schemeClr val="lt2"/>
          </a:solidFill>
          <a:ln w="19050" cap="flat" cmpd="sng">
            <a:solidFill>
              <a:schemeClr val="dk2"/>
            </a:solidFill>
            <a:prstDash val="solid"/>
            <a:round/>
            <a:headEnd type="none" w="med" len="med"/>
            <a:tailEnd type="none" w="med" len="med"/>
          </a:ln>
        </p:spPr>
        <p:txBody>
          <a:bodyPr lIns="121900" tIns="121900" rIns="121900" bIns="121900" anchor="ctr" anchorCtr="0">
            <a:noAutofit/>
          </a:bodyPr>
          <a:lstStyle/>
          <a:p>
            <a:endParaRPr sz="2400"/>
          </a:p>
        </p:txBody>
      </p:sp>
      <p:sp>
        <p:nvSpPr>
          <p:cNvPr id="715" name="Shape 715"/>
          <p:cNvSpPr/>
          <p:nvPr/>
        </p:nvSpPr>
        <p:spPr>
          <a:xfrm>
            <a:off x="-302033" y="1714484"/>
            <a:ext cx="226400" cy="856800"/>
          </a:xfrm>
          <a:prstGeom prst="rect">
            <a:avLst/>
          </a:prstGeom>
          <a:solidFill>
            <a:schemeClr val="lt2"/>
          </a:solidFill>
          <a:ln w="19050" cap="flat" cmpd="sng">
            <a:solidFill>
              <a:schemeClr val="dk2"/>
            </a:solidFill>
            <a:prstDash val="solid"/>
            <a:round/>
            <a:headEnd type="none" w="med" len="med"/>
            <a:tailEnd type="none" w="med" len="med"/>
          </a:ln>
        </p:spPr>
        <p:txBody>
          <a:bodyPr lIns="121900" tIns="121900" rIns="121900" bIns="121900" anchor="ctr" anchorCtr="0">
            <a:noAutofit/>
          </a:bodyPr>
          <a:lstStyle/>
          <a:p>
            <a:endParaRPr sz="2400"/>
          </a:p>
        </p:txBody>
      </p:sp>
      <p:sp>
        <p:nvSpPr>
          <p:cNvPr id="716" name="Shape 716"/>
          <p:cNvSpPr/>
          <p:nvPr/>
        </p:nvSpPr>
        <p:spPr>
          <a:xfrm>
            <a:off x="-302033" y="2571747"/>
            <a:ext cx="226400" cy="856800"/>
          </a:xfrm>
          <a:prstGeom prst="rect">
            <a:avLst/>
          </a:prstGeom>
          <a:solidFill>
            <a:schemeClr val="lt2"/>
          </a:solidFill>
          <a:ln w="19050" cap="flat" cmpd="sng">
            <a:solidFill>
              <a:schemeClr val="dk2"/>
            </a:solidFill>
            <a:prstDash val="solid"/>
            <a:round/>
            <a:headEnd type="none" w="med" len="med"/>
            <a:tailEnd type="none" w="med" len="med"/>
          </a:ln>
        </p:spPr>
        <p:txBody>
          <a:bodyPr lIns="121900" tIns="121900" rIns="121900" bIns="121900" anchor="ctr" anchorCtr="0">
            <a:noAutofit/>
          </a:bodyPr>
          <a:lstStyle/>
          <a:p>
            <a:endParaRPr sz="2400"/>
          </a:p>
        </p:txBody>
      </p:sp>
      <p:sp>
        <p:nvSpPr>
          <p:cNvPr id="717" name="Shape 717"/>
          <p:cNvSpPr/>
          <p:nvPr/>
        </p:nvSpPr>
        <p:spPr>
          <a:xfrm>
            <a:off x="-302033" y="3429003"/>
            <a:ext cx="226400" cy="856800"/>
          </a:xfrm>
          <a:prstGeom prst="rect">
            <a:avLst/>
          </a:prstGeom>
          <a:solidFill>
            <a:schemeClr val="lt2"/>
          </a:solidFill>
          <a:ln w="19050" cap="flat" cmpd="sng">
            <a:solidFill>
              <a:schemeClr val="dk2"/>
            </a:solidFill>
            <a:prstDash val="solid"/>
            <a:round/>
            <a:headEnd type="none" w="med" len="med"/>
            <a:tailEnd type="none" w="med" len="med"/>
          </a:ln>
        </p:spPr>
        <p:txBody>
          <a:bodyPr lIns="121900" tIns="121900" rIns="121900" bIns="121900" anchor="ctr" anchorCtr="0">
            <a:noAutofit/>
          </a:bodyPr>
          <a:lstStyle/>
          <a:p>
            <a:endParaRPr sz="2400"/>
          </a:p>
        </p:txBody>
      </p:sp>
      <p:sp>
        <p:nvSpPr>
          <p:cNvPr id="718" name="Shape 718"/>
          <p:cNvSpPr/>
          <p:nvPr/>
        </p:nvSpPr>
        <p:spPr>
          <a:xfrm>
            <a:off x="-302033" y="4286246"/>
            <a:ext cx="226400" cy="856799"/>
          </a:xfrm>
          <a:prstGeom prst="rect">
            <a:avLst/>
          </a:prstGeom>
          <a:solidFill>
            <a:schemeClr val="lt2"/>
          </a:solidFill>
          <a:ln w="19050" cap="flat" cmpd="sng">
            <a:solidFill>
              <a:schemeClr val="dk2"/>
            </a:solidFill>
            <a:prstDash val="solid"/>
            <a:round/>
            <a:headEnd type="none" w="med" len="med"/>
            <a:tailEnd type="none" w="med" len="med"/>
          </a:ln>
        </p:spPr>
        <p:txBody>
          <a:bodyPr lIns="121900" tIns="121900" rIns="121900" bIns="121900" anchor="ctr" anchorCtr="0">
            <a:noAutofit/>
          </a:bodyPr>
          <a:lstStyle/>
          <a:p>
            <a:endParaRPr sz="2400"/>
          </a:p>
        </p:txBody>
      </p:sp>
      <p:sp>
        <p:nvSpPr>
          <p:cNvPr id="719" name="Shape 719"/>
          <p:cNvSpPr/>
          <p:nvPr/>
        </p:nvSpPr>
        <p:spPr>
          <a:xfrm>
            <a:off x="-302033" y="5143488"/>
            <a:ext cx="226400" cy="856800"/>
          </a:xfrm>
          <a:prstGeom prst="rect">
            <a:avLst/>
          </a:prstGeom>
          <a:solidFill>
            <a:schemeClr val="lt2"/>
          </a:solidFill>
          <a:ln w="19050" cap="flat" cmpd="sng">
            <a:solidFill>
              <a:schemeClr val="dk2"/>
            </a:solidFill>
            <a:prstDash val="solid"/>
            <a:round/>
            <a:headEnd type="none" w="med" len="med"/>
            <a:tailEnd type="none" w="med" len="med"/>
          </a:ln>
        </p:spPr>
        <p:txBody>
          <a:bodyPr lIns="121900" tIns="121900" rIns="121900" bIns="121900" anchor="ctr" anchorCtr="0">
            <a:noAutofit/>
          </a:bodyPr>
          <a:lstStyle/>
          <a:p>
            <a:endParaRPr sz="2400"/>
          </a:p>
        </p:txBody>
      </p:sp>
      <p:sp>
        <p:nvSpPr>
          <p:cNvPr id="720" name="Shape 720"/>
          <p:cNvSpPr/>
          <p:nvPr/>
        </p:nvSpPr>
        <p:spPr>
          <a:xfrm>
            <a:off x="-302033" y="6000749"/>
            <a:ext cx="226400" cy="856800"/>
          </a:xfrm>
          <a:prstGeom prst="rect">
            <a:avLst/>
          </a:prstGeom>
          <a:solidFill>
            <a:schemeClr val="lt2"/>
          </a:solidFill>
          <a:ln w="19050" cap="flat" cmpd="sng">
            <a:solidFill>
              <a:schemeClr val="dk2"/>
            </a:solidFill>
            <a:prstDash val="solid"/>
            <a:round/>
            <a:headEnd type="none" w="med" len="med"/>
            <a:tailEnd type="none" w="med" len="med"/>
          </a:ln>
        </p:spPr>
        <p:txBody>
          <a:bodyPr lIns="121900" tIns="121900" rIns="121900" bIns="121900" anchor="ctr" anchorCtr="0">
            <a:noAutofit/>
          </a:bodyPr>
          <a:lstStyle/>
          <a:p>
            <a:endParaRPr sz="2400"/>
          </a:p>
        </p:txBody>
      </p:sp>
      <p:sp>
        <p:nvSpPr>
          <p:cNvPr id="721" name="Shape 721"/>
          <p:cNvSpPr/>
          <p:nvPr/>
        </p:nvSpPr>
        <p:spPr>
          <a:xfrm rot="5400000">
            <a:off x="11317205" y="-953367"/>
            <a:ext cx="226400" cy="1523200"/>
          </a:xfrm>
          <a:prstGeom prst="rect">
            <a:avLst/>
          </a:prstGeom>
          <a:solidFill>
            <a:schemeClr val="lt2"/>
          </a:solidFill>
          <a:ln w="19050" cap="flat" cmpd="sng">
            <a:solidFill>
              <a:schemeClr val="dk2"/>
            </a:solidFill>
            <a:prstDash val="solid"/>
            <a:round/>
            <a:headEnd type="none" w="med" len="med"/>
            <a:tailEnd type="none" w="med" len="med"/>
          </a:ln>
        </p:spPr>
        <p:txBody>
          <a:bodyPr lIns="121900" tIns="121900" rIns="121900" bIns="121900" anchor="ctr" anchorCtr="0">
            <a:noAutofit/>
          </a:bodyPr>
          <a:lstStyle/>
          <a:p>
            <a:endParaRPr sz="2400"/>
          </a:p>
        </p:txBody>
      </p:sp>
      <p:sp>
        <p:nvSpPr>
          <p:cNvPr id="722" name="Shape 722"/>
          <p:cNvSpPr/>
          <p:nvPr/>
        </p:nvSpPr>
        <p:spPr>
          <a:xfrm rot="5400000">
            <a:off x="9793119" y="-953367"/>
            <a:ext cx="226400" cy="1523200"/>
          </a:xfrm>
          <a:prstGeom prst="rect">
            <a:avLst/>
          </a:prstGeom>
          <a:solidFill>
            <a:schemeClr val="lt2"/>
          </a:solidFill>
          <a:ln w="19050" cap="flat" cmpd="sng">
            <a:solidFill>
              <a:schemeClr val="dk2"/>
            </a:solidFill>
            <a:prstDash val="solid"/>
            <a:round/>
            <a:headEnd type="none" w="med" len="med"/>
            <a:tailEnd type="none" w="med" len="med"/>
          </a:ln>
        </p:spPr>
        <p:txBody>
          <a:bodyPr lIns="121900" tIns="121900" rIns="121900" bIns="121900" anchor="ctr" anchorCtr="0">
            <a:noAutofit/>
          </a:bodyPr>
          <a:lstStyle/>
          <a:p>
            <a:endParaRPr sz="2400"/>
          </a:p>
        </p:txBody>
      </p:sp>
      <p:sp>
        <p:nvSpPr>
          <p:cNvPr id="723" name="Shape 723"/>
          <p:cNvSpPr/>
          <p:nvPr/>
        </p:nvSpPr>
        <p:spPr>
          <a:xfrm rot="5400000">
            <a:off x="8269033" y="-953367"/>
            <a:ext cx="226400" cy="1523200"/>
          </a:xfrm>
          <a:prstGeom prst="rect">
            <a:avLst/>
          </a:prstGeom>
          <a:solidFill>
            <a:schemeClr val="lt2"/>
          </a:solidFill>
          <a:ln w="19050" cap="flat" cmpd="sng">
            <a:solidFill>
              <a:schemeClr val="dk2"/>
            </a:solidFill>
            <a:prstDash val="solid"/>
            <a:round/>
            <a:headEnd type="none" w="med" len="med"/>
            <a:tailEnd type="none" w="med" len="med"/>
          </a:ln>
        </p:spPr>
        <p:txBody>
          <a:bodyPr lIns="121900" tIns="121900" rIns="121900" bIns="121900" anchor="ctr" anchorCtr="0">
            <a:noAutofit/>
          </a:bodyPr>
          <a:lstStyle/>
          <a:p>
            <a:endParaRPr sz="2400"/>
          </a:p>
        </p:txBody>
      </p:sp>
      <p:sp>
        <p:nvSpPr>
          <p:cNvPr id="724" name="Shape 724"/>
          <p:cNvSpPr/>
          <p:nvPr/>
        </p:nvSpPr>
        <p:spPr>
          <a:xfrm rot="5400000">
            <a:off x="6744911" y="-953367"/>
            <a:ext cx="226400" cy="1523200"/>
          </a:xfrm>
          <a:prstGeom prst="rect">
            <a:avLst/>
          </a:prstGeom>
          <a:solidFill>
            <a:schemeClr val="lt2"/>
          </a:solidFill>
          <a:ln w="19050" cap="flat" cmpd="sng">
            <a:solidFill>
              <a:schemeClr val="dk2"/>
            </a:solidFill>
            <a:prstDash val="solid"/>
            <a:round/>
            <a:headEnd type="none" w="med" len="med"/>
            <a:tailEnd type="none" w="med" len="med"/>
          </a:ln>
        </p:spPr>
        <p:txBody>
          <a:bodyPr lIns="121900" tIns="121900" rIns="121900" bIns="121900" anchor="ctr" anchorCtr="0">
            <a:noAutofit/>
          </a:bodyPr>
          <a:lstStyle/>
          <a:p>
            <a:endParaRPr sz="2400"/>
          </a:p>
        </p:txBody>
      </p:sp>
      <p:sp>
        <p:nvSpPr>
          <p:cNvPr id="725" name="Shape 725"/>
          <p:cNvSpPr/>
          <p:nvPr/>
        </p:nvSpPr>
        <p:spPr>
          <a:xfrm rot="5400000">
            <a:off x="5220800" y="-953367"/>
            <a:ext cx="226400" cy="1523200"/>
          </a:xfrm>
          <a:prstGeom prst="rect">
            <a:avLst/>
          </a:prstGeom>
          <a:solidFill>
            <a:schemeClr val="lt2"/>
          </a:solidFill>
          <a:ln w="19050" cap="flat" cmpd="sng">
            <a:solidFill>
              <a:schemeClr val="dk2"/>
            </a:solidFill>
            <a:prstDash val="solid"/>
            <a:round/>
            <a:headEnd type="none" w="med" len="med"/>
            <a:tailEnd type="none" w="med" len="med"/>
          </a:ln>
        </p:spPr>
        <p:txBody>
          <a:bodyPr lIns="121900" tIns="121900" rIns="121900" bIns="121900" anchor="ctr" anchorCtr="0">
            <a:noAutofit/>
          </a:bodyPr>
          <a:lstStyle/>
          <a:p>
            <a:endParaRPr sz="2400"/>
          </a:p>
        </p:txBody>
      </p:sp>
      <p:sp>
        <p:nvSpPr>
          <p:cNvPr id="726" name="Shape 726"/>
          <p:cNvSpPr/>
          <p:nvPr/>
        </p:nvSpPr>
        <p:spPr>
          <a:xfrm rot="5400000">
            <a:off x="3696713" y="-953367"/>
            <a:ext cx="226400" cy="1523200"/>
          </a:xfrm>
          <a:prstGeom prst="rect">
            <a:avLst/>
          </a:prstGeom>
          <a:solidFill>
            <a:schemeClr val="lt2"/>
          </a:solidFill>
          <a:ln w="19050" cap="flat" cmpd="sng">
            <a:solidFill>
              <a:schemeClr val="dk2"/>
            </a:solidFill>
            <a:prstDash val="solid"/>
            <a:round/>
            <a:headEnd type="none" w="med" len="med"/>
            <a:tailEnd type="none" w="med" len="med"/>
          </a:ln>
        </p:spPr>
        <p:txBody>
          <a:bodyPr lIns="121900" tIns="121900" rIns="121900" bIns="121900" anchor="ctr" anchorCtr="0">
            <a:noAutofit/>
          </a:bodyPr>
          <a:lstStyle/>
          <a:p>
            <a:endParaRPr sz="2400"/>
          </a:p>
        </p:txBody>
      </p:sp>
      <p:sp>
        <p:nvSpPr>
          <p:cNvPr id="727" name="Shape 727"/>
          <p:cNvSpPr/>
          <p:nvPr/>
        </p:nvSpPr>
        <p:spPr>
          <a:xfrm rot="5400000">
            <a:off x="2172627" y="-953367"/>
            <a:ext cx="226400" cy="1523200"/>
          </a:xfrm>
          <a:prstGeom prst="rect">
            <a:avLst/>
          </a:prstGeom>
          <a:solidFill>
            <a:schemeClr val="lt2"/>
          </a:solidFill>
          <a:ln w="19050" cap="flat" cmpd="sng">
            <a:solidFill>
              <a:schemeClr val="dk2"/>
            </a:solidFill>
            <a:prstDash val="solid"/>
            <a:round/>
            <a:headEnd type="none" w="med" len="med"/>
            <a:tailEnd type="none" w="med" len="med"/>
          </a:ln>
        </p:spPr>
        <p:txBody>
          <a:bodyPr lIns="121900" tIns="121900" rIns="121900" bIns="121900" anchor="ctr" anchorCtr="0">
            <a:noAutofit/>
          </a:bodyPr>
          <a:lstStyle/>
          <a:p>
            <a:endParaRPr sz="2400"/>
          </a:p>
        </p:txBody>
      </p:sp>
      <p:sp>
        <p:nvSpPr>
          <p:cNvPr id="728" name="Shape 728"/>
          <p:cNvSpPr/>
          <p:nvPr/>
        </p:nvSpPr>
        <p:spPr>
          <a:xfrm rot="5400000">
            <a:off x="648505" y="-953367"/>
            <a:ext cx="226400" cy="1523200"/>
          </a:xfrm>
          <a:prstGeom prst="rect">
            <a:avLst/>
          </a:prstGeom>
          <a:solidFill>
            <a:schemeClr val="lt2"/>
          </a:solidFill>
          <a:ln w="19050" cap="flat" cmpd="sng">
            <a:solidFill>
              <a:schemeClr val="dk2"/>
            </a:solidFill>
            <a:prstDash val="solid"/>
            <a:round/>
            <a:headEnd type="none" w="med" len="med"/>
            <a:tailEnd type="none" w="med" len="med"/>
          </a:ln>
        </p:spPr>
        <p:txBody>
          <a:bodyPr lIns="121900" tIns="121900" rIns="121900" bIns="121900" anchor="ctr" anchorCtr="0">
            <a:noAutofit/>
          </a:bodyPr>
          <a:lstStyle/>
          <a:p>
            <a:endParaRPr sz="2400"/>
          </a:p>
        </p:txBody>
      </p:sp>
      <p:cxnSp>
        <p:nvCxnSpPr>
          <p:cNvPr id="729" name="Shape 729"/>
          <p:cNvCxnSpPr/>
          <p:nvPr/>
        </p:nvCxnSpPr>
        <p:spPr>
          <a:xfrm rot="10800000">
            <a:off x="-1441400" y="428233"/>
            <a:ext cx="1353200" cy="400"/>
          </a:xfrm>
          <a:prstGeom prst="straightConnector1">
            <a:avLst/>
          </a:prstGeom>
          <a:noFill/>
          <a:ln w="19050" cap="flat" cmpd="sng">
            <a:solidFill>
              <a:schemeClr val="dk2"/>
            </a:solidFill>
            <a:prstDash val="solid"/>
            <a:round/>
            <a:headEnd type="none" w="lg" len="lg"/>
            <a:tailEnd type="none" w="lg" len="lg"/>
          </a:ln>
        </p:spPr>
      </p:cxnSp>
      <p:sp>
        <p:nvSpPr>
          <p:cNvPr id="730" name="Shape 730"/>
          <p:cNvSpPr txBox="1"/>
          <p:nvPr/>
        </p:nvSpPr>
        <p:spPr>
          <a:xfrm>
            <a:off x="272157" y="314713"/>
            <a:ext cx="11565467" cy="687200"/>
          </a:xfrm>
          <a:prstGeom prst="rect">
            <a:avLst/>
          </a:prstGeom>
          <a:noFill/>
          <a:ln>
            <a:noFill/>
          </a:ln>
        </p:spPr>
        <p:txBody>
          <a:bodyPr lIns="121900" tIns="121900" rIns="121900" bIns="121900" anchor="b" anchorCtr="0">
            <a:noAutofit/>
          </a:bodyPr>
          <a:lstStyle/>
          <a:p>
            <a:pPr algn="ctr"/>
            <a:r>
              <a:rPr lang="en-US" b="1" dirty="0" smtClean="0">
                <a:solidFill>
                  <a:srgbClr val="434343"/>
                </a:solidFill>
                <a:latin typeface="Open Sans"/>
                <a:ea typeface="Open Sans"/>
                <a:cs typeface="Open Sans"/>
              </a:rPr>
              <a:t>The </a:t>
            </a:r>
            <a:r>
              <a:rPr lang="en-US" b="1" dirty="0">
                <a:solidFill>
                  <a:srgbClr val="434343"/>
                </a:solidFill>
                <a:latin typeface="Open Sans"/>
                <a:ea typeface="Open Sans"/>
                <a:cs typeface="Open Sans"/>
              </a:rPr>
              <a:t>linkages between safeguards and research excellence are crucial for ensuring that research is conducted in an ethical, responsible, and rigorous manner.</a:t>
            </a:r>
            <a:endParaRPr lang="es" b="1" dirty="0">
              <a:solidFill>
                <a:srgbClr val="434343"/>
              </a:solidFill>
              <a:latin typeface="Open Sans"/>
              <a:ea typeface="Open Sans"/>
              <a:cs typeface="Open Sans"/>
              <a:sym typeface="Open Sans"/>
            </a:endParaRPr>
          </a:p>
        </p:txBody>
      </p:sp>
      <p:grpSp>
        <p:nvGrpSpPr>
          <p:cNvPr id="731" name="Shape 731"/>
          <p:cNvGrpSpPr/>
          <p:nvPr/>
        </p:nvGrpSpPr>
        <p:grpSpPr>
          <a:xfrm>
            <a:off x="291926" y="1189695"/>
            <a:ext cx="2474668" cy="1989828"/>
            <a:chOff x="239499" y="1422280"/>
            <a:chExt cx="1658400" cy="1266420"/>
          </a:xfrm>
        </p:grpSpPr>
        <p:sp>
          <p:nvSpPr>
            <p:cNvPr id="732" name="Shape 732"/>
            <p:cNvSpPr txBox="1"/>
            <p:nvPr/>
          </p:nvSpPr>
          <p:spPr>
            <a:xfrm>
              <a:off x="239499" y="2173300"/>
              <a:ext cx="1658400" cy="515400"/>
            </a:xfrm>
            <a:prstGeom prst="rect">
              <a:avLst/>
            </a:prstGeom>
            <a:noFill/>
            <a:ln>
              <a:noFill/>
            </a:ln>
          </p:spPr>
          <p:txBody>
            <a:bodyPr lIns="121900" tIns="121900" rIns="121900" bIns="121900" anchor="t" anchorCtr="0">
              <a:noAutofit/>
            </a:bodyPr>
            <a:lstStyle/>
            <a:p>
              <a:pPr algn="ctr">
                <a:lnSpc>
                  <a:spcPct val="115000"/>
                </a:lnSpc>
              </a:pPr>
              <a:r>
                <a:rPr lang="es" sz="1333" b="1" dirty="0" smtClean="0">
                  <a:solidFill>
                    <a:srgbClr val="434343"/>
                  </a:solidFill>
                  <a:latin typeface="Open Sans"/>
                  <a:ea typeface="Open Sans"/>
                  <a:cs typeface="Open Sans"/>
                  <a:sym typeface="Open Sans"/>
                </a:rPr>
                <a:t>PROTECTION OF PARTICIPANTS</a:t>
              </a:r>
              <a:endParaRPr lang="es" sz="1333" b="1" dirty="0">
                <a:solidFill>
                  <a:srgbClr val="434343"/>
                </a:solidFill>
                <a:latin typeface="Open Sans"/>
                <a:ea typeface="Open Sans"/>
                <a:cs typeface="Open Sans"/>
                <a:sym typeface="Open Sans"/>
              </a:endParaRPr>
            </a:p>
            <a:p>
              <a:pPr algn="ctr">
                <a:lnSpc>
                  <a:spcPct val="115000"/>
                </a:lnSpc>
              </a:pPr>
              <a:endParaRPr lang="es" sz="1333" b="1" dirty="0">
                <a:solidFill>
                  <a:srgbClr val="434343"/>
                </a:solidFill>
                <a:latin typeface="Open Sans"/>
                <a:ea typeface="Open Sans"/>
                <a:cs typeface="Open Sans"/>
                <a:sym typeface="Open Sans"/>
              </a:endParaRPr>
            </a:p>
            <a:p>
              <a:pPr algn="ctr">
                <a:lnSpc>
                  <a:spcPct val="115000"/>
                </a:lnSpc>
              </a:pPr>
              <a:r>
                <a:rPr lang="en-US" dirty="0"/>
                <a:t> </a:t>
              </a:r>
              <a:r>
                <a:rPr lang="en-US" sz="1600" dirty="0">
                  <a:solidFill>
                    <a:schemeClr val="dk1"/>
                  </a:solidFill>
                  <a:latin typeface="Open Sans"/>
                  <a:ea typeface="Open Sans"/>
                  <a:cs typeface="Open Sans"/>
                </a:rPr>
                <a:t>Ensuring that participants are protected from harm and exploitation, which is essential for maintaining public trust and ensuring the integrity of research findings.</a:t>
              </a:r>
            </a:p>
            <a:p>
              <a:pPr lvl="0" algn="ctr">
                <a:lnSpc>
                  <a:spcPct val="125000"/>
                </a:lnSpc>
                <a:buClr>
                  <a:schemeClr val="dk1"/>
                </a:buClr>
                <a:buSzPct val="122222"/>
              </a:pPr>
              <a:endParaRPr lang="es" sz="1200" dirty="0">
                <a:solidFill>
                  <a:schemeClr val="dk1"/>
                </a:solidFill>
                <a:latin typeface="Open Sans"/>
                <a:ea typeface="Open Sans"/>
                <a:cs typeface="Open Sans"/>
                <a:sym typeface="Open Sans"/>
              </a:endParaRPr>
            </a:p>
            <a:p>
              <a:pPr algn="ctr">
                <a:lnSpc>
                  <a:spcPct val="115000"/>
                </a:lnSpc>
              </a:pPr>
              <a:endParaRPr sz="1600" dirty="0">
                <a:solidFill>
                  <a:srgbClr val="434343"/>
                </a:solidFill>
                <a:latin typeface="Open Sans"/>
                <a:ea typeface="Open Sans"/>
                <a:cs typeface="Open Sans"/>
                <a:sym typeface="Open Sans"/>
              </a:endParaRPr>
            </a:p>
          </p:txBody>
        </p:sp>
        <p:sp>
          <p:nvSpPr>
            <p:cNvPr id="733" name="Shape 733"/>
            <p:cNvSpPr/>
            <p:nvPr/>
          </p:nvSpPr>
          <p:spPr>
            <a:xfrm>
              <a:off x="730599" y="1422280"/>
              <a:ext cx="632631" cy="573821"/>
            </a:xfrm>
            <a:prstGeom prst="ellipse">
              <a:avLst/>
            </a:prstGeom>
            <a:solidFill>
              <a:srgbClr val="57A7B5"/>
            </a:solidFill>
            <a:ln>
              <a:noFill/>
            </a:ln>
          </p:spPr>
          <p:txBody>
            <a:bodyPr lIns="121900" tIns="121900" rIns="121900" bIns="121900" anchor="ctr" anchorCtr="0">
              <a:noAutofit/>
            </a:bodyPr>
            <a:lstStyle/>
            <a:p>
              <a:endParaRPr sz="2400"/>
            </a:p>
          </p:txBody>
        </p:sp>
        <p:pic>
          <p:nvPicPr>
            <p:cNvPr id="734" name="Shape 734"/>
            <p:cNvPicPr preferRelativeResize="0"/>
            <p:nvPr/>
          </p:nvPicPr>
          <p:blipFill>
            <a:blip r:embed="rId3">
              <a:alphaModFix/>
            </a:blip>
            <a:stretch>
              <a:fillRect/>
            </a:stretch>
          </p:blipFill>
          <p:spPr>
            <a:xfrm>
              <a:off x="868113" y="1483421"/>
              <a:ext cx="348883" cy="452274"/>
            </a:xfrm>
            <a:prstGeom prst="rect">
              <a:avLst/>
            </a:prstGeom>
            <a:noFill/>
            <a:ln>
              <a:noFill/>
            </a:ln>
          </p:spPr>
        </p:pic>
      </p:grpSp>
      <p:grpSp>
        <p:nvGrpSpPr>
          <p:cNvPr id="739" name="Shape 739"/>
          <p:cNvGrpSpPr/>
          <p:nvPr/>
        </p:nvGrpSpPr>
        <p:grpSpPr>
          <a:xfrm>
            <a:off x="9665931" y="1106115"/>
            <a:ext cx="2113200" cy="1688559"/>
            <a:chOff x="7306448" y="1422280"/>
            <a:chExt cx="1584900" cy="1266419"/>
          </a:xfrm>
        </p:grpSpPr>
        <p:sp>
          <p:nvSpPr>
            <p:cNvPr id="740" name="Shape 740"/>
            <p:cNvSpPr txBox="1"/>
            <p:nvPr/>
          </p:nvSpPr>
          <p:spPr>
            <a:xfrm>
              <a:off x="7306448" y="2173300"/>
              <a:ext cx="1584900" cy="515400"/>
            </a:xfrm>
            <a:prstGeom prst="rect">
              <a:avLst/>
            </a:prstGeom>
            <a:noFill/>
            <a:ln>
              <a:noFill/>
            </a:ln>
          </p:spPr>
          <p:txBody>
            <a:bodyPr lIns="121900" tIns="121900" rIns="121900" bIns="121900" anchor="t" anchorCtr="0">
              <a:noAutofit/>
            </a:bodyPr>
            <a:lstStyle/>
            <a:p>
              <a:pPr algn="ctr">
                <a:lnSpc>
                  <a:spcPct val="115000"/>
                </a:lnSpc>
              </a:pPr>
              <a:r>
                <a:rPr lang="es" sz="1333" b="1" dirty="0" smtClean="0">
                  <a:solidFill>
                    <a:srgbClr val="434343"/>
                  </a:solidFill>
                  <a:latin typeface="Open Sans"/>
                  <a:ea typeface="Open Sans"/>
                  <a:cs typeface="Open Sans"/>
                  <a:sym typeface="Open Sans"/>
                </a:rPr>
                <a:t>ACCOUNTABILITY &amp; TRANSPARENCY</a:t>
              </a:r>
              <a:endParaRPr lang="es" sz="1333" b="1" dirty="0">
                <a:solidFill>
                  <a:srgbClr val="434343"/>
                </a:solidFill>
                <a:latin typeface="Open Sans"/>
                <a:ea typeface="Open Sans"/>
                <a:cs typeface="Open Sans"/>
                <a:sym typeface="Open Sans"/>
              </a:endParaRPr>
            </a:p>
            <a:p>
              <a:pPr algn="ctr">
                <a:lnSpc>
                  <a:spcPct val="115000"/>
                </a:lnSpc>
              </a:pPr>
              <a:endParaRPr lang="es" sz="1333" b="1" dirty="0">
                <a:solidFill>
                  <a:srgbClr val="434343"/>
                </a:solidFill>
                <a:latin typeface="Open Sans"/>
                <a:ea typeface="Open Sans"/>
                <a:cs typeface="Open Sans"/>
                <a:sym typeface="Open Sans"/>
              </a:endParaRPr>
            </a:p>
            <a:p>
              <a:pPr algn="ctr">
                <a:lnSpc>
                  <a:spcPct val="115000"/>
                </a:lnSpc>
              </a:pPr>
              <a:r>
                <a:rPr lang="en-US" sz="1350" dirty="0" smtClean="0">
                  <a:solidFill>
                    <a:schemeClr val="dk1"/>
                  </a:solidFill>
                  <a:latin typeface="Open Sans"/>
                  <a:ea typeface="Open Sans"/>
                  <a:cs typeface="Open Sans"/>
                </a:rPr>
                <a:t>Implementing </a:t>
              </a:r>
              <a:r>
                <a:rPr lang="en-US" sz="1350" dirty="0">
                  <a:solidFill>
                    <a:schemeClr val="dk1"/>
                  </a:solidFill>
                  <a:latin typeface="Open Sans"/>
                  <a:ea typeface="Open Sans"/>
                  <a:cs typeface="Open Sans"/>
                </a:rPr>
                <a:t>safeguards to ensure that research is conducted in a transparent and accountable manner, which is critical for maintaining public trust and ensuring that research is conducted in an ethical and responsible manner.</a:t>
              </a:r>
            </a:p>
            <a:p>
              <a:pPr lvl="0" algn="ctr">
                <a:lnSpc>
                  <a:spcPct val="125000"/>
                </a:lnSpc>
                <a:buClr>
                  <a:schemeClr val="dk1"/>
                </a:buClr>
                <a:buSzPct val="122222"/>
              </a:pPr>
              <a:endParaRPr sz="1350" dirty="0">
                <a:solidFill>
                  <a:schemeClr val="dk1"/>
                </a:solidFill>
                <a:latin typeface="Open Sans"/>
                <a:ea typeface="Open Sans"/>
                <a:cs typeface="Open Sans"/>
                <a:sym typeface="Open Sans"/>
              </a:endParaRPr>
            </a:p>
          </p:txBody>
        </p:sp>
        <p:sp>
          <p:nvSpPr>
            <p:cNvPr id="741" name="Shape 741"/>
            <p:cNvSpPr/>
            <p:nvPr/>
          </p:nvSpPr>
          <p:spPr>
            <a:xfrm>
              <a:off x="7760798" y="1422280"/>
              <a:ext cx="676200" cy="676200"/>
            </a:xfrm>
            <a:prstGeom prst="ellipse">
              <a:avLst/>
            </a:prstGeom>
            <a:solidFill>
              <a:srgbClr val="57A7B5"/>
            </a:solidFill>
            <a:ln>
              <a:noFill/>
            </a:ln>
          </p:spPr>
          <p:txBody>
            <a:bodyPr lIns="121900" tIns="121900" rIns="121900" bIns="121900" anchor="ctr" anchorCtr="0">
              <a:noAutofit/>
            </a:bodyPr>
            <a:lstStyle/>
            <a:p>
              <a:endParaRPr sz="2400"/>
            </a:p>
          </p:txBody>
        </p:sp>
        <p:pic>
          <p:nvPicPr>
            <p:cNvPr id="742" name="Shape 742"/>
            <p:cNvPicPr preferRelativeResize="0"/>
            <p:nvPr/>
          </p:nvPicPr>
          <p:blipFill>
            <a:blip r:embed="rId4">
              <a:alphaModFix/>
            </a:blip>
            <a:stretch>
              <a:fillRect/>
            </a:stretch>
          </p:blipFill>
          <p:spPr>
            <a:xfrm>
              <a:off x="7908991" y="1537497"/>
              <a:ext cx="379813" cy="444383"/>
            </a:xfrm>
            <a:prstGeom prst="rect">
              <a:avLst/>
            </a:prstGeom>
            <a:noFill/>
            <a:ln>
              <a:noFill/>
            </a:ln>
          </p:spPr>
        </p:pic>
      </p:grpSp>
      <p:grpSp>
        <p:nvGrpSpPr>
          <p:cNvPr id="743" name="Shape 743"/>
          <p:cNvGrpSpPr/>
          <p:nvPr/>
        </p:nvGrpSpPr>
        <p:grpSpPr>
          <a:xfrm>
            <a:off x="3435649" y="1106114"/>
            <a:ext cx="2113200" cy="1688559"/>
            <a:chOff x="1961160" y="1422280"/>
            <a:chExt cx="1584900" cy="1266419"/>
          </a:xfrm>
        </p:grpSpPr>
        <p:sp>
          <p:nvSpPr>
            <p:cNvPr id="744" name="Shape 744"/>
            <p:cNvSpPr txBox="1"/>
            <p:nvPr/>
          </p:nvSpPr>
          <p:spPr>
            <a:xfrm>
              <a:off x="1961160" y="2173300"/>
              <a:ext cx="1584900" cy="515400"/>
            </a:xfrm>
            <a:prstGeom prst="rect">
              <a:avLst/>
            </a:prstGeom>
            <a:noFill/>
            <a:ln>
              <a:noFill/>
            </a:ln>
          </p:spPr>
          <p:txBody>
            <a:bodyPr lIns="121900" tIns="121900" rIns="121900" bIns="121900" anchor="t" anchorCtr="0">
              <a:noAutofit/>
            </a:bodyPr>
            <a:lstStyle/>
            <a:p>
              <a:pPr algn="ctr">
                <a:lnSpc>
                  <a:spcPct val="115000"/>
                </a:lnSpc>
                <a:buClr>
                  <a:srgbClr val="000000"/>
                </a:buClr>
                <a:buSzPct val="110000"/>
              </a:pPr>
              <a:r>
                <a:rPr lang="es" sz="1333" b="1" dirty="0" smtClean="0">
                  <a:solidFill>
                    <a:srgbClr val="434343"/>
                  </a:solidFill>
                  <a:latin typeface="Open Sans"/>
                  <a:ea typeface="Open Sans"/>
                  <a:cs typeface="Open Sans"/>
                  <a:sym typeface="Open Sans"/>
                </a:rPr>
                <a:t>DATA QUALITY &amp; INTEGRITY</a:t>
              </a:r>
              <a:endParaRPr lang="es" sz="1333" b="1" dirty="0">
                <a:solidFill>
                  <a:srgbClr val="434343"/>
                </a:solidFill>
                <a:latin typeface="Open Sans"/>
                <a:ea typeface="Open Sans"/>
                <a:cs typeface="Open Sans"/>
                <a:sym typeface="Open Sans"/>
              </a:endParaRPr>
            </a:p>
            <a:p>
              <a:pPr algn="ctr">
                <a:lnSpc>
                  <a:spcPct val="115000"/>
                </a:lnSpc>
                <a:buClr>
                  <a:srgbClr val="000000"/>
                </a:buClr>
                <a:buSzPct val="110000"/>
              </a:pPr>
              <a:endParaRPr lang="es" sz="1333" b="1" dirty="0">
                <a:solidFill>
                  <a:srgbClr val="434343"/>
                </a:solidFill>
                <a:latin typeface="Open Sans"/>
                <a:ea typeface="Open Sans"/>
                <a:cs typeface="Open Sans"/>
                <a:sym typeface="Open Sans"/>
              </a:endParaRPr>
            </a:p>
            <a:p>
              <a:pPr algn="ctr">
                <a:lnSpc>
                  <a:spcPct val="115000"/>
                </a:lnSpc>
                <a:buClr>
                  <a:srgbClr val="000000"/>
                </a:buClr>
                <a:buSzPct val="110000"/>
              </a:pPr>
              <a:r>
                <a:rPr lang="en-US" sz="1600" dirty="0">
                  <a:solidFill>
                    <a:schemeClr val="dk1"/>
                  </a:solidFill>
                  <a:latin typeface="Open Sans"/>
                  <a:ea typeface="Open Sans"/>
                  <a:cs typeface="Open Sans"/>
                </a:rPr>
                <a:t>Implementing safeguards to ensure the accuracy, completeness, and reliability of research data, which is critical for producing high-quality research findings.</a:t>
              </a:r>
            </a:p>
            <a:p>
              <a:pPr lvl="0" algn="ctr">
                <a:lnSpc>
                  <a:spcPct val="125000"/>
                </a:lnSpc>
                <a:buClr>
                  <a:schemeClr val="dk1"/>
                </a:buClr>
                <a:buSzPct val="122222"/>
              </a:pPr>
              <a:endParaRPr sz="1600" dirty="0">
                <a:solidFill>
                  <a:schemeClr val="dk1"/>
                </a:solidFill>
                <a:latin typeface="Open Sans"/>
                <a:ea typeface="Open Sans"/>
                <a:cs typeface="Open Sans"/>
                <a:sym typeface="Open Sans"/>
              </a:endParaRPr>
            </a:p>
          </p:txBody>
        </p:sp>
        <p:sp>
          <p:nvSpPr>
            <p:cNvPr id="745" name="Shape 745"/>
            <p:cNvSpPr/>
            <p:nvPr/>
          </p:nvSpPr>
          <p:spPr>
            <a:xfrm>
              <a:off x="2415510" y="1422280"/>
              <a:ext cx="676200" cy="676200"/>
            </a:xfrm>
            <a:prstGeom prst="ellipse">
              <a:avLst/>
            </a:prstGeom>
            <a:solidFill>
              <a:srgbClr val="57A7B5"/>
            </a:solidFill>
            <a:ln>
              <a:noFill/>
            </a:ln>
          </p:spPr>
          <p:txBody>
            <a:bodyPr lIns="121900" tIns="121900" rIns="121900" bIns="121900" anchor="ctr" anchorCtr="0">
              <a:noAutofit/>
            </a:bodyPr>
            <a:lstStyle/>
            <a:p>
              <a:endParaRPr sz="2400"/>
            </a:p>
          </p:txBody>
        </p:sp>
        <p:pic>
          <p:nvPicPr>
            <p:cNvPr id="746" name="Shape 746"/>
            <p:cNvPicPr preferRelativeResize="0"/>
            <p:nvPr/>
          </p:nvPicPr>
          <p:blipFill>
            <a:blip r:embed="rId5">
              <a:alphaModFix/>
            </a:blip>
            <a:stretch>
              <a:fillRect/>
            </a:stretch>
          </p:blipFill>
          <p:spPr>
            <a:xfrm>
              <a:off x="2579168" y="1564021"/>
              <a:ext cx="348883" cy="375717"/>
            </a:xfrm>
            <a:prstGeom prst="rect">
              <a:avLst/>
            </a:prstGeom>
            <a:noFill/>
            <a:ln>
              <a:noFill/>
            </a:ln>
          </p:spPr>
        </p:pic>
      </p:grpSp>
      <p:grpSp>
        <p:nvGrpSpPr>
          <p:cNvPr id="747" name="Shape 747"/>
          <p:cNvGrpSpPr/>
          <p:nvPr/>
        </p:nvGrpSpPr>
        <p:grpSpPr>
          <a:xfrm>
            <a:off x="6767640" y="1106114"/>
            <a:ext cx="2113200" cy="1688560"/>
            <a:chOff x="5626022" y="1422280"/>
            <a:chExt cx="1584900" cy="1266420"/>
          </a:xfrm>
        </p:grpSpPr>
        <p:sp>
          <p:nvSpPr>
            <p:cNvPr id="748" name="Shape 748"/>
            <p:cNvSpPr txBox="1"/>
            <p:nvPr/>
          </p:nvSpPr>
          <p:spPr>
            <a:xfrm>
              <a:off x="5626022" y="2173300"/>
              <a:ext cx="1584900" cy="515400"/>
            </a:xfrm>
            <a:prstGeom prst="rect">
              <a:avLst/>
            </a:prstGeom>
            <a:noFill/>
            <a:ln>
              <a:noFill/>
            </a:ln>
          </p:spPr>
          <p:txBody>
            <a:bodyPr lIns="121900" tIns="121900" rIns="121900" bIns="121900" anchor="t" anchorCtr="0">
              <a:noAutofit/>
            </a:bodyPr>
            <a:lstStyle/>
            <a:p>
              <a:pPr algn="ctr">
                <a:lnSpc>
                  <a:spcPct val="115000"/>
                </a:lnSpc>
              </a:pPr>
              <a:r>
                <a:rPr lang="es" sz="1333" b="1" dirty="0" smtClean="0">
                  <a:solidFill>
                    <a:srgbClr val="434343"/>
                  </a:solidFill>
                  <a:latin typeface="Open Sans"/>
                  <a:ea typeface="Open Sans"/>
                  <a:cs typeface="Open Sans"/>
                  <a:sym typeface="Open Sans"/>
                </a:rPr>
                <a:t>RESEARCH RIGOUR &amp; VALIDITY</a:t>
              </a:r>
            </a:p>
            <a:p>
              <a:pPr algn="ctr">
                <a:lnSpc>
                  <a:spcPct val="115000"/>
                </a:lnSpc>
              </a:pPr>
              <a:endParaRPr lang="es" sz="1333" b="1" dirty="0">
                <a:solidFill>
                  <a:srgbClr val="434343"/>
                </a:solidFill>
                <a:latin typeface="Open Sans"/>
                <a:ea typeface="Open Sans"/>
                <a:cs typeface="Open Sans"/>
                <a:sym typeface="Open Sans"/>
              </a:endParaRPr>
            </a:p>
            <a:p>
              <a:pPr algn="ctr">
                <a:lnSpc>
                  <a:spcPct val="115000"/>
                </a:lnSpc>
              </a:pPr>
              <a:r>
                <a:rPr lang="en-US" sz="1600" dirty="0">
                  <a:solidFill>
                    <a:schemeClr val="dk1"/>
                  </a:solidFill>
                  <a:latin typeface="Open Sans"/>
                  <a:ea typeface="Open Sans"/>
                  <a:cs typeface="Open Sans"/>
                </a:rPr>
                <a:t>Ensuring that research is designed and conducted in a way that minimizes bias and ensures the validity of findings, which is essential for producing research that is reliable and generalizable.</a:t>
              </a:r>
            </a:p>
            <a:p>
              <a:pPr algn="ctr"/>
              <a:endParaRPr lang="en-US" sz="1600" dirty="0">
                <a:solidFill>
                  <a:schemeClr val="dk1"/>
                </a:solidFill>
                <a:latin typeface="Open Sans"/>
                <a:ea typeface="Open Sans"/>
                <a:cs typeface="Open Sans"/>
              </a:endParaRPr>
            </a:p>
            <a:p>
              <a:r>
                <a:rPr lang="en-US" sz="1600" dirty="0">
                  <a:solidFill>
                    <a:schemeClr val="dk1"/>
                  </a:solidFill>
                  <a:latin typeface="Open Sans"/>
                  <a:ea typeface="Open Sans"/>
                  <a:cs typeface="Open Sans"/>
                </a:rPr>
                <a:t> </a:t>
              </a:r>
            </a:p>
          </p:txBody>
        </p:sp>
        <p:sp>
          <p:nvSpPr>
            <p:cNvPr id="749" name="Shape 749"/>
            <p:cNvSpPr/>
            <p:nvPr/>
          </p:nvSpPr>
          <p:spPr>
            <a:xfrm>
              <a:off x="6080372" y="1422280"/>
              <a:ext cx="676200" cy="676200"/>
            </a:xfrm>
            <a:prstGeom prst="ellipse">
              <a:avLst/>
            </a:prstGeom>
            <a:solidFill>
              <a:srgbClr val="57A7B5"/>
            </a:solidFill>
            <a:ln>
              <a:noFill/>
            </a:ln>
          </p:spPr>
          <p:txBody>
            <a:bodyPr lIns="121900" tIns="121900" rIns="121900" bIns="121900" anchor="ctr" anchorCtr="0">
              <a:noAutofit/>
            </a:bodyPr>
            <a:lstStyle/>
            <a:p>
              <a:endParaRPr sz="2400"/>
            </a:p>
          </p:txBody>
        </p:sp>
        <p:pic>
          <p:nvPicPr>
            <p:cNvPr id="750" name="Shape 750"/>
            <p:cNvPicPr preferRelativeResize="0"/>
            <p:nvPr/>
          </p:nvPicPr>
          <p:blipFill>
            <a:blip r:embed="rId6">
              <a:alphaModFix/>
            </a:blip>
            <a:stretch>
              <a:fillRect/>
            </a:stretch>
          </p:blipFill>
          <p:spPr>
            <a:xfrm>
              <a:off x="6260950" y="1534271"/>
              <a:ext cx="379813" cy="401080"/>
            </a:xfrm>
            <a:prstGeom prst="rect">
              <a:avLst/>
            </a:prstGeom>
            <a:noFill/>
            <a:ln>
              <a:noFill/>
            </a:ln>
          </p:spPr>
        </p:pic>
      </p:grpSp>
      <p:sp>
        <p:nvSpPr>
          <p:cNvPr id="2" name="TextBox 1"/>
          <p:cNvSpPr txBox="1"/>
          <p:nvPr/>
        </p:nvSpPr>
        <p:spPr>
          <a:xfrm>
            <a:off x="2782700" y="6429149"/>
            <a:ext cx="6564500" cy="369332"/>
          </a:xfrm>
          <a:prstGeom prst="rect">
            <a:avLst/>
          </a:prstGeom>
          <a:noFill/>
        </p:spPr>
        <p:txBody>
          <a:bodyPr wrap="square" rtlCol="0">
            <a:spAutoFit/>
          </a:bodyPr>
          <a:lstStyle/>
          <a:p>
            <a:r>
              <a:rPr lang="en-US" b="1" dirty="0" smtClean="0"/>
              <a:t>Safeguards as a foundation for Research Excellence </a:t>
            </a:r>
            <a:endParaRPr lang="en-US" b="1" dirty="0"/>
          </a:p>
        </p:txBody>
      </p:sp>
    </p:spTree>
    <p:extLst>
      <p:ext uri="{BB962C8B-B14F-4D97-AF65-F5344CB8AC3E}">
        <p14:creationId xmlns:p14="http://schemas.microsoft.com/office/powerpoint/2010/main" val="3065355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30"/>
                                        </p:tgtEl>
                                        <p:attrNameLst>
                                          <p:attrName>style.visibility</p:attrName>
                                        </p:attrNameLst>
                                      </p:cBhvr>
                                      <p:to>
                                        <p:strVal val="visible"/>
                                      </p:to>
                                    </p:set>
                                    <p:animEffect transition="in" filter="fade">
                                      <p:cBhvr>
                                        <p:cTn id="7" dur="1000"/>
                                        <p:tgtEl>
                                          <p:spTgt spid="730"/>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731"/>
                                        </p:tgtEl>
                                        <p:attrNameLst>
                                          <p:attrName>style.visibility</p:attrName>
                                        </p:attrNameLst>
                                      </p:cBhvr>
                                      <p:to>
                                        <p:strVal val="visible"/>
                                      </p:to>
                                    </p:set>
                                    <p:animEffect transition="in" filter="fade">
                                      <p:cBhvr>
                                        <p:cTn id="11" dur="1000"/>
                                        <p:tgtEl>
                                          <p:spTgt spid="731"/>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743"/>
                                        </p:tgtEl>
                                        <p:attrNameLst>
                                          <p:attrName>style.visibility</p:attrName>
                                        </p:attrNameLst>
                                      </p:cBhvr>
                                      <p:to>
                                        <p:strVal val="visible"/>
                                      </p:to>
                                    </p:set>
                                    <p:animEffect transition="in" filter="fade">
                                      <p:cBhvr>
                                        <p:cTn id="15" dur="1000"/>
                                        <p:tgtEl>
                                          <p:spTgt spid="743"/>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747"/>
                                        </p:tgtEl>
                                        <p:attrNameLst>
                                          <p:attrName>style.visibility</p:attrName>
                                        </p:attrNameLst>
                                      </p:cBhvr>
                                      <p:to>
                                        <p:strVal val="visible"/>
                                      </p:to>
                                    </p:set>
                                    <p:animEffect transition="in" filter="fade">
                                      <p:cBhvr>
                                        <p:cTn id="19" dur="1000"/>
                                        <p:tgtEl>
                                          <p:spTgt spid="747"/>
                                        </p:tgtEl>
                                      </p:cBhvr>
                                    </p:animEffect>
                                  </p:childTnLst>
                                </p:cTn>
                              </p:par>
                            </p:childTnLst>
                          </p:cTn>
                        </p:par>
                        <p:par>
                          <p:cTn id="20" fill="hold">
                            <p:stCondLst>
                              <p:cond delay="4000"/>
                            </p:stCondLst>
                            <p:childTnLst>
                              <p:par>
                                <p:cTn id="21" presetID="10" presetClass="entr" presetSubtype="0" fill="hold" nodeType="afterEffect">
                                  <p:stCondLst>
                                    <p:cond delay="0"/>
                                  </p:stCondLst>
                                  <p:childTnLst>
                                    <p:set>
                                      <p:cBhvr>
                                        <p:cTn id="22" dur="1" fill="hold">
                                          <p:stCondLst>
                                            <p:cond delay="0"/>
                                          </p:stCondLst>
                                        </p:cTn>
                                        <p:tgtEl>
                                          <p:spTgt spid="739"/>
                                        </p:tgtEl>
                                        <p:attrNameLst>
                                          <p:attrName>style.visibility</p:attrName>
                                        </p:attrNameLst>
                                      </p:cBhvr>
                                      <p:to>
                                        <p:strVal val="visible"/>
                                      </p:to>
                                    </p:set>
                                    <p:animEffect transition="in" filter="fade">
                                      <p:cBhvr>
                                        <p:cTn id="23" dur="1000"/>
                                        <p:tgtEl>
                                          <p:spTgt spid="7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712"/>
        <p:cNvGrpSpPr/>
        <p:nvPr/>
      </p:nvGrpSpPr>
      <p:grpSpPr>
        <a:xfrm>
          <a:off x="0" y="0"/>
          <a:ext cx="0" cy="0"/>
          <a:chOff x="0" y="0"/>
          <a:chExt cx="0" cy="0"/>
        </a:xfrm>
      </p:grpSpPr>
      <p:sp>
        <p:nvSpPr>
          <p:cNvPr id="713" name="Shape 713"/>
          <p:cNvSpPr/>
          <p:nvPr/>
        </p:nvSpPr>
        <p:spPr>
          <a:xfrm>
            <a:off x="-302033" y="0"/>
            <a:ext cx="226400" cy="856800"/>
          </a:xfrm>
          <a:prstGeom prst="rect">
            <a:avLst/>
          </a:prstGeom>
          <a:solidFill>
            <a:schemeClr val="lt2"/>
          </a:solidFill>
          <a:ln w="19050" cap="flat" cmpd="sng">
            <a:solidFill>
              <a:schemeClr val="dk2"/>
            </a:solidFill>
            <a:prstDash val="solid"/>
            <a:round/>
            <a:headEnd type="none" w="med" len="med"/>
            <a:tailEnd type="none" w="med" len="med"/>
          </a:ln>
        </p:spPr>
        <p:txBody>
          <a:bodyPr lIns="121900" tIns="121900" rIns="121900" bIns="121900" anchor="ctr" anchorCtr="0">
            <a:noAutofit/>
          </a:bodyPr>
          <a:lstStyle/>
          <a:p>
            <a:endParaRPr sz="2400"/>
          </a:p>
        </p:txBody>
      </p:sp>
      <p:sp>
        <p:nvSpPr>
          <p:cNvPr id="714" name="Shape 714"/>
          <p:cNvSpPr/>
          <p:nvPr/>
        </p:nvSpPr>
        <p:spPr>
          <a:xfrm>
            <a:off x="-302033" y="857241"/>
            <a:ext cx="226400" cy="856800"/>
          </a:xfrm>
          <a:prstGeom prst="rect">
            <a:avLst/>
          </a:prstGeom>
          <a:solidFill>
            <a:schemeClr val="lt2"/>
          </a:solidFill>
          <a:ln w="19050" cap="flat" cmpd="sng">
            <a:solidFill>
              <a:schemeClr val="dk2"/>
            </a:solidFill>
            <a:prstDash val="solid"/>
            <a:round/>
            <a:headEnd type="none" w="med" len="med"/>
            <a:tailEnd type="none" w="med" len="med"/>
          </a:ln>
        </p:spPr>
        <p:txBody>
          <a:bodyPr lIns="121900" tIns="121900" rIns="121900" bIns="121900" anchor="ctr" anchorCtr="0">
            <a:noAutofit/>
          </a:bodyPr>
          <a:lstStyle/>
          <a:p>
            <a:endParaRPr sz="2400"/>
          </a:p>
        </p:txBody>
      </p:sp>
      <p:sp>
        <p:nvSpPr>
          <p:cNvPr id="715" name="Shape 715"/>
          <p:cNvSpPr/>
          <p:nvPr/>
        </p:nvSpPr>
        <p:spPr>
          <a:xfrm>
            <a:off x="-302033" y="1714484"/>
            <a:ext cx="226400" cy="856800"/>
          </a:xfrm>
          <a:prstGeom prst="rect">
            <a:avLst/>
          </a:prstGeom>
          <a:solidFill>
            <a:schemeClr val="lt2"/>
          </a:solidFill>
          <a:ln w="19050" cap="flat" cmpd="sng">
            <a:solidFill>
              <a:schemeClr val="dk2"/>
            </a:solidFill>
            <a:prstDash val="solid"/>
            <a:round/>
            <a:headEnd type="none" w="med" len="med"/>
            <a:tailEnd type="none" w="med" len="med"/>
          </a:ln>
        </p:spPr>
        <p:txBody>
          <a:bodyPr lIns="121900" tIns="121900" rIns="121900" bIns="121900" anchor="ctr" anchorCtr="0">
            <a:noAutofit/>
          </a:bodyPr>
          <a:lstStyle/>
          <a:p>
            <a:endParaRPr sz="2400"/>
          </a:p>
        </p:txBody>
      </p:sp>
      <p:sp>
        <p:nvSpPr>
          <p:cNvPr id="716" name="Shape 716"/>
          <p:cNvSpPr/>
          <p:nvPr/>
        </p:nvSpPr>
        <p:spPr>
          <a:xfrm>
            <a:off x="-302033" y="2571747"/>
            <a:ext cx="226400" cy="856800"/>
          </a:xfrm>
          <a:prstGeom prst="rect">
            <a:avLst/>
          </a:prstGeom>
          <a:solidFill>
            <a:schemeClr val="lt2"/>
          </a:solidFill>
          <a:ln w="19050" cap="flat" cmpd="sng">
            <a:solidFill>
              <a:schemeClr val="dk2"/>
            </a:solidFill>
            <a:prstDash val="solid"/>
            <a:round/>
            <a:headEnd type="none" w="med" len="med"/>
            <a:tailEnd type="none" w="med" len="med"/>
          </a:ln>
        </p:spPr>
        <p:txBody>
          <a:bodyPr lIns="121900" tIns="121900" rIns="121900" bIns="121900" anchor="ctr" anchorCtr="0">
            <a:noAutofit/>
          </a:bodyPr>
          <a:lstStyle/>
          <a:p>
            <a:endParaRPr sz="2400"/>
          </a:p>
        </p:txBody>
      </p:sp>
      <p:sp>
        <p:nvSpPr>
          <p:cNvPr id="717" name="Shape 717"/>
          <p:cNvSpPr/>
          <p:nvPr/>
        </p:nvSpPr>
        <p:spPr>
          <a:xfrm>
            <a:off x="-302033" y="3429003"/>
            <a:ext cx="226400" cy="856800"/>
          </a:xfrm>
          <a:prstGeom prst="rect">
            <a:avLst/>
          </a:prstGeom>
          <a:solidFill>
            <a:schemeClr val="lt2"/>
          </a:solidFill>
          <a:ln w="19050" cap="flat" cmpd="sng">
            <a:solidFill>
              <a:schemeClr val="dk2"/>
            </a:solidFill>
            <a:prstDash val="solid"/>
            <a:round/>
            <a:headEnd type="none" w="med" len="med"/>
            <a:tailEnd type="none" w="med" len="med"/>
          </a:ln>
        </p:spPr>
        <p:txBody>
          <a:bodyPr lIns="121900" tIns="121900" rIns="121900" bIns="121900" anchor="ctr" anchorCtr="0">
            <a:noAutofit/>
          </a:bodyPr>
          <a:lstStyle/>
          <a:p>
            <a:endParaRPr sz="2400"/>
          </a:p>
        </p:txBody>
      </p:sp>
      <p:sp>
        <p:nvSpPr>
          <p:cNvPr id="718" name="Shape 718"/>
          <p:cNvSpPr/>
          <p:nvPr/>
        </p:nvSpPr>
        <p:spPr>
          <a:xfrm>
            <a:off x="-302033" y="4286246"/>
            <a:ext cx="226400" cy="856799"/>
          </a:xfrm>
          <a:prstGeom prst="rect">
            <a:avLst/>
          </a:prstGeom>
          <a:solidFill>
            <a:schemeClr val="lt2"/>
          </a:solidFill>
          <a:ln w="19050" cap="flat" cmpd="sng">
            <a:solidFill>
              <a:schemeClr val="dk2"/>
            </a:solidFill>
            <a:prstDash val="solid"/>
            <a:round/>
            <a:headEnd type="none" w="med" len="med"/>
            <a:tailEnd type="none" w="med" len="med"/>
          </a:ln>
        </p:spPr>
        <p:txBody>
          <a:bodyPr lIns="121900" tIns="121900" rIns="121900" bIns="121900" anchor="ctr" anchorCtr="0">
            <a:noAutofit/>
          </a:bodyPr>
          <a:lstStyle/>
          <a:p>
            <a:endParaRPr sz="2400"/>
          </a:p>
        </p:txBody>
      </p:sp>
      <p:sp>
        <p:nvSpPr>
          <p:cNvPr id="719" name="Shape 719"/>
          <p:cNvSpPr/>
          <p:nvPr/>
        </p:nvSpPr>
        <p:spPr>
          <a:xfrm>
            <a:off x="-302033" y="5143488"/>
            <a:ext cx="226400" cy="856800"/>
          </a:xfrm>
          <a:prstGeom prst="rect">
            <a:avLst/>
          </a:prstGeom>
          <a:solidFill>
            <a:schemeClr val="lt2"/>
          </a:solidFill>
          <a:ln w="19050" cap="flat" cmpd="sng">
            <a:solidFill>
              <a:schemeClr val="dk2"/>
            </a:solidFill>
            <a:prstDash val="solid"/>
            <a:round/>
            <a:headEnd type="none" w="med" len="med"/>
            <a:tailEnd type="none" w="med" len="med"/>
          </a:ln>
        </p:spPr>
        <p:txBody>
          <a:bodyPr lIns="121900" tIns="121900" rIns="121900" bIns="121900" anchor="ctr" anchorCtr="0">
            <a:noAutofit/>
          </a:bodyPr>
          <a:lstStyle/>
          <a:p>
            <a:endParaRPr sz="2400"/>
          </a:p>
        </p:txBody>
      </p:sp>
      <p:sp>
        <p:nvSpPr>
          <p:cNvPr id="720" name="Shape 720"/>
          <p:cNvSpPr/>
          <p:nvPr/>
        </p:nvSpPr>
        <p:spPr>
          <a:xfrm>
            <a:off x="-302033" y="6000749"/>
            <a:ext cx="226400" cy="856800"/>
          </a:xfrm>
          <a:prstGeom prst="rect">
            <a:avLst/>
          </a:prstGeom>
          <a:solidFill>
            <a:schemeClr val="lt2"/>
          </a:solidFill>
          <a:ln w="19050" cap="flat" cmpd="sng">
            <a:solidFill>
              <a:schemeClr val="dk2"/>
            </a:solidFill>
            <a:prstDash val="solid"/>
            <a:round/>
            <a:headEnd type="none" w="med" len="med"/>
            <a:tailEnd type="none" w="med" len="med"/>
          </a:ln>
        </p:spPr>
        <p:txBody>
          <a:bodyPr lIns="121900" tIns="121900" rIns="121900" bIns="121900" anchor="ctr" anchorCtr="0">
            <a:noAutofit/>
          </a:bodyPr>
          <a:lstStyle/>
          <a:p>
            <a:endParaRPr sz="2400"/>
          </a:p>
        </p:txBody>
      </p:sp>
      <p:sp>
        <p:nvSpPr>
          <p:cNvPr id="721" name="Shape 721"/>
          <p:cNvSpPr/>
          <p:nvPr/>
        </p:nvSpPr>
        <p:spPr>
          <a:xfrm rot="5400000">
            <a:off x="11317205" y="-953367"/>
            <a:ext cx="226400" cy="1523200"/>
          </a:xfrm>
          <a:prstGeom prst="rect">
            <a:avLst/>
          </a:prstGeom>
          <a:solidFill>
            <a:schemeClr val="lt2"/>
          </a:solidFill>
          <a:ln w="19050" cap="flat" cmpd="sng">
            <a:solidFill>
              <a:schemeClr val="dk2"/>
            </a:solidFill>
            <a:prstDash val="solid"/>
            <a:round/>
            <a:headEnd type="none" w="med" len="med"/>
            <a:tailEnd type="none" w="med" len="med"/>
          </a:ln>
        </p:spPr>
        <p:txBody>
          <a:bodyPr lIns="121900" tIns="121900" rIns="121900" bIns="121900" anchor="ctr" anchorCtr="0">
            <a:noAutofit/>
          </a:bodyPr>
          <a:lstStyle/>
          <a:p>
            <a:endParaRPr sz="2400"/>
          </a:p>
        </p:txBody>
      </p:sp>
      <p:sp>
        <p:nvSpPr>
          <p:cNvPr id="722" name="Shape 722"/>
          <p:cNvSpPr/>
          <p:nvPr/>
        </p:nvSpPr>
        <p:spPr>
          <a:xfrm rot="5400000">
            <a:off x="9793119" y="-953367"/>
            <a:ext cx="226400" cy="1523200"/>
          </a:xfrm>
          <a:prstGeom prst="rect">
            <a:avLst/>
          </a:prstGeom>
          <a:solidFill>
            <a:schemeClr val="lt2"/>
          </a:solidFill>
          <a:ln w="19050" cap="flat" cmpd="sng">
            <a:solidFill>
              <a:schemeClr val="dk2"/>
            </a:solidFill>
            <a:prstDash val="solid"/>
            <a:round/>
            <a:headEnd type="none" w="med" len="med"/>
            <a:tailEnd type="none" w="med" len="med"/>
          </a:ln>
        </p:spPr>
        <p:txBody>
          <a:bodyPr lIns="121900" tIns="121900" rIns="121900" bIns="121900" anchor="ctr" anchorCtr="0">
            <a:noAutofit/>
          </a:bodyPr>
          <a:lstStyle/>
          <a:p>
            <a:endParaRPr sz="2400"/>
          </a:p>
        </p:txBody>
      </p:sp>
      <p:sp>
        <p:nvSpPr>
          <p:cNvPr id="723" name="Shape 723"/>
          <p:cNvSpPr/>
          <p:nvPr/>
        </p:nvSpPr>
        <p:spPr>
          <a:xfrm rot="5400000">
            <a:off x="8269033" y="-953367"/>
            <a:ext cx="226400" cy="1523200"/>
          </a:xfrm>
          <a:prstGeom prst="rect">
            <a:avLst/>
          </a:prstGeom>
          <a:solidFill>
            <a:schemeClr val="lt2"/>
          </a:solidFill>
          <a:ln w="19050" cap="flat" cmpd="sng">
            <a:solidFill>
              <a:schemeClr val="dk2"/>
            </a:solidFill>
            <a:prstDash val="solid"/>
            <a:round/>
            <a:headEnd type="none" w="med" len="med"/>
            <a:tailEnd type="none" w="med" len="med"/>
          </a:ln>
        </p:spPr>
        <p:txBody>
          <a:bodyPr lIns="121900" tIns="121900" rIns="121900" bIns="121900" anchor="ctr" anchorCtr="0">
            <a:noAutofit/>
          </a:bodyPr>
          <a:lstStyle/>
          <a:p>
            <a:endParaRPr sz="2400"/>
          </a:p>
        </p:txBody>
      </p:sp>
      <p:sp>
        <p:nvSpPr>
          <p:cNvPr id="724" name="Shape 724"/>
          <p:cNvSpPr/>
          <p:nvPr/>
        </p:nvSpPr>
        <p:spPr>
          <a:xfrm rot="5400000">
            <a:off x="6744911" y="-953367"/>
            <a:ext cx="226400" cy="1523200"/>
          </a:xfrm>
          <a:prstGeom prst="rect">
            <a:avLst/>
          </a:prstGeom>
          <a:solidFill>
            <a:schemeClr val="lt2"/>
          </a:solidFill>
          <a:ln w="19050" cap="flat" cmpd="sng">
            <a:solidFill>
              <a:schemeClr val="dk2"/>
            </a:solidFill>
            <a:prstDash val="solid"/>
            <a:round/>
            <a:headEnd type="none" w="med" len="med"/>
            <a:tailEnd type="none" w="med" len="med"/>
          </a:ln>
        </p:spPr>
        <p:txBody>
          <a:bodyPr lIns="121900" tIns="121900" rIns="121900" bIns="121900" anchor="ctr" anchorCtr="0">
            <a:noAutofit/>
          </a:bodyPr>
          <a:lstStyle/>
          <a:p>
            <a:endParaRPr sz="2400"/>
          </a:p>
        </p:txBody>
      </p:sp>
      <p:sp>
        <p:nvSpPr>
          <p:cNvPr id="725" name="Shape 725"/>
          <p:cNvSpPr/>
          <p:nvPr/>
        </p:nvSpPr>
        <p:spPr>
          <a:xfrm rot="5400000">
            <a:off x="5220800" y="-953367"/>
            <a:ext cx="226400" cy="1523200"/>
          </a:xfrm>
          <a:prstGeom prst="rect">
            <a:avLst/>
          </a:prstGeom>
          <a:solidFill>
            <a:schemeClr val="lt2"/>
          </a:solidFill>
          <a:ln w="19050" cap="flat" cmpd="sng">
            <a:solidFill>
              <a:schemeClr val="dk2"/>
            </a:solidFill>
            <a:prstDash val="solid"/>
            <a:round/>
            <a:headEnd type="none" w="med" len="med"/>
            <a:tailEnd type="none" w="med" len="med"/>
          </a:ln>
        </p:spPr>
        <p:txBody>
          <a:bodyPr lIns="121900" tIns="121900" rIns="121900" bIns="121900" anchor="ctr" anchorCtr="0">
            <a:noAutofit/>
          </a:bodyPr>
          <a:lstStyle/>
          <a:p>
            <a:endParaRPr sz="2400"/>
          </a:p>
        </p:txBody>
      </p:sp>
      <p:sp>
        <p:nvSpPr>
          <p:cNvPr id="726" name="Shape 726"/>
          <p:cNvSpPr/>
          <p:nvPr/>
        </p:nvSpPr>
        <p:spPr>
          <a:xfrm rot="5400000">
            <a:off x="3696713" y="-953367"/>
            <a:ext cx="226400" cy="1523200"/>
          </a:xfrm>
          <a:prstGeom prst="rect">
            <a:avLst/>
          </a:prstGeom>
          <a:solidFill>
            <a:schemeClr val="lt2"/>
          </a:solidFill>
          <a:ln w="19050" cap="flat" cmpd="sng">
            <a:solidFill>
              <a:schemeClr val="dk2"/>
            </a:solidFill>
            <a:prstDash val="solid"/>
            <a:round/>
            <a:headEnd type="none" w="med" len="med"/>
            <a:tailEnd type="none" w="med" len="med"/>
          </a:ln>
        </p:spPr>
        <p:txBody>
          <a:bodyPr lIns="121900" tIns="121900" rIns="121900" bIns="121900" anchor="ctr" anchorCtr="0">
            <a:noAutofit/>
          </a:bodyPr>
          <a:lstStyle/>
          <a:p>
            <a:endParaRPr sz="2400"/>
          </a:p>
        </p:txBody>
      </p:sp>
      <p:sp>
        <p:nvSpPr>
          <p:cNvPr id="727" name="Shape 727"/>
          <p:cNvSpPr/>
          <p:nvPr/>
        </p:nvSpPr>
        <p:spPr>
          <a:xfrm rot="5400000">
            <a:off x="2172627" y="-953367"/>
            <a:ext cx="226400" cy="1523200"/>
          </a:xfrm>
          <a:prstGeom prst="rect">
            <a:avLst/>
          </a:prstGeom>
          <a:solidFill>
            <a:schemeClr val="lt2"/>
          </a:solidFill>
          <a:ln w="19050" cap="flat" cmpd="sng">
            <a:solidFill>
              <a:schemeClr val="dk2"/>
            </a:solidFill>
            <a:prstDash val="solid"/>
            <a:round/>
            <a:headEnd type="none" w="med" len="med"/>
            <a:tailEnd type="none" w="med" len="med"/>
          </a:ln>
        </p:spPr>
        <p:txBody>
          <a:bodyPr lIns="121900" tIns="121900" rIns="121900" bIns="121900" anchor="ctr" anchorCtr="0">
            <a:noAutofit/>
          </a:bodyPr>
          <a:lstStyle/>
          <a:p>
            <a:endParaRPr sz="2400"/>
          </a:p>
        </p:txBody>
      </p:sp>
      <p:sp>
        <p:nvSpPr>
          <p:cNvPr id="728" name="Shape 728"/>
          <p:cNvSpPr/>
          <p:nvPr/>
        </p:nvSpPr>
        <p:spPr>
          <a:xfrm rot="5400000">
            <a:off x="648505" y="-953367"/>
            <a:ext cx="226400" cy="1523200"/>
          </a:xfrm>
          <a:prstGeom prst="rect">
            <a:avLst/>
          </a:prstGeom>
          <a:solidFill>
            <a:schemeClr val="lt2"/>
          </a:solidFill>
          <a:ln w="19050" cap="flat" cmpd="sng">
            <a:solidFill>
              <a:schemeClr val="dk2"/>
            </a:solidFill>
            <a:prstDash val="solid"/>
            <a:round/>
            <a:headEnd type="none" w="med" len="med"/>
            <a:tailEnd type="none" w="med" len="med"/>
          </a:ln>
        </p:spPr>
        <p:txBody>
          <a:bodyPr lIns="121900" tIns="121900" rIns="121900" bIns="121900" anchor="ctr" anchorCtr="0">
            <a:noAutofit/>
          </a:bodyPr>
          <a:lstStyle/>
          <a:p>
            <a:endParaRPr sz="2400"/>
          </a:p>
        </p:txBody>
      </p:sp>
      <p:cxnSp>
        <p:nvCxnSpPr>
          <p:cNvPr id="729" name="Shape 729"/>
          <p:cNvCxnSpPr/>
          <p:nvPr/>
        </p:nvCxnSpPr>
        <p:spPr>
          <a:xfrm rot="10800000">
            <a:off x="-1441400" y="428233"/>
            <a:ext cx="1353200" cy="400"/>
          </a:xfrm>
          <a:prstGeom prst="straightConnector1">
            <a:avLst/>
          </a:prstGeom>
          <a:noFill/>
          <a:ln w="19050" cap="flat" cmpd="sng">
            <a:solidFill>
              <a:schemeClr val="dk2"/>
            </a:solidFill>
            <a:prstDash val="solid"/>
            <a:round/>
            <a:headEnd type="none" w="lg" len="lg"/>
            <a:tailEnd type="none" w="lg" len="lg"/>
          </a:ln>
        </p:spPr>
      </p:cxnSp>
      <p:sp>
        <p:nvSpPr>
          <p:cNvPr id="730" name="Shape 730"/>
          <p:cNvSpPr txBox="1"/>
          <p:nvPr/>
        </p:nvSpPr>
        <p:spPr>
          <a:xfrm>
            <a:off x="-88200" y="326523"/>
            <a:ext cx="12189600" cy="687200"/>
          </a:xfrm>
          <a:prstGeom prst="rect">
            <a:avLst/>
          </a:prstGeom>
          <a:noFill/>
          <a:ln>
            <a:noFill/>
          </a:ln>
        </p:spPr>
        <p:txBody>
          <a:bodyPr lIns="121900" tIns="121900" rIns="121900" bIns="121900" anchor="b" anchorCtr="0">
            <a:noAutofit/>
          </a:bodyPr>
          <a:lstStyle/>
          <a:p>
            <a:pPr algn="ctr"/>
            <a:r>
              <a:rPr lang="en-US" sz="2933" b="1" dirty="0" smtClean="0">
                <a:solidFill>
                  <a:srgbClr val="434343"/>
                </a:solidFill>
                <a:latin typeface="Open Sans"/>
                <a:ea typeface="Open Sans"/>
                <a:cs typeface="Open Sans"/>
              </a:rPr>
              <a:t>Safeguards </a:t>
            </a:r>
            <a:r>
              <a:rPr lang="en-US" sz="2933" b="1" dirty="0">
                <a:solidFill>
                  <a:srgbClr val="434343"/>
                </a:solidFill>
                <a:latin typeface="Open Sans"/>
                <a:ea typeface="Open Sans"/>
                <a:cs typeface="Open Sans"/>
              </a:rPr>
              <a:t>as a </a:t>
            </a:r>
            <a:r>
              <a:rPr lang="en-US" sz="2933" b="1" dirty="0" smtClean="0">
                <a:solidFill>
                  <a:srgbClr val="434343"/>
                </a:solidFill>
                <a:latin typeface="Open Sans"/>
                <a:ea typeface="Open Sans"/>
                <a:cs typeface="Open Sans"/>
              </a:rPr>
              <a:t>Means of Enhancing </a:t>
            </a:r>
            <a:r>
              <a:rPr lang="en-US" sz="2933" b="1" dirty="0">
                <a:solidFill>
                  <a:srgbClr val="434343"/>
                </a:solidFill>
                <a:latin typeface="Open Sans"/>
                <a:ea typeface="Open Sans"/>
                <a:cs typeface="Open Sans"/>
              </a:rPr>
              <a:t>Research Excellence</a:t>
            </a:r>
            <a:endParaRPr lang="es" sz="2933" b="1" dirty="0">
              <a:solidFill>
                <a:srgbClr val="434343"/>
              </a:solidFill>
              <a:latin typeface="Open Sans"/>
              <a:ea typeface="Open Sans"/>
              <a:cs typeface="Open Sans"/>
              <a:sym typeface="Open Sans"/>
            </a:endParaRPr>
          </a:p>
        </p:txBody>
      </p:sp>
      <p:grpSp>
        <p:nvGrpSpPr>
          <p:cNvPr id="731" name="Shape 731"/>
          <p:cNvGrpSpPr/>
          <p:nvPr/>
        </p:nvGrpSpPr>
        <p:grpSpPr>
          <a:xfrm>
            <a:off x="319332" y="1896376"/>
            <a:ext cx="2474668" cy="1989826"/>
            <a:chOff x="239499" y="1422281"/>
            <a:chExt cx="1658400" cy="1266419"/>
          </a:xfrm>
        </p:grpSpPr>
        <p:sp>
          <p:nvSpPr>
            <p:cNvPr id="732" name="Shape 732"/>
            <p:cNvSpPr txBox="1"/>
            <p:nvPr/>
          </p:nvSpPr>
          <p:spPr>
            <a:xfrm>
              <a:off x="239499" y="2173300"/>
              <a:ext cx="1658400" cy="515400"/>
            </a:xfrm>
            <a:prstGeom prst="rect">
              <a:avLst/>
            </a:prstGeom>
            <a:noFill/>
            <a:ln>
              <a:noFill/>
            </a:ln>
          </p:spPr>
          <p:txBody>
            <a:bodyPr lIns="121900" tIns="121900" rIns="121900" bIns="121900" anchor="t" anchorCtr="0">
              <a:noAutofit/>
            </a:bodyPr>
            <a:lstStyle/>
            <a:p>
              <a:pPr algn="ctr">
                <a:lnSpc>
                  <a:spcPct val="115000"/>
                </a:lnSpc>
              </a:pPr>
              <a:r>
                <a:rPr lang="es" sz="1333" b="1" dirty="0" smtClean="0">
                  <a:solidFill>
                    <a:srgbClr val="434343"/>
                  </a:solidFill>
                  <a:latin typeface="Open Sans"/>
                  <a:ea typeface="Open Sans"/>
                  <a:cs typeface="Open Sans"/>
                  <a:sym typeface="Open Sans"/>
                </a:rPr>
                <a:t>PROMOTING A CULTURE OF EXCELLENCE</a:t>
              </a:r>
              <a:endParaRPr lang="es" sz="1333" b="1" dirty="0">
                <a:solidFill>
                  <a:srgbClr val="434343"/>
                </a:solidFill>
                <a:latin typeface="Open Sans"/>
                <a:ea typeface="Open Sans"/>
                <a:cs typeface="Open Sans"/>
                <a:sym typeface="Open Sans"/>
              </a:endParaRPr>
            </a:p>
            <a:p>
              <a:pPr algn="ctr">
                <a:lnSpc>
                  <a:spcPct val="115000"/>
                </a:lnSpc>
              </a:pPr>
              <a:endParaRPr lang="es" sz="1333" b="1" dirty="0">
                <a:solidFill>
                  <a:srgbClr val="434343"/>
                </a:solidFill>
                <a:latin typeface="Open Sans"/>
                <a:ea typeface="Open Sans"/>
                <a:cs typeface="Open Sans"/>
                <a:sym typeface="Open Sans"/>
              </a:endParaRPr>
            </a:p>
            <a:p>
              <a:pPr algn="ctr">
                <a:lnSpc>
                  <a:spcPct val="115000"/>
                </a:lnSpc>
              </a:pPr>
              <a:r>
                <a:rPr lang="en-US" sz="1400" dirty="0" smtClean="0">
                  <a:latin typeface="Open Sans" panose="020B0604020202020204" charset="0"/>
                  <a:ea typeface="Open Sans" panose="020B0604020202020204" charset="0"/>
                  <a:cs typeface="Open Sans" panose="020B0604020202020204" charset="0"/>
                </a:rPr>
                <a:t>Implementing </a:t>
              </a:r>
              <a:r>
                <a:rPr lang="en-US" sz="1400" dirty="0">
                  <a:latin typeface="Open Sans" panose="020B0604020202020204" charset="0"/>
                  <a:ea typeface="Open Sans" panose="020B0604020202020204" charset="0"/>
                  <a:cs typeface="Open Sans" panose="020B0604020202020204" charset="0"/>
                </a:rPr>
                <a:t>safeguards can help promote a culture of excellence within research institutions, where researchers are encouraged to strive for the highest standards of quality and integrity.</a:t>
              </a:r>
              <a:endParaRPr lang="es" sz="1400" dirty="0">
                <a:solidFill>
                  <a:schemeClr val="dk1"/>
                </a:solidFill>
                <a:latin typeface="Open Sans" panose="020B0604020202020204" charset="0"/>
                <a:ea typeface="Open Sans" panose="020B0604020202020204" charset="0"/>
                <a:cs typeface="Open Sans" panose="020B0604020202020204" charset="0"/>
                <a:sym typeface="Open Sans"/>
              </a:endParaRPr>
            </a:p>
            <a:p>
              <a:pPr algn="ctr">
                <a:lnSpc>
                  <a:spcPct val="115000"/>
                </a:lnSpc>
              </a:pPr>
              <a:endParaRPr sz="1600" dirty="0">
                <a:solidFill>
                  <a:srgbClr val="434343"/>
                </a:solidFill>
                <a:latin typeface="Open Sans"/>
                <a:ea typeface="Open Sans"/>
                <a:cs typeface="Open Sans"/>
                <a:sym typeface="Open Sans"/>
              </a:endParaRPr>
            </a:p>
          </p:txBody>
        </p:sp>
        <p:sp>
          <p:nvSpPr>
            <p:cNvPr id="733" name="Shape 733"/>
            <p:cNvSpPr/>
            <p:nvPr/>
          </p:nvSpPr>
          <p:spPr>
            <a:xfrm>
              <a:off x="763110" y="1422281"/>
              <a:ext cx="635713" cy="540560"/>
            </a:xfrm>
            <a:prstGeom prst="ellipse">
              <a:avLst/>
            </a:prstGeom>
            <a:solidFill>
              <a:srgbClr val="57A7B5"/>
            </a:solidFill>
            <a:ln>
              <a:noFill/>
            </a:ln>
          </p:spPr>
          <p:txBody>
            <a:bodyPr lIns="121900" tIns="121900" rIns="121900" bIns="121900" anchor="ctr" anchorCtr="0">
              <a:noAutofit/>
            </a:bodyPr>
            <a:lstStyle/>
            <a:p>
              <a:endParaRPr sz="2400"/>
            </a:p>
          </p:txBody>
        </p:sp>
        <p:pic>
          <p:nvPicPr>
            <p:cNvPr id="734" name="Shape 734"/>
            <p:cNvPicPr preferRelativeResize="0"/>
            <p:nvPr/>
          </p:nvPicPr>
          <p:blipFill>
            <a:blip r:embed="rId3">
              <a:alphaModFix/>
            </a:blip>
            <a:stretch>
              <a:fillRect/>
            </a:stretch>
          </p:blipFill>
          <p:spPr>
            <a:xfrm>
              <a:off x="894257" y="1478115"/>
              <a:ext cx="348883" cy="452274"/>
            </a:xfrm>
            <a:prstGeom prst="rect">
              <a:avLst/>
            </a:prstGeom>
            <a:noFill/>
            <a:ln>
              <a:noFill/>
            </a:ln>
          </p:spPr>
        </p:pic>
      </p:grpSp>
      <p:grpSp>
        <p:nvGrpSpPr>
          <p:cNvPr id="739" name="Shape 739"/>
          <p:cNvGrpSpPr/>
          <p:nvPr/>
        </p:nvGrpSpPr>
        <p:grpSpPr>
          <a:xfrm>
            <a:off x="9611319" y="1844115"/>
            <a:ext cx="2113200" cy="1688559"/>
            <a:chOff x="7306448" y="1422280"/>
            <a:chExt cx="1584900" cy="1266419"/>
          </a:xfrm>
        </p:grpSpPr>
        <p:sp>
          <p:nvSpPr>
            <p:cNvPr id="740" name="Shape 740"/>
            <p:cNvSpPr txBox="1"/>
            <p:nvPr/>
          </p:nvSpPr>
          <p:spPr>
            <a:xfrm>
              <a:off x="7306448" y="2173300"/>
              <a:ext cx="1584900" cy="515400"/>
            </a:xfrm>
            <a:prstGeom prst="rect">
              <a:avLst/>
            </a:prstGeom>
            <a:noFill/>
            <a:ln>
              <a:noFill/>
            </a:ln>
          </p:spPr>
          <p:txBody>
            <a:bodyPr lIns="121900" tIns="121900" rIns="121900" bIns="121900" anchor="t" anchorCtr="0">
              <a:noAutofit/>
            </a:bodyPr>
            <a:lstStyle/>
            <a:p>
              <a:pPr algn="ctr">
                <a:lnSpc>
                  <a:spcPct val="115000"/>
                </a:lnSpc>
              </a:pPr>
              <a:r>
                <a:rPr lang="es" sz="1333" b="1" dirty="0" smtClean="0">
                  <a:solidFill>
                    <a:srgbClr val="434343"/>
                  </a:solidFill>
                  <a:latin typeface="Open Sans"/>
                  <a:ea typeface="Open Sans"/>
                  <a:cs typeface="Open Sans"/>
                  <a:sym typeface="Open Sans"/>
                </a:rPr>
                <a:t>ENHANCING RESEARCH IMPACT</a:t>
              </a:r>
              <a:endParaRPr lang="es" sz="1333" b="1" dirty="0">
                <a:solidFill>
                  <a:srgbClr val="434343"/>
                </a:solidFill>
                <a:latin typeface="Open Sans"/>
                <a:ea typeface="Open Sans"/>
                <a:cs typeface="Open Sans"/>
                <a:sym typeface="Open Sans"/>
              </a:endParaRPr>
            </a:p>
            <a:p>
              <a:pPr algn="ctr">
                <a:lnSpc>
                  <a:spcPct val="115000"/>
                </a:lnSpc>
              </a:pPr>
              <a:endParaRPr lang="es" sz="1333" b="1" dirty="0">
                <a:solidFill>
                  <a:srgbClr val="434343"/>
                </a:solidFill>
                <a:latin typeface="Open Sans"/>
                <a:ea typeface="Open Sans"/>
                <a:cs typeface="Open Sans"/>
                <a:sym typeface="Open Sans"/>
              </a:endParaRPr>
            </a:p>
            <a:p>
              <a:pPr lvl="0" algn="ctr">
                <a:lnSpc>
                  <a:spcPct val="125000"/>
                </a:lnSpc>
                <a:buClr>
                  <a:schemeClr val="dk1"/>
                </a:buClr>
                <a:buSzPct val="122222"/>
              </a:pPr>
              <a:r>
                <a:rPr lang="en-US" sz="1400" dirty="0" smtClean="0">
                  <a:latin typeface="Open Sans" panose="020B0604020202020204" charset="0"/>
                  <a:ea typeface="Open Sans" panose="020B0604020202020204" charset="0"/>
                  <a:cs typeface="Open Sans" panose="020B0604020202020204" charset="0"/>
                </a:rPr>
                <a:t>Safeguards </a:t>
              </a:r>
              <a:r>
                <a:rPr lang="en-US" sz="1400" dirty="0">
                  <a:latin typeface="Open Sans" panose="020B0604020202020204" charset="0"/>
                  <a:ea typeface="Open Sans" panose="020B0604020202020204" charset="0"/>
                  <a:cs typeface="Open Sans" panose="020B0604020202020204" charset="0"/>
                </a:rPr>
                <a:t>can help ensure that research is conducted in a way that maximizes its impact, by ensuring that findings are reliable, valid, and relevant to real-world problems.</a:t>
              </a:r>
              <a:endParaRPr sz="1400" dirty="0">
                <a:latin typeface="Open Sans" panose="020B0604020202020204" charset="0"/>
                <a:ea typeface="Open Sans" panose="020B0604020202020204" charset="0"/>
                <a:cs typeface="Open Sans" panose="020B0604020202020204" charset="0"/>
                <a:sym typeface="Open Sans"/>
              </a:endParaRPr>
            </a:p>
          </p:txBody>
        </p:sp>
        <p:sp>
          <p:nvSpPr>
            <p:cNvPr id="741" name="Shape 741"/>
            <p:cNvSpPr/>
            <p:nvPr/>
          </p:nvSpPr>
          <p:spPr>
            <a:xfrm>
              <a:off x="7760798" y="1422280"/>
              <a:ext cx="676200" cy="676200"/>
            </a:xfrm>
            <a:prstGeom prst="ellipse">
              <a:avLst/>
            </a:prstGeom>
            <a:solidFill>
              <a:srgbClr val="57A7B5"/>
            </a:solidFill>
            <a:ln>
              <a:noFill/>
            </a:ln>
          </p:spPr>
          <p:txBody>
            <a:bodyPr lIns="121900" tIns="121900" rIns="121900" bIns="121900" anchor="ctr" anchorCtr="0">
              <a:noAutofit/>
            </a:bodyPr>
            <a:lstStyle/>
            <a:p>
              <a:endParaRPr sz="2400"/>
            </a:p>
          </p:txBody>
        </p:sp>
        <p:pic>
          <p:nvPicPr>
            <p:cNvPr id="742" name="Shape 742"/>
            <p:cNvPicPr preferRelativeResize="0"/>
            <p:nvPr/>
          </p:nvPicPr>
          <p:blipFill>
            <a:blip r:embed="rId4">
              <a:alphaModFix/>
            </a:blip>
            <a:stretch>
              <a:fillRect/>
            </a:stretch>
          </p:blipFill>
          <p:spPr>
            <a:xfrm>
              <a:off x="7908991" y="1537497"/>
              <a:ext cx="379813" cy="444383"/>
            </a:xfrm>
            <a:prstGeom prst="rect">
              <a:avLst/>
            </a:prstGeom>
            <a:noFill/>
            <a:ln>
              <a:noFill/>
            </a:ln>
          </p:spPr>
        </p:pic>
      </p:grpSp>
      <p:grpSp>
        <p:nvGrpSpPr>
          <p:cNvPr id="743" name="Shape 743"/>
          <p:cNvGrpSpPr/>
          <p:nvPr/>
        </p:nvGrpSpPr>
        <p:grpSpPr>
          <a:xfrm>
            <a:off x="3420149" y="1844114"/>
            <a:ext cx="2113200" cy="1688559"/>
            <a:chOff x="1961160" y="1422280"/>
            <a:chExt cx="1584900" cy="1266419"/>
          </a:xfrm>
        </p:grpSpPr>
        <p:sp>
          <p:nvSpPr>
            <p:cNvPr id="744" name="Shape 744"/>
            <p:cNvSpPr txBox="1"/>
            <p:nvPr/>
          </p:nvSpPr>
          <p:spPr>
            <a:xfrm>
              <a:off x="1961160" y="2173300"/>
              <a:ext cx="1584900" cy="515400"/>
            </a:xfrm>
            <a:prstGeom prst="rect">
              <a:avLst/>
            </a:prstGeom>
            <a:noFill/>
            <a:ln>
              <a:noFill/>
            </a:ln>
          </p:spPr>
          <p:txBody>
            <a:bodyPr lIns="121900" tIns="121900" rIns="121900" bIns="121900" anchor="t" anchorCtr="0">
              <a:noAutofit/>
            </a:bodyPr>
            <a:lstStyle/>
            <a:p>
              <a:pPr algn="ctr">
                <a:lnSpc>
                  <a:spcPct val="115000"/>
                </a:lnSpc>
                <a:buClr>
                  <a:srgbClr val="000000"/>
                </a:buClr>
                <a:buSzPct val="110000"/>
              </a:pPr>
              <a:r>
                <a:rPr lang="es" sz="1333" b="1" dirty="0" smtClean="0">
                  <a:solidFill>
                    <a:srgbClr val="434343"/>
                  </a:solidFill>
                  <a:latin typeface="Open Sans"/>
                  <a:ea typeface="Open Sans"/>
                  <a:cs typeface="Open Sans"/>
                  <a:sym typeface="Open Sans"/>
                </a:rPr>
                <a:t>COLLABORATION &amp; KNOWLEDGE SHARING</a:t>
              </a:r>
              <a:endParaRPr lang="es" sz="1333" b="1" dirty="0">
                <a:solidFill>
                  <a:srgbClr val="434343"/>
                </a:solidFill>
                <a:latin typeface="Open Sans"/>
                <a:ea typeface="Open Sans"/>
                <a:cs typeface="Open Sans"/>
                <a:sym typeface="Open Sans"/>
              </a:endParaRPr>
            </a:p>
            <a:p>
              <a:pPr algn="ctr">
                <a:lnSpc>
                  <a:spcPct val="115000"/>
                </a:lnSpc>
                <a:buClr>
                  <a:srgbClr val="000000"/>
                </a:buClr>
                <a:buSzPct val="110000"/>
              </a:pPr>
              <a:endParaRPr lang="es" sz="1333" b="1" dirty="0">
                <a:solidFill>
                  <a:srgbClr val="434343"/>
                </a:solidFill>
                <a:latin typeface="Open Sans"/>
                <a:ea typeface="Open Sans"/>
                <a:cs typeface="Open Sans"/>
                <a:sym typeface="Open Sans"/>
              </a:endParaRPr>
            </a:p>
            <a:p>
              <a:pPr algn="ctr">
                <a:lnSpc>
                  <a:spcPct val="115000"/>
                </a:lnSpc>
                <a:buClr>
                  <a:srgbClr val="000000"/>
                </a:buClr>
                <a:buSzPct val="110000"/>
              </a:pPr>
              <a:r>
                <a:rPr lang="en-US" sz="1400" dirty="0">
                  <a:latin typeface="Open Sans" panose="020B0604020202020204" charset="0"/>
                  <a:ea typeface="Open Sans" panose="020B0604020202020204" charset="0"/>
                  <a:cs typeface="Open Sans" panose="020B0604020202020204" charset="0"/>
                </a:rPr>
                <a:t>Safeguards can facilitate collaboration and knowledge-sharing among researchers, which is essential for advancing knowledge and producing high-quality research findings.</a:t>
              </a:r>
            </a:p>
            <a:p>
              <a:pPr lvl="0" algn="ctr">
                <a:lnSpc>
                  <a:spcPct val="125000"/>
                </a:lnSpc>
                <a:buClr>
                  <a:schemeClr val="dk1"/>
                </a:buClr>
                <a:buSzPct val="122222"/>
              </a:pPr>
              <a:endParaRPr sz="1400" dirty="0">
                <a:latin typeface="Open Sans" panose="020B0604020202020204" charset="0"/>
                <a:ea typeface="Open Sans" panose="020B0604020202020204" charset="0"/>
                <a:cs typeface="Open Sans" panose="020B0604020202020204" charset="0"/>
                <a:sym typeface="Open Sans"/>
              </a:endParaRPr>
            </a:p>
          </p:txBody>
        </p:sp>
        <p:sp>
          <p:nvSpPr>
            <p:cNvPr id="745" name="Shape 745"/>
            <p:cNvSpPr/>
            <p:nvPr/>
          </p:nvSpPr>
          <p:spPr>
            <a:xfrm>
              <a:off x="2415510" y="1422280"/>
              <a:ext cx="676200" cy="676200"/>
            </a:xfrm>
            <a:prstGeom prst="ellipse">
              <a:avLst/>
            </a:prstGeom>
            <a:solidFill>
              <a:srgbClr val="57A7B5"/>
            </a:solidFill>
            <a:ln>
              <a:noFill/>
            </a:ln>
          </p:spPr>
          <p:txBody>
            <a:bodyPr lIns="121900" tIns="121900" rIns="121900" bIns="121900" anchor="ctr" anchorCtr="0">
              <a:noAutofit/>
            </a:bodyPr>
            <a:lstStyle/>
            <a:p>
              <a:endParaRPr sz="2400"/>
            </a:p>
          </p:txBody>
        </p:sp>
        <p:pic>
          <p:nvPicPr>
            <p:cNvPr id="746" name="Shape 746"/>
            <p:cNvPicPr preferRelativeResize="0"/>
            <p:nvPr/>
          </p:nvPicPr>
          <p:blipFill>
            <a:blip r:embed="rId5">
              <a:alphaModFix/>
            </a:blip>
            <a:stretch>
              <a:fillRect/>
            </a:stretch>
          </p:blipFill>
          <p:spPr>
            <a:xfrm>
              <a:off x="2579168" y="1564021"/>
              <a:ext cx="348883" cy="375717"/>
            </a:xfrm>
            <a:prstGeom prst="rect">
              <a:avLst/>
            </a:prstGeom>
            <a:noFill/>
            <a:ln>
              <a:noFill/>
            </a:ln>
          </p:spPr>
        </p:pic>
      </p:grpSp>
      <p:grpSp>
        <p:nvGrpSpPr>
          <p:cNvPr id="747" name="Shape 747"/>
          <p:cNvGrpSpPr/>
          <p:nvPr/>
        </p:nvGrpSpPr>
        <p:grpSpPr>
          <a:xfrm>
            <a:off x="6584805" y="1844114"/>
            <a:ext cx="2113200" cy="1688560"/>
            <a:chOff x="5626022" y="1422280"/>
            <a:chExt cx="1584900" cy="1266420"/>
          </a:xfrm>
        </p:grpSpPr>
        <p:sp>
          <p:nvSpPr>
            <p:cNvPr id="748" name="Shape 748"/>
            <p:cNvSpPr txBox="1"/>
            <p:nvPr/>
          </p:nvSpPr>
          <p:spPr>
            <a:xfrm>
              <a:off x="5626022" y="2173300"/>
              <a:ext cx="1584900" cy="515400"/>
            </a:xfrm>
            <a:prstGeom prst="rect">
              <a:avLst/>
            </a:prstGeom>
            <a:noFill/>
            <a:ln>
              <a:noFill/>
            </a:ln>
          </p:spPr>
          <p:txBody>
            <a:bodyPr lIns="121900" tIns="121900" rIns="121900" bIns="121900" anchor="t" anchorCtr="0">
              <a:noAutofit/>
            </a:bodyPr>
            <a:lstStyle/>
            <a:p>
              <a:pPr algn="ctr">
                <a:lnSpc>
                  <a:spcPct val="115000"/>
                </a:lnSpc>
              </a:pPr>
              <a:r>
                <a:rPr lang="es" sz="1333" b="1" dirty="0" smtClean="0">
                  <a:solidFill>
                    <a:srgbClr val="434343"/>
                  </a:solidFill>
                  <a:latin typeface="Open Sans"/>
                  <a:ea typeface="Open Sans"/>
                  <a:cs typeface="Open Sans"/>
                  <a:sym typeface="Open Sans"/>
                </a:rPr>
                <a:t>FOSTERING INNOVATION &amp; CREATIVITY</a:t>
              </a:r>
            </a:p>
            <a:p>
              <a:pPr algn="ctr">
                <a:lnSpc>
                  <a:spcPct val="115000"/>
                </a:lnSpc>
              </a:pPr>
              <a:endParaRPr lang="es" sz="1333" b="1" dirty="0">
                <a:solidFill>
                  <a:srgbClr val="434343"/>
                </a:solidFill>
                <a:latin typeface="Open Sans"/>
                <a:ea typeface="Open Sans"/>
                <a:cs typeface="Open Sans"/>
                <a:sym typeface="Open Sans"/>
              </a:endParaRPr>
            </a:p>
            <a:p>
              <a:pPr algn="ctr">
                <a:lnSpc>
                  <a:spcPct val="115000"/>
                </a:lnSpc>
              </a:pPr>
              <a:r>
                <a:rPr lang="en-US" sz="1400" dirty="0" smtClean="0">
                  <a:latin typeface="Open Sans" panose="020B0604020202020204" charset="0"/>
                  <a:ea typeface="Open Sans" panose="020B0604020202020204" charset="0"/>
                  <a:cs typeface="Open Sans" panose="020B0604020202020204" charset="0"/>
                </a:rPr>
                <a:t>By </a:t>
              </a:r>
              <a:r>
                <a:rPr lang="en-US" sz="1400" dirty="0">
                  <a:latin typeface="Open Sans" panose="020B0604020202020204" charset="0"/>
                  <a:ea typeface="Open Sans" panose="020B0604020202020204" charset="0"/>
                  <a:cs typeface="Open Sans" panose="020B0604020202020204" charset="0"/>
                </a:rPr>
                <a:t>providing a framework for responsible and ethical research, safeguards can foster innovation and creativity, as researchers are encouraged to explore new ideas and approaches.</a:t>
              </a:r>
            </a:p>
            <a:p>
              <a:pPr algn="ctr"/>
              <a:endParaRPr lang="en-US" sz="1400" dirty="0">
                <a:latin typeface="Open Sans" panose="020B0604020202020204" charset="0"/>
                <a:ea typeface="Open Sans" panose="020B0604020202020204" charset="0"/>
                <a:cs typeface="Open Sans" panose="020B0604020202020204" charset="0"/>
              </a:endParaRPr>
            </a:p>
            <a:p>
              <a:pPr algn="ctr"/>
              <a:r>
                <a:rPr lang="en-US" sz="1400" dirty="0">
                  <a:latin typeface="Open Sans" panose="020B0604020202020204" charset="0"/>
                  <a:ea typeface="Open Sans" panose="020B0604020202020204" charset="0"/>
                  <a:cs typeface="Open Sans" panose="020B0604020202020204" charset="0"/>
                </a:rPr>
                <a:t> </a:t>
              </a:r>
            </a:p>
          </p:txBody>
        </p:sp>
        <p:sp>
          <p:nvSpPr>
            <p:cNvPr id="749" name="Shape 749"/>
            <p:cNvSpPr/>
            <p:nvPr/>
          </p:nvSpPr>
          <p:spPr>
            <a:xfrm>
              <a:off x="6080372" y="1422280"/>
              <a:ext cx="676200" cy="676200"/>
            </a:xfrm>
            <a:prstGeom prst="ellipse">
              <a:avLst/>
            </a:prstGeom>
            <a:solidFill>
              <a:srgbClr val="57A7B5"/>
            </a:solidFill>
            <a:ln>
              <a:noFill/>
            </a:ln>
          </p:spPr>
          <p:txBody>
            <a:bodyPr lIns="121900" tIns="121900" rIns="121900" bIns="121900" anchor="ctr" anchorCtr="0">
              <a:noAutofit/>
            </a:bodyPr>
            <a:lstStyle/>
            <a:p>
              <a:endParaRPr sz="2400"/>
            </a:p>
          </p:txBody>
        </p:sp>
        <p:pic>
          <p:nvPicPr>
            <p:cNvPr id="750" name="Shape 750"/>
            <p:cNvPicPr preferRelativeResize="0"/>
            <p:nvPr/>
          </p:nvPicPr>
          <p:blipFill>
            <a:blip r:embed="rId6">
              <a:alphaModFix/>
            </a:blip>
            <a:stretch>
              <a:fillRect/>
            </a:stretch>
          </p:blipFill>
          <p:spPr>
            <a:xfrm>
              <a:off x="6260950" y="1534271"/>
              <a:ext cx="379813" cy="401080"/>
            </a:xfrm>
            <a:prstGeom prst="rect">
              <a:avLst/>
            </a:prstGeom>
            <a:noFill/>
            <a:ln>
              <a:noFill/>
            </a:ln>
          </p:spPr>
        </p:pic>
      </p:grpSp>
    </p:spTree>
    <p:extLst>
      <p:ext uri="{BB962C8B-B14F-4D97-AF65-F5344CB8AC3E}">
        <p14:creationId xmlns:p14="http://schemas.microsoft.com/office/powerpoint/2010/main" val="1730369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30"/>
                                        </p:tgtEl>
                                        <p:attrNameLst>
                                          <p:attrName>style.visibility</p:attrName>
                                        </p:attrNameLst>
                                      </p:cBhvr>
                                      <p:to>
                                        <p:strVal val="visible"/>
                                      </p:to>
                                    </p:set>
                                    <p:animEffect transition="in" filter="fade">
                                      <p:cBhvr>
                                        <p:cTn id="7" dur="1000"/>
                                        <p:tgtEl>
                                          <p:spTgt spid="730"/>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731"/>
                                        </p:tgtEl>
                                        <p:attrNameLst>
                                          <p:attrName>style.visibility</p:attrName>
                                        </p:attrNameLst>
                                      </p:cBhvr>
                                      <p:to>
                                        <p:strVal val="visible"/>
                                      </p:to>
                                    </p:set>
                                    <p:animEffect transition="in" filter="fade">
                                      <p:cBhvr>
                                        <p:cTn id="11" dur="1000"/>
                                        <p:tgtEl>
                                          <p:spTgt spid="731"/>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743"/>
                                        </p:tgtEl>
                                        <p:attrNameLst>
                                          <p:attrName>style.visibility</p:attrName>
                                        </p:attrNameLst>
                                      </p:cBhvr>
                                      <p:to>
                                        <p:strVal val="visible"/>
                                      </p:to>
                                    </p:set>
                                    <p:animEffect transition="in" filter="fade">
                                      <p:cBhvr>
                                        <p:cTn id="15" dur="1000"/>
                                        <p:tgtEl>
                                          <p:spTgt spid="743"/>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747"/>
                                        </p:tgtEl>
                                        <p:attrNameLst>
                                          <p:attrName>style.visibility</p:attrName>
                                        </p:attrNameLst>
                                      </p:cBhvr>
                                      <p:to>
                                        <p:strVal val="visible"/>
                                      </p:to>
                                    </p:set>
                                    <p:animEffect transition="in" filter="fade">
                                      <p:cBhvr>
                                        <p:cTn id="19" dur="1000"/>
                                        <p:tgtEl>
                                          <p:spTgt spid="747"/>
                                        </p:tgtEl>
                                      </p:cBhvr>
                                    </p:animEffect>
                                  </p:childTnLst>
                                </p:cTn>
                              </p:par>
                            </p:childTnLst>
                          </p:cTn>
                        </p:par>
                        <p:par>
                          <p:cTn id="20" fill="hold">
                            <p:stCondLst>
                              <p:cond delay="4000"/>
                            </p:stCondLst>
                            <p:childTnLst>
                              <p:par>
                                <p:cTn id="21" presetID="10" presetClass="entr" presetSubtype="0" fill="hold" nodeType="afterEffect">
                                  <p:stCondLst>
                                    <p:cond delay="0"/>
                                  </p:stCondLst>
                                  <p:childTnLst>
                                    <p:set>
                                      <p:cBhvr>
                                        <p:cTn id="22" dur="1" fill="hold">
                                          <p:stCondLst>
                                            <p:cond delay="0"/>
                                          </p:stCondLst>
                                        </p:cTn>
                                        <p:tgtEl>
                                          <p:spTgt spid="739"/>
                                        </p:tgtEl>
                                        <p:attrNameLst>
                                          <p:attrName>style.visibility</p:attrName>
                                        </p:attrNameLst>
                                      </p:cBhvr>
                                      <p:to>
                                        <p:strVal val="visible"/>
                                      </p:to>
                                    </p:set>
                                    <p:animEffect transition="in" filter="fade">
                                      <p:cBhvr>
                                        <p:cTn id="23" dur="1000"/>
                                        <p:tgtEl>
                                          <p:spTgt spid="7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712"/>
        <p:cNvGrpSpPr/>
        <p:nvPr/>
      </p:nvGrpSpPr>
      <p:grpSpPr>
        <a:xfrm>
          <a:off x="0" y="0"/>
          <a:ext cx="0" cy="0"/>
          <a:chOff x="0" y="0"/>
          <a:chExt cx="0" cy="0"/>
        </a:xfrm>
      </p:grpSpPr>
      <p:sp>
        <p:nvSpPr>
          <p:cNvPr id="713" name="Shape 713"/>
          <p:cNvSpPr/>
          <p:nvPr/>
        </p:nvSpPr>
        <p:spPr>
          <a:xfrm>
            <a:off x="-302033" y="0"/>
            <a:ext cx="226400" cy="856800"/>
          </a:xfrm>
          <a:prstGeom prst="rect">
            <a:avLst/>
          </a:prstGeom>
          <a:solidFill>
            <a:schemeClr val="lt2"/>
          </a:solidFill>
          <a:ln w="19050" cap="flat" cmpd="sng">
            <a:solidFill>
              <a:schemeClr val="dk2"/>
            </a:solidFill>
            <a:prstDash val="solid"/>
            <a:round/>
            <a:headEnd type="none" w="med" len="med"/>
            <a:tailEnd type="none" w="med" len="med"/>
          </a:ln>
        </p:spPr>
        <p:txBody>
          <a:bodyPr lIns="121900" tIns="121900" rIns="121900" bIns="121900" anchor="ctr" anchorCtr="0">
            <a:noAutofit/>
          </a:bodyPr>
          <a:lstStyle/>
          <a:p>
            <a:endParaRPr sz="2400"/>
          </a:p>
        </p:txBody>
      </p:sp>
      <p:sp>
        <p:nvSpPr>
          <p:cNvPr id="714" name="Shape 714"/>
          <p:cNvSpPr/>
          <p:nvPr/>
        </p:nvSpPr>
        <p:spPr>
          <a:xfrm>
            <a:off x="-302033" y="857241"/>
            <a:ext cx="226400" cy="856800"/>
          </a:xfrm>
          <a:prstGeom prst="rect">
            <a:avLst/>
          </a:prstGeom>
          <a:solidFill>
            <a:schemeClr val="lt2"/>
          </a:solidFill>
          <a:ln w="19050" cap="flat" cmpd="sng">
            <a:solidFill>
              <a:schemeClr val="dk2"/>
            </a:solidFill>
            <a:prstDash val="solid"/>
            <a:round/>
            <a:headEnd type="none" w="med" len="med"/>
            <a:tailEnd type="none" w="med" len="med"/>
          </a:ln>
        </p:spPr>
        <p:txBody>
          <a:bodyPr lIns="121900" tIns="121900" rIns="121900" bIns="121900" anchor="ctr" anchorCtr="0">
            <a:noAutofit/>
          </a:bodyPr>
          <a:lstStyle/>
          <a:p>
            <a:endParaRPr sz="2400"/>
          </a:p>
        </p:txBody>
      </p:sp>
      <p:sp>
        <p:nvSpPr>
          <p:cNvPr id="715" name="Shape 715"/>
          <p:cNvSpPr/>
          <p:nvPr/>
        </p:nvSpPr>
        <p:spPr>
          <a:xfrm>
            <a:off x="-302033" y="1714484"/>
            <a:ext cx="226400" cy="856800"/>
          </a:xfrm>
          <a:prstGeom prst="rect">
            <a:avLst/>
          </a:prstGeom>
          <a:solidFill>
            <a:schemeClr val="lt2"/>
          </a:solidFill>
          <a:ln w="19050" cap="flat" cmpd="sng">
            <a:solidFill>
              <a:schemeClr val="dk2"/>
            </a:solidFill>
            <a:prstDash val="solid"/>
            <a:round/>
            <a:headEnd type="none" w="med" len="med"/>
            <a:tailEnd type="none" w="med" len="med"/>
          </a:ln>
        </p:spPr>
        <p:txBody>
          <a:bodyPr lIns="121900" tIns="121900" rIns="121900" bIns="121900" anchor="ctr" anchorCtr="0">
            <a:noAutofit/>
          </a:bodyPr>
          <a:lstStyle/>
          <a:p>
            <a:endParaRPr sz="2400"/>
          </a:p>
        </p:txBody>
      </p:sp>
      <p:sp>
        <p:nvSpPr>
          <p:cNvPr id="716" name="Shape 716"/>
          <p:cNvSpPr/>
          <p:nvPr/>
        </p:nvSpPr>
        <p:spPr>
          <a:xfrm>
            <a:off x="-302033" y="2571747"/>
            <a:ext cx="226400" cy="856800"/>
          </a:xfrm>
          <a:prstGeom prst="rect">
            <a:avLst/>
          </a:prstGeom>
          <a:solidFill>
            <a:schemeClr val="lt2"/>
          </a:solidFill>
          <a:ln w="19050" cap="flat" cmpd="sng">
            <a:solidFill>
              <a:schemeClr val="dk2"/>
            </a:solidFill>
            <a:prstDash val="solid"/>
            <a:round/>
            <a:headEnd type="none" w="med" len="med"/>
            <a:tailEnd type="none" w="med" len="med"/>
          </a:ln>
        </p:spPr>
        <p:txBody>
          <a:bodyPr lIns="121900" tIns="121900" rIns="121900" bIns="121900" anchor="ctr" anchorCtr="0">
            <a:noAutofit/>
          </a:bodyPr>
          <a:lstStyle/>
          <a:p>
            <a:endParaRPr sz="2400"/>
          </a:p>
        </p:txBody>
      </p:sp>
      <p:sp>
        <p:nvSpPr>
          <p:cNvPr id="717" name="Shape 717"/>
          <p:cNvSpPr/>
          <p:nvPr/>
        </p:nvSpPr>
        <p:spPr>
          <a:xfrm>
            <a:off x="-302033" y="3429003"/>
            <a:ext cx="226400" cy="856800"/>
          </a:xfrm>
          <a:prstGeom prst="rect">
            <a:avLst/>
          </a:prstGeom>
          <a:solidFill>
            <a:schemeClr val="lt2"/>
          </a:solidFill>
          <a:ln w="19050" cap="flat" cmpd="sng">
            <a:solidFill>
              <a:schemeClr val="dk2"/>
            </a:solidFill>
            <a:prstDash val="solid"/>
            <a:round/>
            <a:headEnd type="none" w="med" len="med"/>
            <a:tailEnd type="none" w="med" len="med"/>
          </a:ln>
        </p:spPr>
        <p:txBody>
          <a:bodyPr lIns="121900" tIns="121900" rIns="121900" bIns="121900" anchor="ctr" anchorCtr="0">
            <a:noAutofit/>
          </a:bodyPr>
          <a:lstStyle/>
          <a:p>
            <a:endParaRPr sz="2400"/>
          </a:p>
        </p:txBody>
      </p:sp>
      <p:sp>
        <p:nvSpPr>
          <p:cNvPr id="718" name="Shape 718"/>
          <p:cNvSpPr/>
          <p:nvPr/>
        </p:nvSpPr>
        <p:spPr>
          <a:xfrm>
            <a:off x="-302033" y="4286246"/>
            <a:ext cx="226400" cy="856799"/>
          </a:xfrm>
          <a:prstGeom prst="rect">
            <a:avLst/>
          </a:prstGeom>
          <a:solidFill>
            <a:schemeClr val="lt2"/>
          </a:solidFill>
          <a:ln w="19050" cap="flat" cmpd="sng">
            <a:solidFill>
              <a:schemeClr val="dk2"/>
            </a:solidFill>
            <a:prstDash val="solid"/>
            <a:round/>
            <a:headEnd type="none" w="med" len="med"/>
            <a:tailEnd type="none" w="med" len="med"/>
          </a:ln>
        </p:spPr>
        <p:txBody>
          <a:bodyPr lIns="121900" tIns="121900" rIns="121900" bIns="121900" anchor="ctr" anchorCtr="0">
            <a:noAutofit/>
          </a:bodyPr>
          <a:lstStyle/>
          <a:p>
            <a:endParaRPr sz="2400"/>
          </a:p>
        </p:txBody>
      </p:sp>
      <p:sp>
        <p:nvSpPr>
          <p:cNvPr id="719" name="Shape 719"/>
          <p:cNvSpPr/>
          <p:nvPr/>
        </p:nvSpPr>
        <p:spPr>
          <a:xfrm>
            <a:off x="-302033" y="5143488"/>
            <a:ext cx="226400" cy="856800"/>
          </a:xfrm>
          <a:prstGeom prst="rect">
            <a:avLst/>
          </a:prstGeom>
          <a:solidFill>
            <a:schemeClr val="lt2"/>
          </a:solidFill>
          <a:ln w="19050" cap="flat" cmpd="sng">
            <a:solidFill>
              <a:schemeClr val="dk2"/>
            </a:solidFill>
            <a:prstDash val="solid"/>
            <a:round/>
            <a:headEnd type="none" w="med" len="med"/>
            <a:tailEnd type="none" w="med" len="med"/>
          </a:ln>
        </p:spPr>
        <p:txBody>
          <a:bodyPr lIns="121900" tIns="121900" rIns="121900" bIns="121900" anchor="ctr" anchorCtr="0">
            <a:noAutofit/>
          </a:bodyPr>
          <a:lstStyle/>
          <a:p>
            <a:endParaRPr sz="2400"/>
          </a:p>
        </p:txBody>
      </p:sp>
      <p:sp>
        <p:nvSpPr>
          <p:cNvPr id="720" name="Shape 720"/>
          <p:cNvSpPr/>
          <p:nvPr/>
        </p:nvSpPr>
        <p:spPr>
          <a:xfrm>
            <a:off x="-302033" y="6000749"/>
            <a:ext cx="226400" cy="856800"/>
          </a:xfrm>
          <a:prstGeom prst="rect">
            <a:avLst/>
          </a:prstGeom>
          <a:solidFill>
            <a:schemeClr val="lt2"/>
          </a:solidFill>
          <a:ln w="19050" cap="flat" cmpd="sng">
            <a:solidFill>
              <a:schemeClr val="dk2"/>
            </a:solidFill>
            <a:prstDash val="solid"/>
            <a:round/>
            <a:headEnd type="none" w="med" len="med"/>
            <a:tailEnd type="none" w="med" len="med"/>
          </a:ln>
        </p:spPr>
        <p:txBody>
          <a:bodyPr lIns="121900" tIns="121900" rIns="121900" bIns="121900" anchor="ctr" anchorCtr="0">
            <a:noAutofit/>
          </a:bodyPr>
          <a:lstStyle/>
          <a:p>
            <a:endParaRPr sz="2400"/>
          </a:p>
        </p:txBody>
      </p:sp>
      <p:sp>
        <p:nvSpPr>
          <p:cNvPr id="721" name="Shape 721"/>
          <p:cNvSpPr/>
          <p:nvPr/>
        </p:nvSpPr>
        <p:spPr>
          <a:xfrm rot="5400000">
            <a:off x="11317205" y="-953367"/>
            <a:ext cx="226400" cy="1523200"/>
          </a:xfrm>
          <a:prstGeom prst="rect">
            <a:avLst/>
          </a:prstGeom>
          <a:solidFill>
            <a:schemeClr val="lt2"/>
          </a:solidFill>
          <a:ln w="19050" cap="flat" cmpd="sng">
            <a:solidFill>
              <a:schemeClr val="dk2"/>
            </a:solidFill>
            <a:prstDash val="solid"/>
            <a:round/>
            <a:headEnd type="none" w="med" len="med"/>
            <a:tailEnd type="none" w="med" len="med"/>
          </a:ln>
        </p:spPr>
        <p:txBody>
          <a:bodyPr lIns="121900" tIns="121900" rIns="121900" bIns="121900" anchor="ctr" anchorCtr="0">
            <a:noAutofit/>
          </a:bodyPr>
          <a:lstStyle/>
          <a:p>
            <a:endParaRPr sz="2400"/>
          </a:p>
        </p:txBody>
      </p:sp>
      <p:sp>
        <p:nvSpPr>
          <p:cNvPr id="722" name="Shape 722"/>
          <p:cNvSpPr/>
          <p:nvPr/>
        </p:nvSpPr>
        <p:spPr>
          <a:xfrm rot="5400000">
            <a:off x="9793119" y="-953367"/>
            <a:ext cx="226400" cy="1523200"/>
          </a:xfrm>
          <a:prstGeom prst="rect">
            <a:avLst/>
          </a:prstGeom>
          <a:solidFill>
            <a:schemeClr val="lt2"/>
          </a:solidFill>
          <a:ln w="19050" cap="flat" cmpd="sng">
            <a:solidFill>
              <a:schemeClr val="dk2"/>
            </a:solidFill>
            <a:prstDash val="solid"/>
            <a:round/>
            <a:headEnd type="none" w="med" len="med"/>
            <a:tailEnd type="none" w="med" len="med"/>
          </a:ln>
        </p:spPr>
        <p:txBody>
          <a:bodyPr lIns="121900" tIns="121900" rIns="121900" bIns="121900" anchor="ctr" anchorCtr="0">
            <a:noAutofit/>
          </a:bodyPr>
          <a:lstStyle/>
          <a:p>
            <a:endParaRPr sz="2400"/>
          </a:p>
        </p:txBody>
      </p:sp>
      <p:sp>
        <p:nvSpPr>
          <p:cNvPr id="723" name="Shape 723"/>
          <p:cNvSpPr/>
          <p:nvPr/>
        </p:nvSpPr>
        <p:spPr>
          <a:xfrm rot="5400000">
            <a:off x="8269033" y="-953367"/>
            <a:ext cx="226400" cy="1523200"/>
          </a:xfrm>
          <a:prstGeom prst="rect">
            <a:avLst/>
          </a:prstGeom>
          <a:solidFill>
            <a:schemeClr val="lt2"/>
          </a:solidFill>
          <a:ln w="19050" cap="flat" cmpd="sng">
            <a:solidFill>
              <a:schemeClr val="dk2"/>
            </a:solidFill>
            <a:prstDash val="solid"/>
            <a:round/>
            <a:headEnd type="none" w="med" len="med"/>
            <a:tailEnd type="none" w="med" len="med"/>
          </a:ln>
        </p:spPr>
        <p:txBody>
          <a:bodyPr lIns="121900" tIns="121900" rIns="121900" bIns="121900" anchor="ctr" anchorCtr="0">
            <a:noAutofit/>
          </a:bodyPr>
          <a:lstStyle/>
          <a:p>
            <a:endParaRPr sz="2400"/>
          </a:p>
        </p:txBody>
      </p:sp>
      <p:sp>
        <p:nvSpPr>
          <p:cNvPr id="724" name="Shape 724"/>
          <p:cNvSpPr/>
          <p:nvPr/>
        </p:nvSpPr>
        <p:spPr>
          <a:xfrm rot="5400000">
            <a:off x="6744911" y="-953367"/>
            <a:ext cx="226400" cy="1523200"/>
          </a:xfrm>
          <a:prstGeom prst="rect">
            <a:avLst/>
          </a:prstGeom>
          <a:solidFill>
            <a:schemeClr val="lt2"/>
          </a:solidFill>
          <a:ln w="19050" cap="flat" cmpd="sng">
            <a:solidFill>
              <a:schemeClr val="dk2"/>
            </a:solidFill>
            <a:prstDash val="solid"/>
            <a:round/>
            <a:headEnd type="none" w="med" len="med"/>
            <a:tailEnd type="none" w="med" len="med"/>
          </a:ln>
        </p:spPr>
        <p:txBody>
          <a:bodyPr lIns="121900" tIns="121900" rIns="121900" bIns="121900" anchor="ctr" anchorCtr="0">
            <a:noAutofit/>
          </a:bodyPr>
          <a:lstStyle/>
          <a:p>
            <a:endParaRPr sz="2400"/>
          </a:p>
        </p:txBody>
      </p:sp>
      <p:sp>
        <p:nvSpPr>
          <p:cNvPr id="725" name="Shape 725"/>
          <p:cNvSpPr/>
          <p:nvPr/>
        </p:nvSpPr>
        <p:spPr>
          <a:xfrm rot="5400000">
            <a:off x="5220800" y="-953367"/>
            <a:ext cx="226400" cy="1523200"/>
          </a:xfrm>
          <a:prstGeom prst="rect">
            <a:avLst/>
          </a:prstGeom>
          <a:solidFill>
            <a:schemeClr val="lt2"/>
          </a:solidFill>
          <a:ln w="19050" cap="flat" cmpd="sng">
            <a:solidFill>
              <a:schemeClr val="dk2"/>
            </a:solidFill>
            <a:prstDash val="solid"/>
            <a:round/>
            <a:headEnd type="none" w="med" len="med"/>
            <a:tailEnd type="none" w="med" len="med"/>
          </a:ln>
        </p:spPr>
        <p:txBody>
          <a:bodyPr lIns="121900" tIns="121900" rIns="121900" bIns="121900" anchor="ctr" anchorCtr="0">
            <a:noAutofit/>
          </a:bodyPr>
          <a:lstStyle/>
          <a:p>
            <a:endParaRPr sz="2400"/>
          </a:p>
        </p:txBody>
      </p:sp>
      <p:sp>
        <p:nvSpPr>
          <p:cNvPr id="726" name="Shape 726"/>
          <p:cNvSpPr/>
          <p:nvPr/>
        </p:nvSpPr>
        <p:spPr>
          <a:xfrm rot="5400000">
            <a:off x="3696713" y="-953367"/>
            <a:ext cx="226400" cy="1523200"/>
          </a:xfrm>
          <a:prstGeom prst="rect">
            <a:avLst/>
          </a:prstGeom>
          <a:solidFill>
            <a:schemeClr val="lt2"/>
          </a:solidFill>
          <a:ln w="19050" cap="flat" cmpd="sng">
            <a:solidFill>
              <a:schemeClr val="dk2"/>
            </a:solidFill>
            <a:prstDash val="solid"/>
            <a:round/>
            <a:headEnd type="none" w="med" len="med"/>
            <a:tailEnd type="none" w="med" len="med"/>
          </a:ln>
        </p:spPr>
        <p:txBody>
          <a:bodyPr lIns="121900" tIns="121900" rIns="121900" bIns="121900" anchor="ctr" anchorCtr="0">
            <a:noAutofit/>
          </a:bodyPr>
          <a:lstStyle/>
          <a:p>
            <a:endParaRPr sz="2400"/>
          </a:p>
        </p:txBody>
      </p:sp>
      <p:sp>
        <p:nvSpPr>
          <p:cNvPr id="727" name="Shape 727"/>
          <p:cNvSpPr/>
          <p:nvPr/>
        </p:nvSpPr>
        <p:spPr>
          <a:xfrm rot="5400000">
            <a:off x="2172627" y="-953367"/>
            <a:ext cx="226400" cy="1523200"/>
          </a:xfrm>
          <a:prstGeom prst="rect">
            <a:avLst/>
          </a:prstGeom>
          <a:solidFill>
            <a:schemeClr val="lt2"/>
          </a:solidFill>
          <a:ln w="19050" cap="flat" cmpd="sng">
            <a:solidFill>
              <a:schemeClr val="dk2"/>
            </a:solidFill>
            <a:prstDash val="solid"/>
            <a:round/>
            <a:headEnd type="none" w="med" len="med"/>
            <a:tailEnd type="none" w="med" len="med"/>
          </a:ln>
        </p:spPr>
        <p:txBody>
          <a:bodyPr lIns="121900" tIns="121900" rIns="121900" bIns="121900" anchor="ctr" anchorCtr="0">
            <a:noAutofit/>
          </a:bodyPr>
          <a:lstStyle/>
          <a:p>
            <a:endParaRPr sz="2400"/>
          </a:p>
        </p:txBody>
      </p:sp>
      <p:sp>
        <p:nvSpPr>
          <p:cNvPr id="728" name="Shape 728"/>
          <p:cNvSpPr/>
          <p:nvPr/>
        </p:nvSpPr>
        <p:spPr>
          <a:xfrm rot="5400000">
            <a:off x="648505" y="-953367"/>
            <a:ext cx="226400" cy="1523200"/>
          </a:xfrm>
          <a:prstGeom prst="rect">
            <a:avLst/>
          </a:prstGeom>
          <a:solidFill>
            <a:schemeClr val="lt2"/>
          </a:solidFill>
          <a:ln w="19050" cap="flat" cmpd="sng">
            <a:solidFill>
              <a:schemeClr val="dk2"/>
            </a:solidFill>
            <a:prstDash val="solid"/>
            <a:round/>
            <a:headEnd type="none" w="med" len="med"/>
            <a:tailEnd type="none" w="med" len="med"/>
          </a:ln>
        </p:spPr>
        <p:txBody>
          <a:bodyPr lIns="121900" tIns="121900" rIns="121900" bIns="121900" anchor="ctr" anchorCtr="0">
            <a:noAutofit/>
          </a:bodyPr>
          <a:lstStyle/>
          <a:p>
            <a:endParaRPr sz="2400"/>
          </a:p>
        </p:txBody>
      </p:sp>
      <p:cxnSp>
        <p:nvCxnSpPr>
          <p:cNvPr id="729" name="Shape 729"/>
          <p:cNvCxnSpPr/>
          <p:nvPr/>
        </p:nvCxnSpPr>
        <p:spPr>
          <a:xfrm rot="10800000">
            <a:off x="-1441400" y="428233"/>
            <a:ext cx="1353200" cy="400"/>
          </a:xfrm>
          <a:prstGeom prst="straightConnector1">
            <a:avLst/>
          </a:prstGeom>
          <a:noFill/>
          <a:ln w="19050" cap="flat" cmpd="sng">
            <a:solidFill>
              <a:schemeClr val="dk2"/>
            </a:solidFill>
            <a:prstDash val="solid"/>
            <a:round/>
            <a:headEnd type="none" w="lg" len="lg"/>
            <a:tailEnd type="none" w="lg" len="lg"/>
          </a:ln>
        </p:spPr>
      </p:cxnSp>
      <p:sp>
        <p:nvSpPr>
          <p:cNvPr id="730" name="Shape 730"/>
          <p:cNvSpPr txBox="1"/>
          <p:nvPr/>
        </p:nvSpPr>
        <p:spPr>
          <a:xfrm>
            <a:off x="-76053" y="228380"/>
            <a:ext cx="12189600" cy="687200"/>
          </a:xfrm>
          <a:prstGeom prst="rect">
            <a:avLst/>
          </a:prstGeom>
          <a:noFill/>
          <a:ln>
            <a:noFill/>
          </a:ln>
        </p:spPr>
        <p:txBody>
          <a:bodyPr lIns="121900" tIns="121900" rIns="121900" bIns="121900" anchor="b" anchorCtr="0">
            <a:noAutofit/>
          </a:bodyPr>
          <a:lstStyle/>
          <a:p>
            <a:pPr algn="ctr"/>
            <a:r>
              <a:rPr lang="en-US" sz="2933" b="1" dirty="0" smtClean="0">
                <a:solidFill>
                  <a:srgbClr val="434343"/>
                </a:solidFill>
                <a:latin typeface="Open Sans"/>
                <a:ea typeface="Open Sans"/>
                <a:cs typeface="Open Sans"/>
              </a:rPr>
              <a:t>Benefits </a:t>
            </a:r>
            <a:r>
              <a:rPr lang="en-US" sz="2933" b="1" dirty="0">
                <a:solidFill>
                  <a:srgbClr val="434343"/>
                </a:solidFill>
                <a:latin typeface="Open Sans"/>
                <a:ea typeface="Open Sans"/>
                <a:cs typeface="Open Sans"/>
              </a:rPr>
              <a:t>of Linking Safeguards and Research Excellence</a:t>
            </a:r>
            <a:endParaRPr lang="es" sz="2933" b="1" dirty="0">
              <a:solidFill>
                <a:srgbClr val="434343"/>
              </a:solidFill>
              <a:latin typeface="Open Sans"/>
              <a:ea typeface="Open Sans"/>
              <a:cs typeface="Open Sans"/>
              <a:sym typeface="Open Sans"/>
            </a:endParaRPr>
          </a:p>
        </p:txBody>
      </p:sp>
      <p:grpSp>
        <p:nvGrpSpPr>
          <p:cNvPr id="731" name="Shape 731"/>
          <p:cNvGrpSpPr/>
          <p:nvPr/>
        </p:nvGrpSpPr>
        <p:grpSpPr>
          <a:xfrm>
            <a:off x="308032" y="1265907"/>
            <a:ext cx="2474668" cy="1989828"/>
            <a:chOff x="239499" y="1422280"/>
            <a:chExt cx="1658400" cy="1266420"/>
          </a:xfrm>
        </p:grpSpPr>
        <p:sp>
          <p:nvSpPr>
            <p:cNvPr id="732" name="Shape 732"/>
            <p:cNvSpPr txBox="1"/>
            <p:nvPr/>
          </p:nvSpPr>
          <p:spPr>
            <a:xfrm>
              <a:off x="239499" y="2173300"/>
              <a:ext cx="1658400" cy="515400"/>
            </a:xfrm>
            <a:prstGeom prst="rect">
              <a:avLst/>
            </a:prstGeom>
            <a:noFill/>
            <a:ln>
              <a:noFill/>
            </a:ln>
          </p:spPr>
          <p:txBody>
            <a:bodyPr lIns="121900" tIns="121900" rIns="121900" bIns="121900" anchor="t" anchorCtr="0">
              <a:noAutofit/>
            </a:bodyPr>
            <a:lstStyle/>
            <a:p>
              <a:pPr algn="ctr">
                <a:lnSpc>
                  <a:spcPct val="115000"/>
                </a:lnSpc>
              </a:pPr>
              <a:r>
                <a:rPr lang="es" sz="1333" b="1" dirty="0" smtClean="0">
                  <a:solidFill>
                    <a:srgbClr val="434343"/>
                  </a:solidFill>
                  <a:latin typeface="Open Sans"/>
                  <a:ea typeface="Open Sans"/>
                  <a:cs typeface="Open Sans"/>
                  <a:sym typeface="Open Sans"/>
                </a:rPr>
                <a:t>IMPROVED RESEARCH QUALITY</a:t>
              </a:r>
              <a:endParaRPr lang="es" sz="1333" b="1" dirty="0">
                <a:solidFill>
                  <a:srgbClr val="434343"/>
                </a:solidFill>
                <a:latin typeface="Open Sans"/>
                <a:ea typeface="Open Sans"/>
                <a:cs typeface="Open Sans"/>
                <a:sym typeface="Open Sans"/>
              </a:endParaRPr>
            </a:p>
            <a:p>
              <a:pPr algn="ctr">
                <a:lnSpc>
                  <a:spcPct val="115000"/>
                </a:lnSpc>
              </a:pPr>
              <a:endParaRPr lang="es" sz="1333" b="1" dirty="0">
                <a:solidFill>
                  <a:srgbClr val="434343"/>
                </a:solidFill>
                <a:latin typeface="Open Sans"/>
                <a:ea typeface="Open Sans"/>
                <a:cs typeface="Open Sans"/>
                <a:sym typeface="Open Sans"/>
              </a:endParaRPr>
            </a:p>
            <a:p>
              <a:pPr algn="ctr">
                <a:lnSpc>
                  <a:spcPct val="115000"/>
                </a:lnSpc>
              </a:pPr>
              <a:r>
                <a:rPr lang="en-US" sz="1600" dirty="0" smtClean="0">
                  <a:solidFill>
                    <a:schemeClr val="dk1"/>
                  </a:solidFill>
                  <a:latin typeface="Open Sans"/>
                  <a:ea typeface="Open Sans"/>
                  <a:cs typeface="Open Sans"/>
                </a:rPr>
                <a:t>Linking </a:t>
              </a:r>
              <a:r>
                <a:rPr lang="en-US" sz="1600" dirty="0">
                  <a:solidFill>
                    <a:schemeClr val="dk1"/>
                  </a:solidFill>
                  <a:latin typeface="Open Sans"/>
                  <a:ea typeface="Open Sans"/>
                  <a:cs typeface="Open Sans"/>
                </a:rPr>
                <a:t>safeguards and research excellence can help improve the quality of research findings, by ensuring that research is conducted in a rigorous and responsible manner.</a:t>
              </a:r>
              <a:endParaRPr lang="es" sz="1600" dirty="0">
                <a:solidFill>
                  <a:schemeClr val="dk1"/>
                </a:solidFill>
                <a:latin typeface="Open Sans"/>
                <a:ea typeface="Open Sans"/>
                <a:cs typeface="Open Sans"/>
                <a:sym typeface="Open Sans"/>
              </a:endParaRPr>
            </a:p>
            <a:p>
              <a:pPr algn="ctr">
                <a:lnSpc>
                  <a:spcPct val="115000"/>
                </a:lnSpc>
              </a:pPr>
              <a:endParaRPr sz="1600" dirty="0">
                <a:solidFill>
                  <a:schemeClr val="dk1"/>
                </a:solidFill>
                <a:latin typeface="Open Sans"/>
                <a:ea typeface="Open Sans"/>
                <a:cs typeface="Open Sans"/>
                <a:sym typeface="Open Sans"/>
              </a:endParaRPr>
            </a:p>
          </p:txBody>
        </p:sp>
        <p:sp>
          <p:nvSpPr>
            <p:cNvPr id="733" name="Shape 733"/>
            <p:cNvSpPr/>
            <p:nvPr/>
          </p:nvSpPr>
          <p:spPr>
            <a:xfrm>
              <a:off x="730599" y="1422280"/>
              <a:ext cx="632631" cy="573821"/>
            </a:xfrm>
            <a:prstGeom prst="ellipse">
              <a:avLst/>
            </a:prstGeom>
            <a:solidFill>
              <a:srgbClr val="57A7B5"/>
            </a:solidFill>
            <a:ln>
              <a:noFill/>
            </a:ln>
          </p:spPr>
          <p:txBody>
            <a:bodyPr lIns="121900" tIns="121900" rIns="121900" bIns="121900" anchor="ctr" anchorCtr="0">
              <a:noAutofit/>
            </a:bodyPr>
            <a:lstStyle/>
            <a:p>
              <a:endParaRPr sz="2400"/>
            </a:p>
          </p:txBody>
        </p:sp>
        <p:pic>
          <p:nvPicPr>
            <p:cNvPr id="734" name="Shape 734"/>
            <p:cNvPicPr preferRelativeResize="0"/>
            <p:nvPr/>
          </p:nvPicPr>
          <p:blipFill>
            <a:blip r:embed="rId3">
              <a:alphaModFix/>
            </a:blip>
            <a:stretch>
              <a:fillRect/>
            </a:stretch>
          </p:blipFill>
          <p:spPr>
            <a:xfrm>
              <a:off x="871901" y="1483053"/>
              <a:ext cx="348883" cy="452274"/>
            </a:xfrm>
            <a:prstGeom prst="rect">
              <a:avLst/>
            </a:prstGeom>
            <a:noFill/>
            <a:ln>
              <a:noFill/>
            </a:ln>
          </p:spPr>
        </p:pic>
      </p:grpSp>
      <p:grpSp>
        <p:nvGrpSpPr>
          <p:cNvPr id="739" name="Shape 739"/>
          <p:cNvGrpSpPr/>
          <p:nvPr/>
        </p:nvGrpSpPr>
        <p:grpSpPr>
          <a:xfrm>
            <a:off x="9649993" y="1222527"/>
            <a:ext cx="2113200" cy="1688559"/>
            <a:chOff x="7306448" y="1422280"/>
            <a:chExt cx="1584900" cy="1266419"/>
          </a:xfrm>
        </p:grpSpPr>
        <p:sp>
          <p:nvSpPr>
            <p:cNvPr id="740" name="Shape 740"/>
            <p:cNvSpPr txBox="1"/>
            <p:nvPr/>
          </p:nvSpPr>
          <p:spPr>
            <a:xfrm>
              <a:off x="7306448" y="2173300"/>
              <a:ext cx="1584900" cy="515400"/>
            </a:xfrm>
            <a:prstGeom prst="rect">
              <a:avLst/>
            </a:prstGeom>
            <a:noFill/>
            <a:ln>
              <a:noFill/>
            </a:ln>
          </p:spPr>
          <p:txBody>
            <a:bodyPr lIns="121900" tIns="121900" rIns="121900" bIns="121900" anchor="t" anchorCtr="0">
              <a:noAutofit/>
            </a:bodyPr>
            <a:lstStyle/>
            <a:p>
              <a:pPr algn="ctr">
                <a:lnSpc>
                  <a:spcPct val="115000"/>
                </a:lnSpc>
              </a:pPr>
              <a:r>
                <a:rPr lang="es" sz="1333" b="1" dirty="0" smtClean="0">
                  <a:solidFill>
                    <a:srgbClr val="434343"/>
                  </a:solidFill>
                  <a:latin typeface="Open Sans"/>
                  <a:ea typeface="Open Sans"/>
                  <a:cs typeface="Open Sans"/>
                  <a:sym typeface="Open Sans"/>
                </a:rPr>
                <a:t>GREATER RESEARCH IMPACT</a:t>
              </a:r>
              <a:endParaRPr lang="es" sz="1333" b="1" dirty="0">
                <a:solidFill>
                  <a:srgbClr val="434343"/>
                </a:solidFill>
                <a:latin typeface="Open Sans"/>
                <a:ea typeface="Open Sans"/>
                <a:cs typeface="Open Sans"/>
                <a:sym typeface="Open Sans"/>
              </a:endParaRPr>
            </a:p>
            <a:p>
              <a:pPr algn="ctr">
                <a:lnSpc>
                  <a:spcPct val="115000"/>
                </a:lnSpc>
              </a:pPr>
              <a:endParaRPr lang="es" sz="1333" b="1" dirty="0">
                <a:solidFill>
                  <a:srgbClr val="434343"/>
                </a:solidFill>
                <a:latin typeface="Open Sans"/>
                <a:ea typeface="Open Sans"/>
                <a:cs typeface="Open Sans"/>
                <a:sym typeface="Open Sans"/>
              </a:endParaRPr>
            </a:p>
            <a:p>
              <a:pPr algn="ctr">
                <a:lnSpc>
                  <a:spcPct val="115000"/>
                </a:lnSpc>
              </a:pPr>
              <a:r>
                <a:rPr lang="en-US" sz="1600" dirty="0" smtClean="0">
                  <a:solidFill>
                    <a:schemeClr val="dk1"/>
                  </a:solidFill>
                  <a:latin typeface="Open Sans"/>
                  <a:ea typeface="Open Sans"/>
                  <a:cs typeface="Open Sans"/>
                </a:rPr>
                <a:t>By </a:t>
              </a:r>
              <a:r>
                <a:rPr lang="en-US" sz="1600" dirty="0">
                  <a:solidFill>
                    <a:schemeClr val="dk1"/>
                  </a:solidFill>
                  <a:latin typeface="Open Sans"/>
                  <a:ea typeface="Open Sans"/>
                  <a:cs typeface="Open Sans"/>
                </a:rPr>
                <a:t>ensuring that research is conducted in a way that maximizes its impact, linking safeguards and research excellence can help produce research findings that are relevant, reliable, and valid.</a:t>
              </a:r>
            </a:p>
            <a:p>
              <a:pPr lvl="0" algn="ctr">
                <a:lnSpc>
                  <a:spcPct val="125000"/>
                </a:lnSpc>
                <a:buClr>
                  <a:schemeClr val="dk1"/>
                </a:buClr>
                <a:buSzPct val="122222"/>
              </a:pPr>
              <a:endParaRPr sz="1600" dirty="0">
                <a:solidFill>
                  <a:schemeClr val="dk1"/>
                </a:solidFill>
                <a:latin typeface="Open Sans"/>
                <a:ea typeface="Open Sans"/>
                <a:cs typeface="Open Sans"/>
                <a:sym typeface="Open Sans"/>
              </a:endParaRPr>
            </a:p>
          </p:txBody>
        </p:sp>
        <p:sp>
          <p:nvSpPr>
            <p:cNvPr id="741" name="Shape 741"/>
            <p:cNvSpPr/>
            <p:nvPr/>
          </p:nvSpPr>
          <p:spPr>
            <a:xfrm>
              <a:off x="7760798" y="1422280"/>
              <a:ext cx="676200" cy="676200"/>
            </a:xfrm>
            <a:prstGeom prst="ellipse">
              <a:avLst/>
            </a:prstGeom>
            <a:solidFill>
              <a:srgbClr val="57A7B5"/>
            </a:solidFill>
            <a:ln>
              <a:noFill/>
            </a:ln>
          </p:spPr>
          <p:txBody>
            <a:bodyPr lIns="121900" tIns="121900" rIns="121900" bIns="121900" anchor="ctr" anchorCtr="0">
              <a:noAutofit/>
            </a:bodyPr>
            <a:lstStyle/>
            <a:p>
              <a:endParaRPr sz="2400"/>
            </a:p>
          </p:txBody>
        </p:sp>
        <p:pic>
          <p:nvPicPr>
            <p:cNvPr id="742" name="Shape 742"/>
            <p:cNvPicPr preferRelativeResize="0"/>
            <p:nvPr/>
          </p:nvPicPr>
          <p:blipFill>
            <a:blip r:embed="rId4">
              <a:alphaModFix/>
            </a:blip>
            <a:stretch>
              <a:fillRect/>
            </a:stretch>
          </p:blipFill>
          <p:spPr>
            <a:xfrm>
              <a:off x="7908991" y="1537497"/>
              <a:ext cx="379813" cy="444383"/>
            </a:xfrm>
            <a:prstGeom prst="rect">
              <a:avLst/>
            </a:prstGeom>
            <a:noFill/>
            <a:ln>
              <a:noFill/>
            </a:ln>
          </p:spPr>
        </p:pic>
      </p:grpSp>
      <p:grpSp>
        <p:nvGrpSpPr>
          <p:cNvPr id="743" name="Shape 743"/>
          <p:cNvGrpSpPr/>
          <p:nvPr/>
        </p:nvGrpSpPr>
        <p:grpSpPr>
          <a:xfrm>
            <a:off x="3427680" y="1227738"/>
            <a:ext cx="2113200" cy="1688559"/>
            <a:chOff x="1961160" y="1422280"/>
            <a:chExt cx="1584900" cy="1266419"/>
          </a:xfrm>
        </p:grpSpPr>
        <p:sp>
          <p:nvSpPr>
            <p:cNvPr id="744" name="Shape 744"/>
            <p:cNvSpPr txBox="1"/>
            <p:nvPr/>
          </p:nvSpPr>
          <p:spPr>
            <a:xfrm>
              <a:off x="1961160" y="2173300"/>
              <a:ext cx="1584900" cy="515400"/>
            </a:xfrm>
            <a:prstGeom prst="rect">
              <a:avLst/>
            </a:prstGeom>
            <a:noFill/>
            <a:ln>
              <a:noFill/>
            </a:ln>
          </p:spPr>
          <p:txBody>
            <a:bodyPr lIns="121900" tIns="121900" rIns="121900" bIns="121900" anchor="t" anchorCtr="0">
              <a:noAutofit/>
            </a:bodyPr>
            <a:lstStyle/>
            <a:p>
              <a:pPr algn="ctr">
                <a:lnSpc>
                  <a:spcPct val="115000"/>
                </a:lnSpc>
                <a:buClr>
                  <a:srgbClr val="000000"/>
                </a:buClr>
                <a:buSzPct val="110000"/>
              </a:pPr>
              <a:r>
                <a:rPr lang="es" sz="1333" b="1" dirty="0" smtClean="0">
                  <a:solidFill>
                    <a:srgbClr val="434343"/>
                  </a:solidFill>
                  <a:latin typeface="Open Sans"/>
                  <a:ea typeface="Open Sans"/>
                  <a:cs typeface="Open Sans"/>
                  <a:sym typeface="Open Sans"/>
                </a:rPr>
                <a:t>INCREASED PUBLIC TRUST</a:t>
              </a:r>
              <a:endParaRPr lang="es" sz="1333" b="1" dirty="0">
                <a:solidFill>
                  <a:srgbClr val="434343"/>
                </a:solidFill>
                <a:latin typeface="Open Sans"/>
                <a:ea typeface="Open Sans"/>
                <a:cs typeface="Open Sans"/>
                <a:sym typeface="Open Sans"/>
              </a:endParaRPr>
            </a:p>
            <a:p>
              <a:pPr algn="ctr">
                <a:lnSpc>
                  <a:spcPct val="115000"/>
                </a:lnSpc>
                <a:buClr>
                  <a:srgbClr val="000000"/>
                </a:buClr>
                <a:buSzPct val="110000"/>
              </a:pPr>
              <a:endParaRPr lang="es" sz="1333" b="1" dirty="0">
                <a:solidFill>
                  <a:srgbClr val="434343"/>
                </a:solidFill>
                <a:latin typeface="Open Sans"/>
                <a:ea typeface="Open Sans"/>
                <a:cs typeface="Open Sans"/>
                <a:sym typeface="Open Sans"/>
              </a:endParaRPr>
            </a:p>
            <a:p>
              <a:pPr algn="ctr">
                <a:lnSpc>
                  <a:spcPct val="115000"/>
                </a:lnSpc>
                <a:buClr>
                  <a:srgbClr val="000000"/>
                </a:buClr>
                <a:buSzPct val="110000"/>
              </a:pPr>
              <a:r>
                <a:rPr lang="en-US" sz="1600" dirty="0">
                  <a:solidFill>
                    <a:schemeClr val="dk1"/>
                  </a:solidFill>
                  <a:latin typeface="Open Sans"/>
                  <a:ea typeface="Open Sans"/>
                  <a:cs typeface="Open Sans"/>
                </a:rPr>
                <a:t>By demonstrating a commitment to safeguards and research excellence, researchers can increase public trust in research, which is essential for maintaining support for research funding and participation.</a:t>
              </a:r>
            </a:p>
            <a:p>
              <a:pPr lvl="0" algn="ctr">
                <a:lnSpc>
                  <a:spcPct val="125000"/>
                </a:lnSpc>
                <a:buClr>
                  <a:schemeClr val="dk1"/>
                </a:buClr>
                <a:buSzPct val="122222"/>
              </a:pPr>
              <a:endParaRPr sz="1200" dirty="0">
                <a:solidFill>
                  <a:schemeClr val="dk1"/>
                </a:solidFill>
                <a:latin typeface="Open Sans"/>
                <a:ea typeface="Open Sans"/>
                <a:cs typeface="Open Sans"/>
                <a:sym typeface="Open Sans"/>
              </a:endParaRPr>
            </a:p>
          </p:txBody>
        </p:sp>
        <p:sp>
          <p:nvSpPr>
            <p:cNvPr id="745" name="Shape 745"/>
            <p:cNvSpPr/>
            <p:nvPr/>
          </p:nvSpPr>
          <p:spPr>
            <a:xfrm>
              <a:off x="2415510" y="1422280"/>
              <a:ext cx="676200" cy="676200"/>
            </a:xfrm>
            <a:prstGeom prst="ellipse">
              <a:avLst/>
            </a:prstGeom>
            <a:solidFill>
              <a:srgbClr val="57A7B5"/>
            </a:solidFill>
            <a:ln>
              <a:noFill/>
            </a:ln>
          </p:spPr>
          <p:txBody>
            <a:bodyPr lIns="121900" tIns="121900" rIns="121900" bIns="121900" anchor="ctr" anchorCtr="0">
              <a:noAutofit/>
            </a:bodyPr>
            <a:lstStyle/>
            <a:p>
              <a:endParaRPr sz="2400"/>
            </a:p>
          </p:txBody>
        </p:sp>
        <p:pic>
          <p:nvPicPr>
            <p:cNvPr id="746" name="Shape 746"/>
            <p:cNvPicPr preferRelativeResize="0"/>
            <p:nvPr/>
          </p:nvPicPr>
          <p:blipFill>
            <a:blip r:embed="rId5">
              <a:alphaModFix/>
            </a:blip>
            <a:stretch>
              <a:fillRect/>
            </a:stretch>
          </p:blipFill>
          <p:spPr>
            <a:xfrm>
              <a:off x="2579168" y="1564021"/>
              <a:ext cx="348883" cy="375717"/>
            </a:xfrm>
            <a:prstGeom prst="rect">
              <a:avLst/>
            </a:prstGeom>
            <a:noFill/>
            <a:ln>
              <a:noFill/>
            </a:ln>
          </p:spPr>
        </p:pic>
      </p:grpSp>
      <p:grpSp>
        <p:nvGrpSpPr>
          <p:cNvPr id="747" name="Shape 747"/>
          <p:cNvGrpSpPr/>
          <p:nvPr/>
        </p:nvGrpSpPr>
        <p:grpSpPr>
          <a:xfrm>
            <a:off x="6579158" y="1222527"/>
            <a:ext cx="2113200" cy="1688560"/>
            <a:chOff x="5626022" y="1422280"/>
            <a:chExt cx="1584900" cy="1266420"/>
          </a:xfrm>
        </p:grpSpPr>
        <p:sp>
          <p:nvSpPr>
            <p:cNvPr id="748" name="Shape 748"/>
            <p:cNvSpPr txBox="1"/>
            <p:nvPr/>
          </p:nvSpPr>
          <p:spPr>
            <a:xfrm>
              <a:off x="5626022" y="2173300"/>
              <a:ext cx="1584900" cy="515400"/>
            </a:xfrm>
            <a:prstGeom prst="rect">
              <a:avLst/>
            </a:prstGeom>
            <a:noFill/>
            <a:ln>
              <a:noFill/>
            </a:ln>
          </p:spPr>
          <p:txBody>
            <a:bodyPr lIns="121900" tIns="121900" rIns="121900" bIns="121900" anchor="t" anchorCtr="0">
              <a:noAutofit/>
            </a:bodyPr>
            <a:lstStyle/>
            <a:p>
              <a:pPr algn="ctr">
                <a:lnSpc>
                  <a:spcPct val="115000"/>
                </a:lnSpc>
              </a:pPr>
              <a:r>
                <a:rPr lang="es" sz="1333" b="1" dirty="0" smtClean="0">
                  <a:solidFill>
                    <a:srgbClr val="434343"/>
                  </a:solidFill>
                  <a:latin typeface="Open Sans"/>
                  <a:ea typeface="Open Sans"/>
                  <a:cs typeface="Open Sans"/>
                  <a:sym typeface="Open Sans"/>
                </a:rPr>
                <a:t>ENHANCED RESEARCH COLLABORATION</a:t>
              </a:r>
            </a:p>
            <a:p>
              <a:pPr algn="ctr">
                <a:lnSpc>
                  <a:spcPct val="115000"/>
                </a:lnSpc>
              </a:pPr>
              <a:endParaRPr lang="es" sz="1333" b="1" dirty="0">
                <a:solidFill>
                  <a:srgbClr val="434343"/>
                </a:solidFill>
                <a:latin typeface="Open Sans"/>
                <a:ea typeface="Open Sans"/>
                <a:cs typeface="Open Sans"/>
                <a:sym typeface="Open Sans"/>
              </a:endParaRPr>
            </a:p>
            <a:p>
              <a:pPr algn="ctr">
                <a:lnSpc>
                  <a:spcPct val="115000"/>
                </a:lnSpc>
              </a:pPr>
              <a:r>
                <a:rPr lang="en-US" sz="1600" dirty="0">
                  <a:solidFill>
                    <a:schemeClr val="dk1"/>
                  </a:solidFill>
                  <a:latin typeface="Open Sans"/>
                  <a:ea typeface="Open Sans"/>
                  <a:cs typeface="Open Sans"/>
                </a:rPr>
                <a:t>Linking safeguards and research excellence can facilitate collaboration among researchers, by providing a shared framework for responsible and ethical research.</a:t>
              </a:r>
            </a:p>
            <a:p>
              <a:pPr algn="ctr"/>
              <a:endParaRPr lang="en-US" sz="1200" dirty="0">
                <a:solidFill>
                  <a:schemeClr val="dk1"/>
                </a:solidFill>
                <a:latin typeface="Open Sans"/>
                <a:ea typeface="Open Sans"/>
                <a:cs typeface="Open Sans"/>
              </a:endParaRPr>
            </a:p>
            <a:p>
              <a:r>
                <a:rPr lang="en-US" sz="2400" dirty="0"/>
                <a:t> </a:t>
              </a:r>
            </a:p>
          </p:txBody>
        </p:sp>
        <p:sp>
          <p:nvSpPr>
            <p:cNvPr id="749" name="Shape 749"/>
            <p:cNvSpPr/>
            <p:nvPr/>
          </p:nvSpPr>
          <p:spPr>
            <a:xfrm>
              <a:off x="6080372" y="1422280"/>
              <a:ext cx="676200" cy="676200"/>
            </a:xfrm>
            <a:prstGeom prst="ellipse">
              <a:avLst/>
            </a:prstGeom>
            <a:solidFill>
              <a:srgbClr val="57A7B5"/>
            </a:solidFill>
            <a:ln>
              <a:noFill/>
            </a:ln>
          </p:spPr>
          <p:txBody>
            <a:bodyPr lIns="121900" tIns="121900" rIns="121900" bIns="121900" anchor="ctr" anchorCtr="0">
              <a:noAutofit/>
            </a:bodyPr>
            <a:lstStyle/>
            <a:p>
              <a:endParaRPr sz="2400"/>
            </a:p>
          </p:txBody>
        </p:sp>
        <p:pic>
          <p:nvPicPr>
            <p:cNvPr id="750" name="Shape 750"/>
            <p:cNvPicPr preferRelativeResize="0"/>
            <p:nvPr/>
          </p:nvPicPr>
          <p:blipFill>
            <a:blip r:embed="rId6">
              <a:alphaModFix/>
            </a:blip>
            <a:stretch>
              <a:fillRect/>
            </a:stretch>
          </p:blipFill>
          <p:spPr>
            <a:xfrm>
              <a:off x="6260950" y="1534271"/>
              <a:ext cx="379813" cy="401080"/>
            </a:xfrm>
            <a:prstGeom prst="rect">
              <a:avLst/>
            </a:prstGeom>
            <a:noFill/>
            <a:ln>
              <a:noFill/>
            </a:ln>
          </p:spPr>
        </p:pic>
      </p:grpSp>
    </p:spTree>
    <p:extLst>
      <p:ext uri="{BB962C8B-B14F-4D97-AF65-F5344CB8AC3E}">
        <p14:creationId xmlns:p14="http://schemas.microsoft.com/office/powerpoint/2010/main" val="4043431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30"/>
                                        </p:tgtEl>
                                        <p:attrNameLst>
                                          <p:attrName>style.visibility</p:attrName>
                                        </p:attrNameLst>
                                      </p:cBhvr>
                                      <p:to>
                                        <p:strVal val="visible"/>
                                      </p:to>
                                    </p:set>
                                    <p:animEffect transition="in" filter="fade">
                                      <p:cBhvr>
                                        <p:cTn id="7" dur="1000"/>
                                        <p:tgtEl>
                                          <p:spTgt spid="730"/>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731"/>
                                        </p:tgtEl>
                                        <p:attrNameLst>
                                          <p:attrName>style.visibility</p:attrName>
                                        </p:attrNameLst>
                                      </p:cBhvr>
                                      <p:to>
                                        <p:strVal val="visible"/>
                                      </p:to>
                                    </p:set>
                                    <p:animEffect transition="in" filter="fade">
                                      <p:cBhvr>
                                        <p:cTn id="11" dur="1000"/>
                                        <p:tgtEl>
                                          <p:spTgt spid="731"/>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743"/>
                                        </p:tgtEl>
                                        <p:attrNameLst>
                                          <p:attrName>style.visibility</p:attrName>
                                        </p:attrNameLst>
                                      </p:cBhvr>
                                      <p:to>
                                        <p:strVal val="visible"/>
                                      </p:to>
                                    </p:set>
                                    <p:animEffect transition="in" filter="fade">
                                      <p:cBhvr>
                                        <p:cTn id="15" dur="1000"/>
                                        <p:tgtEl>
                                          <p:spTgt spid="743"/>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747"/>
                                        </p:tgtEl>
                                        <p:attrNameLst>
                                          <p:attrName>style.visibility</p:attrName>
                                        </p:attrNameLst>
                                      </p:cBhvr>
                                      <p:to>
                                        <p:strVal val="visible"/>
                                      </p:to>
                                    </p:set>
                                    <p:animEffect transition="in" filter="fade">
                                      <p:cBhvr>
                                        <p:cTn id="19" dur="1000"/>
                                        <p:tgtEl>
                                          <p:spTgt spid="747"/>
                                        </p:tgtEl>
                                      </p:cBhvr>
                                    </p:animEffect>
                                  </p:childTnLst>
                                </p:cTn>
                              </p:par>
                            </p:childTnLst>
                          </p:cTn>
                        </p:par>
                        <p:par>
                          <p:cTn id="20" fill="hold">
                            <p:stCondLst>
                              <p:cond delay="4000"/>
                            </p:stCondLst>
                            <p:childTnLst>
                              <p:par>
                                <p:cTn id="21" presetID="10" presetClass="entr" presetSubtype="0" fill="hold" nodeType="afterEffect">
                                  <p:stCondLst>
                                    <p:cond delay="0"/>
                                  </p:stCondLst>
                                  <p:childTnLst>
                                    <p:set>
                                      <p:cBhvr>
                                        <p:cTn id="22" dur="1" fill="hold">
                                          <p:stCondLst>
                                            <p:cond delay="0"/>
                                          </p:stCondLst>
                                        </p:cTn>
                                        <p:tgtEl>
                                          <p:spTgt spid="739"/>
                                        </p:tgtEl>
                                        <p:attrNameLst>
                                          <p:attrName>style.visibility</p:attrName>
                                        </p:attrNameLst>
                                      </p:cBhvr>
                                      <p:to>
                                        <p:strVal val="visible"/>
                                      </p:to>
                                    </p:set>
                                    <p:animEffect transition="in" filter="fade">
                                      <p:cBhvr>
                                        <p:cTn id="23" dur="1000"/>
                                        <p:tgtEl>
                                          <p:spTgt spid="7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Ethics as a Foundation for Safeguards</a:t>
            </a:r>
          </a:p>
        </p:txBody>
      </p:sp>
      <p:sp>
        <p:nvSpPr>
          <p:cNvPr id="3" name="Content Placeholder 2"/>
          <p:cNvSpPr>
            <a:spLocks noGrp="1"/>
          </p:cNvSpPr>
          <p:nvPr>
            <p:ph idx="1"/>
          </p:nvPr>
        </p:nvSpPr>
        <p:spPr/>
        <p:txBody>
          <a:bodyPr>
            <a:normAutofit fontScale="92500" lnSpcReduction="10000"/>
          </a:bodyPr>
          <a:lstStyle/>
          <a:p>
            <a:pPr marL="0" indent="0">
              <a:buNone/>
            </a:pPr>
            <a:r>
              <a:rPr lang="en-US" dirty="0">
                <a:latin typeface="+mj-lt"/>
              </a:rPr>
              <a:t>1. </a:t>
            </a:r>
            <a:r>
              <a:rPr lang="en-US" b="1" dirty="0" smtClean="0">
                <a:latin typeface="+mj-lt"/>
              </a:rPr>
              <a:t>Respect </a:t>
            </a:r>
            <a:r>
              <a:rPr lang="en-US" b="1" dirty="0">
                <a:latin typeface="+mj-lt"/>
              </a:rPr>
              <a:t>for </a:t>
            </a:r>
            <a:r>
              <a:rPr lang="en-US" b="1" dirty="0" smtClean="0">
                <a:latin typeface="+mj-lt"/>
              </a:rPr>
              <a:t>persons</a:t>
            </a:r>
            <a:r>
              <a:rPr lang="en-US" dirty="0" smtClean="0">
                <a:latin typeface="+mj-lt"/>
              </a:rPr>
              <a:t>: </a:t>
            </a:r>
            <a:r>
              <a:rPr lang="en-US" dirty="0">
                <a:latin typeface="+mj-lt"/>
              </a:rPr>
              <a:t>Ethics provides a foundation for safeguards by emphasizing the importance of respecting participants' autonomy, dignity, and rights.</a:t>
            </a:r>
          </a:p>
          <a:p>
            <a:pPr marL="0" indent="0">
              <a:buNone/>
            </a:pPr>
            <a:r>
              <a:rPr lang="en-US" dirty="0">
                <a:latin typeface="+mj-lt"/>
              </a:rPr>
              <a:t>2. </a:t>
            </a:r>
            <a:r>
              <a:rPr lang="en-US" b="1" dirty="0" smtClean="0">
                <a:latin typeface="+mj-lt"/>
              </a:rPr>
              <a:t>Beneficence</a:t>
            </a:r>
            <a:r>
              <a:rPr lang="en-US" dirty="0" smtClean="0">
                <a:latin typeface="+mj-lt"/>
              </a:rPr>
              <a:t>: </a:t>
            </a:r>
            <a:r>
              <a:rPr lang="en-US" dirty="0">
                <a:latin typeface="+mj-lt"/>
              </a:rPr>
              <a:t>Ethics provides a foundation for safeguards by emphasizing the importance of promoting participants' welfare and minimizing harm.</a:t>
            </a:r>
          </a:p>
          <a:p>
            <a:pPr marL="0" indent="0">
              <a:buNone/>
            </a:pPr>
            <a:r>
              <a:rPr lang="en-US" dirty="0">
                <a:latin typeface="+mj-lt"/>
              </a:rPr>
              <a:t>3. </a:t>
            </a:r>
            <a:r>
              <a:rPr lang="en-US" b="1" dirty="0" smtClean="0">
                <a:latin typeface="+mj-lt"/>
              </a:rPr>
              <a:t>Non-maleficence</a:t>
            </a:r>
            <a:r>
              <a:rPr lang="en-US" dirty="0" smtClean="0">
                <a:latin typeface="+mj-lt"/>
              </a:rPr>
              <a:t>: </a:t>
            </a:r>
            <a:r>
              <a:rPr lang="en-US" dirty="0">
                <a:latin typeface="+mj-lt"/>
              </a:rPr>
              <a:t>Ethics provides a foundation for safeguards by emphasizing the importance of avoiding harm to participants.</a:t>
            </a:r>
          </a:p>
          <a:p>
            <a:pPr marL="0" indent="0">
              <a:buNone/>
            </a:pPr>
            <a:r>
              <a:rPr lang="en-US" dirty="0">
                <a:latin typeface="+mj-lt"/>
              </a:rPr>
              <a:t>4. </a:t>
            </a:r>
            <a:r>
              <a:rPr lang="en-US" b="1" dirty="0" smtClean="0">
                <a:latin typeface="+mj-lt"/>
              </a:rPr>
              <a:t>Justice</a:t>
            </a:r>
            <a:r>
              <a:rPr lang="en-US" dirty="0" smtClean="0">
                <a:latin typeface="+mj-lt"/>
              </a:rPr>
              <a:t>: </a:t>
            </a:r>
            <a:r>
              <a:rPr lang="en-US" dirty="0">
                <a:latin typeface="+mj-lt"/>
              </a:rPr>
              <a:t>Ethics provides a foundation for safeguards by emphasizing the importance of ensuring that participants are treated fairly and without bias.</a:t>
            </a:r>
          </a:p>
        </p:txBody>
      </p:sp>
    </p:spTree>
    <p:extLst>
      <p:ext uri="{BB962C8B-B14F-4D97-AF65-F5344CB8AC3E}">
        <p14:creationId xmlns:p14="http://schemas.microsoft.com/office/powerpoint/2010/main" val="153138870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800" dirty="0"/>
              <a:t>Safeguards as a Means of Upholding Ethics</a:t>
            </a:r>
          </a:p>
        </p:txBody>
      </p:sp>
      <p:sp>
        <p:nvSpPr>
          <p:cNvPr id="3" name="Content Placeholder 2"/>
          <p:cNvSpPr>
            <a:spLocks noGrp="1"/>
          </p:cNvSpPr>
          <p:nvPr>
            <p:ph idx="1"/>
          </p:nvPr>
        </p:nvSpPr>
        <p:spPr>
          <a:xfrm>
            <a:off x="622547" y="1825625"/>
            <a:ext cx="10515600" cy="4298264"/>
          </a:xfrm>
        </p:spPr>
        <p:txBody>
          <a:bodyPr>
            <a:normAutofit fontScale="92500" lnSpcReduction="10000"/>
          </a:bodyPr>
          <a:lstStyle/>
          <a:p>
            <a:pPr marL="0" indent="0">
              <a:buNone/>
            </a:pPr>
            <a:r>
              <a:rPr lang="en-US" dirty="0">
                <a:latin typeface="+mj-lt"/>
              </a:rPr>
              <a:t>1. </a:t>
            </a:r>
            <a:r>
              <a:rPr lang="en-US" b="1" dirty="0" smtClean="0">
                <a:latin typeface="+mj-lt"/>
              </a:rPr>
              <a:t>Protection </a:t>
            </a:r>
            <a:r>
              <a:rPr lang="en-US" b="1" dirty="0">
                <a:latin typeface="+mj-lt"/>
              </a:rPr>
              <a:t>of </a:t>
            </a:r>
            <a:r>
              <a:rPr lang="en-US" b="1" dirty="0" smtClean="0">
                <a:latin typeface="+mj-lt"/>
              </a:rPr>
              <a:t>participants</a:t>
            </a:r>
            <a:r>
              <a:rPr lang="en-US" dirty="0" smtClean="0">
                <a:latin typeface="+mj-lt"/>
              </a:rPr>
              <a:t>: </a:t>
            </a:r>
            <a:r>
              <a:rPr lang="en-US" dirty="0">
                <a:latin typeface="+mj-lt"/>
              </a:rPr>
              <a:t>Safeguards ensure that participants are protected from harm, exploitation, and undue risk, upholding the ethical principle of respect for persons.</a:t>
            </a:r>
          </a:p>
          <a:p>
            <a:pPr marL="0" indent="0">
              <a:buNone/>
            </a:pPr>
            <a:r>
              <a:rPr lang="en-US" dirty="0">
                <a:latin typeface="+mj-lt"/>
              </a:rPr>
              <a:t>2. </a:t>
            </a:r>
            <a:r>
              <a:rPr lang="en-US" b="1" dirty="0" smtClean="0">
                <a:latin typeface="+mj-lt"/>
              </a:rPr>
              <a:t>Informed consent</a:t>
            </a:r>
            <a:r>
              <a:rPr lang="en-US" dirty="0" smtClean="0">
                <a:latin typeface="+mj-lt"/>
              </a:rPr>
              <a:t>: </a:t>
            </a:r>
            <a:r>
              <a:rPr lang="en-US" dirty="0">
                <a:latin typeface="+mj-lt"/>
              </a:rPr>
              <a:t>Safeguards ensure that participants provide informed consent, upholding the ethical principle of autonomy.</a:t>
            </a:r>
          </a:p>
          <a:p>
            <a:pPr marL="0" indent="0">
              <a:buNone/>
            </a:pPr>
            <a:r>
              <a:rPr lang="en-US" dirty="0">
                <a:latin typeface="+mj-lt"/>
              </a:rPr>
              <a:t>3. </a:t>
            </a:r>
            <a:r>
              <a:rPr lang="en-US" b="1" dirty="0" smtClean="0">
                <a:latin typeface="+mj-lt"/>
              </a:rPr>
              <a:t>Confidentiality </a:t>
            </a:r>
            <a:r>
              <a:rPr lang="en-US" b="1" dirty="0">
                <a:latin typeface="+mj-lt"/>
              </a:rPr>
              <a:t>and </a:t>
            </a:r>
            <a:r>
              <a:rPr lang="en-US" b="1" dirty="0" smtClean="0">
                <a:latin typeface="+mj-lt"/>
              </a:rPr>
              <a:t>anonymity</a:t>
            </a:r>
            <a:r>
              <a:rPr lang="en-US" dirty="0" smtClean="0">
                <a:latin typeface="+mj-lt"/>
              </a:rPr>
              <a:t>: </a:t>
            </a:r>
            <a:r>
              <a:rPr lang="en-US" dirty="0">
                <a:latin typeface="+mj-lt"/>
              </a:rPr>
              <a:t>Safeguards ensure that participants' personal information is protected, upholding the ethical principle of confidentiality.</a:t>
            </a:r>
          </a:p>
          <a:p>
            <a:pPr marL="0" indent="0">
              <a:buNone/>
            </a:pPr>
            <a:r>
              <a:rPr lang="en-US" dirty="0">
                <a:latin typeface="+mj-lt"/>
              </a:rPr>
              <a:t>4. </a:t>
            </a:r>
            <a:r>
              <a:rPr lang="en-US" b="1" dirty="0" smtClean="0">
                <a:latin typeface="+mj-lt"/>
              </a:rPr>
              <a:t>Data </a:t>
            </a:r>
            <a:r>
              <a:rPr lang="en-US" b="1" dirty="0">
                <a:latin typeface="+mj-lt"/>
              </a:rPr>
              <a:t>integrity and </a:t>
            </a:r>
            <a:r>
              <a:rPr lang="en-US" b="1" dirty="0" smtClean="0">
                <a:latin typeface="+mj-lt"/>
              </a:rPr>
              <a:t>security</a:t>
            </a:r>
            <a:r>
              <a:rPr lang="en-US" dirty="0" smtClean="0">
                <a:latin typeface="+mj-lt"/>
              </a:rPr>
              <a:t>: </a:t>
            </a:r>
            <a:r>
              <a:rPr lang="en-US" dirty="0">
                <a:latin typeface="+mj-lt"/>
              </a:rPr>
              <a:t>Safeguards ensure that research data is accurate, complete, and secure, upholding the ethical principle of data integrity.</a:t>
            </a:r>
          </a:p>
        </p:txBody>
      </p:sp>
    </p:spTree>
    <p:extLst>
      <p:ext uri="{BB962C8B-B14F-4D97-AF65-F5344CB8AC3E}">
        <p14:creationId xmlns:p14="http://schemas.microsoft.com/office/powerpoint/2010/main" val="34074262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20E2A-B851-EEEB-FCEF-7BAD169B9CA7}"/>
              </a:ext>
            </a:extLst>
          </p:cNvPr>
          <p:cNvSpPr>
            <a:spLocks noGrp="1"/>
          </p:cNvSpPr>
          <p:nvPr>
            <p:ph type="title"/>
          </p:nvPr>
        </p:nvSpPr>
        <p:spPr>
          <a:xfrm>
            <a:off x="747238" y="2725942"/>
            <a:ext cx="10515600" cy="1325563"/>
          </a:xfrm>
        </p:spPr>
        <p:txBody>
          <a:bodyPr/>
          <a:lstStyle/>
          <a:p>
            <a:pPr algn="ctr"/>
            <a:r>
              <a:rPr lang="en-US" dirty="0" smtClean="0"/>
              <a:t>Research Project Lifecycle</a:t>
            </a:r>
            <a:endParaRPr lang="en-US" dirty="0"/>
          </a:p>
        </p:txBody>
      </p:sp>
    </p:spTree>
    <p:extLst>
      <p:ext uri="{BB962C8B-B14F-4D97-AF65-F5344CB8AC3E}">
        <p14:creationId xmlns:p14="http://schemas.microsoft.com/office/powerpoint/2010/main" val="205852633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Ethical Dilemma Game</a:t>
            </a:r>
            <a:endParaRPr lang="en-US" dirty="0"/>
          </a:p>
        </p:txBody>
      </p:sp>
      <p:sp>
        <p:nvSpPr>
          <p:cNvPr id="3" name="Content Placeholder 2"/>
          <p:cNvSpPr>
            <a:spLocks noGrp="1"/>
          </p:cNvSpPr>
          <p:nvPr>
            <p:ph idx="1"/>
          </p:nvPr>
        </p:nvSpPr>
        <p:spPr/>
        <p:txBody>
          <a:bodyPr>
            <a:normAutofit/>
          </a:bodyPr>
          <a:lstStyle/>
          <a:p>
            <a:pPr marL="0" lvl="0" indent="0">
              <a:spcBef>
                <a:spcPts val="0"/>
              </a:spcBef>
              <a:buNone/>
            </a:pPr>
            <a:r>
              <a:rPr lang="en-US" sz="3200" dirty="0">
                <a:solidFill>
                  <a:schemeClr val="dk1"/>
                </a:solidFill>
                <a:latin typeface="+mj-lt"/>
              </a:rPr>
              <a:t>The Dilemma Game confronts researchers with difficult dilemmas in the context of a critical dialogue, supporting them in further developing their own 'moral compass'. The Dilemma Game app allows researchers to use the game anytime, anywhere, on their own, or together with peers and colleagues. </a:t>
            </a:r>
            <a:endParaRPr lang="en-US" sz="3200" dirty="0" smtClean="0">
              <a:solidFill>
                <a:schemeClr val="dk1"/>
              </a:solidFill>
              <a:latin typeface="+mj-lt"/>
            </a:endParaRPr>
          </a:p>
          <a:p>
            <a:pPr marL="0" lvl="0" indent="0">
              <a:spcBef>
                <a:spcPts val="0"/>
              </a:spcBef>
              <a:buNone/>
            </a:pPr>
            <a:endParaRPr lang="en-US" sz="3200" dirty="0">
              <a:solidFill>
                <a:schemeClr val="dk1"/>
              </a:solidFill>
              <a:latin typeface="+mj-lt"/>
            </a:endParaRPr>
          </a:p>
          <a:p>
            <a:pPr marL="0" indent="0">
              <a:spcBef>
                <a:spcPts val="0"/>
              </a:spcBef>
              <a:buNone/>
            </a:pPr>
            <a:r>
              <a:rPr lang="en-GB" sz="2200" dirty="0">
                <a:solidFill>
                  <a:schemeClr val="tx1"/>
                </a:solidFill>
                <a:latin typeface="+mj-lt"/>
                <a:hlinkClick r:id="rId2">
                  <a:extLst>
                    <a:ext uri="{A12FA001-AC4F-418D-AE19-62706E023703}">
                      <ahyp:hlinkClr xmlns:lc="http://schemas.openxmlformats.org/drawingml/2006/lockedCanvas" xmlns:ahyp="http://schemas.microsoft.com/office/drawing/2018/hyperlinkcolor" xmlns="" val="tx"/>
                    </a:ext>
                  </a:extLst>
                </a:hlinkClick>
              </a:rPr>
              <a:t>https://www.eur.nl/en/about-eur/policy-and-regulations/integrity/research-integrity/dilemma-game</a:t>
            </a:r>
            <a:endParaRPr lang="en-GB" sz="2200" dirty="0">
              <a:solidFill>
                <a:schemeClr val="tx1"/>
              </a:solidFill>
              <a:latin typeface="+mj-lt"/>
            </a:endParaRPr>
          </a:p>
          <a:p>
            <a:pPr marL="0" lvl="0" indent="0">
              <a:spcBef>
                <a:spcPts val="0"/>
              </a:spcBef>
              <a:buNone/>
            </a:pPr>
            <a:endParaRPr lang="en-US" sz="3200" dirty="0">
              <a:solidFill>
                <a:schemeClr val="dk1"/>
              </a:solidFill>
              <a:latin typeface="+mj-lt"/>
            </a:endParaRPr>
          </a:p>
        </p:txBody>
      </p:sp>
    </p:spTree>
    <p:extLst>
      <p:ext uri="{BB962C8B-B14F-4D97-AF65-F5344CB8AC3E}">
        <p14:creationId xmlns:p14="http://schemas.microsoft.com/office/powerpoint/2010/main" val="209341421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Groups: Ethical Dilemma Game </a:t>
            </a:r>
            <a:endParaRPr lang="en-US" dirty="0"/>
          </a:p>
        </p:txBody>
      </p:sp>
      <p:sp>
        <p:nvSpPr>
          <p:cNvPr id="3" name="Content Placeholder 2"/>
          <p:cNvSpPr>
            <a:spLocks noGrp="1"/>
          </p:cNvSpPr>
          <p:nvPr>
            <p:ph idx="1"/>
          </p:nvPr>
        </p:nvSpPr>
        <p:spPr/>
        <p:txBody>
          <a:bodyPr>
            <a:normAutofit/>
          </a:bodyPr>
          <a:lstStyle/>
          <a:p>
            <a:r>
              <a:rPr lang="en-US" sz="2400" dirty="0" smtClean="0">
                <a:latin typeface="+mj-lt"/>
              </a:rPr>
              <a:t>Group 1: Dilemma #5, 7, 32 and 63</a:t>
            </a:r>
          </a:p>
          <a:p>
            <a:endParaRPr lang="en-US" sz="2400" dirty="0">
              <a:latin typeface="+mj-lt"/>
            </a:endParaRPr>
          </a:p>
          <a:p>
            <a:r>
              <a:rPr lang="en-US" sz="2400" dirty="0" smtClean="0">
                <a:latin typeface="+mj-lt"/>
              </a:rPr>
              <a:t>Group </a:t>
            </a:r>
            <a:r>
              <a:rPr lang="en-US" sz="2400" dirty="0">
                <a:latin typeface="+mj-lt"/>
              </a:rPr>
              <a:t>2: Dilemma </a:t>
            </a:r>
            <a:r>
              <a:rPr lang="en-US" sz="2400" dirty="0" smtClean="0">
                <a:latin typeface="+mj-lt"/>
              </a:rPr>
              <a:t>#10, 22, 49 and 68</a:t>
            </a:r>
            <a:endParaRPr lang="en-US" sz="2400" dirty="0">
              <a:latin typeface="+mj-lt"/>
            </a:endParaRPr>
          </a:p>
          <a:p>
            <a:endParaRPr lang="en-US" sz="2400" dirty="0">
              <a:latin typeface="+mj-lt"/>
            </a:endParaRPr>
          </a:p>
          <a:p>
            <a:r>
              <a:rPr lang="en-US" sz="2400" dirty="0">
                <a:latin typeface="+mj-lt"/>
              </a:rPr>
              <a:t>Group 3: Dilemma </a:t>
            </a:r>
            <a:r>
              <a:rPr lang="en-US" sz="2400" dirty="0" smtClean="0">
                <a:latin typeface="+mj-lt"/>
              </a:rPr>
              <a:t>#16, 27, 59 and 69</a:t>
            </a:r>
            <a:endParaRPr lang="en-US" sz="2400" dirty="0">
              <a:latin typeface="+mj-lt"/>
            </a:endParaRPr>
          </a:p>
          <a:p>
            <a:endParaRPr lang="en-US" sz="2400" dirty="0">
              <a:latin typeface="+mj-lt"/>
            </a:endParaRPr>
          </a:p>
          <a:p>
            <a:r>
              <a:rPr lang="en-US" sz="2400" dirty="0">
                <a:latin typeface="+mj-lt"/>
              </a:rPr>
              <a:t>Group 4: Dilemma </a:t>
            </a:r>
            <a:r>
              <a:rPr lang="en-US" sz="2400" dirty="0" smtClean="0">
                <a:latin typeface="+mj-lt"/>
              </a:rPr>
              <a:t>#18, 31, 66 and 74</a:t>
            </a:r>
          </a:p>
          <a:p>
            <a:endParaRPr lang="en-US" sz="2400" dirty="0">
              <a:latin typeface="+mj-lt"/>
            </a:endParaRPr>
          </a:p>
          <a:p>
            <a:r>
              <a:rPr lang="en-US" sz="2400" dirty="0" smtClean="0">
                <a:latin typeface="+mj-lt"/>
              </a:rPr>
              <a:t>Group 5: Dilemma #17, 25, 64 and 71</a:t>
            </a:r>
            <a:endParaRPr lang="en-US" sz="2400" dirty="0">
              <a:latin typeface="+mj-lt"/>
            </a:endParaRPr>
          </a:p>
          <a:p>
            <a:endParaRPr lang="en-US" sz="2400" dirty="0">
              <a:latin typeface="+mj-lt"/>
            </a:endParaRPr>
          </a:p>
        </p:txBody>
      </p:sp>
    </p:spTree>
    <p:extLst>
      <p:ext uri="{BB962C8B-B14F-4D97-AF65-F5344CB8AC3E}">
        <p14:creationId xmlns:p14="http://schemas.microsoft.com/office/powerpoint/2010/main" val="286464323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Ethical Dilemma Game</a:t>
            </a:r>
            <a:endParaRPr lang="en-US" dirty="0"/>
          </a:p>
        </p:txBody>
      </p:sp>
      <p:sp>
        <p:nvSpPr>
          <p:cNvPr id="3" name="Content Placeholder 2"/>
          <p:cNvSpPr>
            <a:spLocks noGrp="1"/>
          </p:cNvSpPr>
          <p:nvPr>
            <p:ph idx="1"/>
          </p:nvPr>
        </p:nvSpPr>
        <p:spPr/>
        <p:txBody>
          <a:bodyPr>
            <a:normAutofit/>
          </a:bodyPr>
          <a:lstStyle/>
          <a:p>
            <a:r>
              <a:rPr lang="en-US" sz="2400" dirty="0">
                <a:latin typeface="+mj-lt"/>
              </a:rPr>
              <a:t>Click on </a:t>
            </a:r>
            <a:r>
              <a:rPr lang="en-US" sz="2400" dirty="0">
                <a:latin typeface="+mj-lt"/>
                <a:hlinkClick r:id="rId2"/>
              </a:rPr>
              <a:t>https://</a:t>
            </a:r>
            <a:r>
              <a:rPr lang="en-US" sz="2400" dirty="0" smtClean="0">
                <a:latin typeface="+mj-lt"/>
                <a:hlinkClick r:id="rId2"/>
              </a:rPr>
              <a:t>www.eur.nl/en/media/2020-12-original-dilemma-card-game</a:t>
            </a:r>
            <a:r>
              <a:rPr lang="en-US" sz="2400" dirty="0" smtClean="0">
                <a:latin typeface="+mj-lt"/>
              </a:rPr>
              <a:t> </a:t>
            </a:r>
          </a:p>
          <a:p>
            <a:r>
              <a:rPr lang="en-US" sz="2400" dirty="0">
                <a:latin typeface="+mj-lt"/>
                <a:hlinkClick r:id="rId3"/>
              </a:rPr>
              <a:t>https://</a:t>
            </a:r>
            <a:r>
              <a:rPr lang="en-US" sz="2400" dirty="0" smtClean="0">
                <a:latin typeface="+mj-lt"/>
                <a:hlinkClick r:id="rId3"/>
              </a:rPr>
              <a:t>www.eur.nl/en/media/2020-07-dilemma-game-app-instructions-and-suggestions</a:t>
            </a:r>
            <a:r>
              <a:rPr lang="en-US" sz="2400" dirty="0" smtClean="0">
                <a:latin typeface="+mj-lt"/>
              </a:rPr>
              <a:t> </a:t>
            </a:r>
          </a:p>
          <a:p>
            <a:r>
              <a:rPr lang="en-US" sz="2400" dirty="0">
                <a:latin typeface="+mj-lt"/>
                <a:hlinkClick r:id="rId4"/>
              </a:rPr>
              <a:t>https://</a:t>
            </a:r>
            <a:r>
              <a:rPr lang="en-US" sz="2400" dirty="0" smtClean="0">
                <a:latin typeface="+mj-lt"/>
                <a:hlinkClick r:id="rId4"/>
              </a:rPr>
              <a:t>www.eur.nl/en/media/2020-06-privacy-statement-dilemma-game-app-1</a:t>
            </a:r>
            <a:r>
              <a:rPr lang="en-US" sz="2400" dirty="0" smtClean="0">
                <a:latin typeface="+mj-lt"/>
              </a:rPr>
              <a:t> </a:t>
            </a:r>
          </a:p>
          <a:p>
            <a:r>
              <a:rPr lang="en-US" sz="2400" dirty="0" smtClean="0">
                <a:latin typeface="+mj-lt"/>
              </a:rPr>
              <a:t>Download the app Android</a:t>
            </a:r>
            <a:r>
              <a:rPr lang="en-US" sz="2400" dirty="0">
                <a:latin typeface="+mj-lt"/>
              </a:rPr>
              <a:t>: </a:t>
            </a:r>
            <a:r>
              <a:rPr lang="en-US" sz="2400" dirty="0">
                <a:latin typeface="+mj-lt"/>
                <a:hlinkClick r:id="rId5"/>
              </a:rPr>
              <a:t>https://</a:t>
            </a:r>
            <a:r>
              <a:rPr lang="en-US" sz="2400" dirty="0" smtClean="0">
                <a:latin typeface="+mj-lt"/>
                <a:hlinkClick r:id="rId5"/>
              </a:rPr>
              <a:t>play.google.com/store/apps/details?id=nl.eur.dilemmagame&amp;hl=en</a:t>
            </a:r>
            <a:r>
              <a:rPr lang="en-US" sz="2400" dirty="0" smtClean="0">
                <a:latin typeface="+mj-lt"/>
              </a:rPr>
              <a:t> </a:t>
            </a:r>
          </a:p>
          <a:p>
            <a:r>
              <a:rPr lang="en-US" sz="2400" dirty="0">
                <a:latin typeface="+mj-lt"/>
              </a:rPr>
              <a:t>Download the app iOS: </a:t>
            </a:r>
            <a:r>
              <a:rPr lang="en-US" sz="2400" dirty="0">
                <a:latin typeface="+mj-lt"/>
                <a:hlinkClick r:id="rId6"/>
              </a:rPr>
              <a:t>https://</a:t>
            </a:r>
            <a:r>
              <a:rPr lang="en-US" sz="2400" dirty="0" smtClean="0">
                <a:latin typeface="+mj-lt"/>
                <a:hlinkClick r:id="rId6"/>
              </a:rPr>
              <a:t>apps.apple.com/us/app/dilemma-game/id1494087665</a:t>
            </a:r>
            <a:r>
              <a:rPr lang="en-US" sz="2400" dirty="0" smtClean="0">
                <a:latin typeface="+mj-lt"/>
              </a:rPr>
              <a:t> </a:t>
            </a:r>
            <a:endParaRPr lang="en-US" sz="2400" dirty="0">
              <a:latin typeface="+mj-lt"/>
            </a:endParaRPr>
          </a:p>
        </p:txBody>
      </p:sp>
    </p:spTree>
    <p:extLst>
      <p:ext uri="{BB962C8B-B14F-4D97-AF65-F5344CB8AC3E}">
        <p14:creationId xmlns:p14="http://schemas.microsoft.com/office/powerpoint/2010/main" val="336706123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Interactive Session</a:t>
            </a:r>
            <a:endParaRPr lang="en-US" dirty="0"/>
          </a:p>
        </p:txBody>
      </p:sp>
      <p:sp>
        <p:nvSpPr>
          <p:cNvPr id="3" name="Content Placeholder 2"/>
          <p:cNvSpPr>
            <a:spLocks noGrp="1"/>
          </p:cNvSpPr>
          <p:nvPr>
            <p:ph idx="1"/>
          </p:nvPr>
        </p:nvSpPr>
        <p:spPr/>
        <p:txBody>
          <a:bodyPr>
            <a:normAutofit/>
          </a:bodyPr>
          <a:lstStyle/>
          <a:p>
            <a:r>
              <a:rPr lang="en-US" sz="2400" b="1" dirty="0" smtClean="0">
                <a:latin typeface="+mj-lt"/>
              </a:rPr>
              <a:t>Norms of the Code </a:t>
            </a:r>
            <a:r>
              <a:rPr lang="en-US" sz="2400" b="1" dirty="0">
                <a:latin typeface="+mj-lt"/>
              </a:rPr>
              <a:t>of Conduct for Research Integrity: </a:t>
            </a:r>
          </a:p>
          <a:p>
            <a:r>
              <a:rPr lang="en-US" sz="2400" dirty="0">
                <a:latin typeface="+mj-lt"/>
                <a:hlinkClick r:id="rId2"/>
              </a:rPr>
              <a:t>https://embassy.science/wiki/Resource:H5P-3</a:t>
            </a:r>
          </a:p>
          <a:p>
            <a:endParaRPr lang="en-US" sz="2400" dirty="0">
              <a:latin typeface="+mj-lt"/>
            </a:endParaRPr>
          </a:p>
          <a:p>
            <a:r>
              <a:rPr lang="en-US" sz="2400" b="1" dirty="0">
                <a:latin typeface="+mj-lt"/>
              </a:rPr>
              <a:t>Acting with Research Integrity</a:t>
            </a:r>
          </a:p>
          <a:p>
            <a:r>
              <a:rPr lang="en-US" sz="2400" dirty="0">
                <a:latin typeface="+mj-lt"/>
                <a:hlinkClick r:id="rId3"/>
              </a:rPr>
              <a:t>https://</a:t>
            </a:r>
            <a:r>
              <a:rPr lang="en-US" sz="2400" dirty="0" smtClean="0">
                <a:latin typeface="+mj-lt"/>
                <a:hlinkClick r:id="rId3"/>
              </a:rPr>
              <a:t>embassy.science/wiki/Resource:H5P-4</a:t>
            </a:r>
            <a:r>
              <a:rPr lang="en-US" sz="2400" dirty="0" smtClean="0">
                <a:latin typeface="+mj-lt"/>
              </a:rPr>
              <a:t> </a:t>
            </a:r>
            <a:endParaRPr lang="en-US" sz="2400" dirty="0">
              <a:latin typeface="+mj-lt"/>
            </a:endParaRPr>
          </a:p>
          <a:p>
            <a:endParaRPr lang="en-US" sz="2400" dirty="0">
              <a:latin typeface="+mj-lt"/>
            </a:endParaRPr>
          </a:p>
          <a:p>
            <a:r>
              <a:rPr lang="en-US" sz="2400" b="1" dirty="0" err="1">
                <a:latin typeface="+mj-lt"/>
              </a:rPr>
              <a:t>ROSiE</a:t>
            </a:r>
            <a:r>
              <a:rPr lang="en-US" sz="2400" b="1" dirty="0">
                <a:latin typeface="+mj-lt"/>
              </a:rPr>
              <a:t> Test Ethical and societal foundations of open science</a:t>
            </a:r>
          </a:p>
          <a:p>
            <a:r>
              <a:rPr lang="en-US" sz="2400" dirty="0">
                <a:latin typeface="+mj-lt"/>
                <a:hlinkClick r:id="rId4"/>
              </a:rPr>
              <a:t>https://</a:t>
            </a:r>
            <a:r>
              <a:rPr lang="en-US" sz="2400" dirty="0" smtClean="0">
                <a:latin typeface="+mj-lt"/>
                <a:hlinkClick r:id="rId4"/>
              </a:rPr>
              <a:t>embassy.science/wiki/Resource:H5P-22</a:t>
            </a:r>
            <a:r>
              <a:rPr lang="en-US" sz="2400" dirty="0" smtClean="0">
                <a:latin typeface="+mj-lt"/>
              </a:rPr>
              <a:t> </a:t>
            </a:r>
            <a:endParaRPr lang="en-US" sz="2400" dirty="0">
              <a:latin typeface="+mj-lt"/>
            </a:endParaRPr>
          </a:p>
        </p:txBody>
      </p:sp>
    </p:spTree>
    <p:extLst>
      <p:ext uri="{BB962C8B-B14F-4D97-AF65-F5344CB8AC3E}">
        <p14:creationId xmlns:p14="http://schemas.microsoft.com/office/powerpoint/2010/main" val="157633225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Ethics Dumping</a:t>
            </a:r>
            <a:endParaRPr lang="en-US" dirty="0"/>
          </a:p>
        </p:txBody>
      </p:sp>
      <p:sp>
        <p:nvSpPr>
          <p:cNvPr id="3" name="Content Placeholder 2"/>
          <p:cNvSpPr>
            <a:spLocks noGrp="1"/>
          </p:cNvSpPr>
          <p:nvPr>
            <p:ph idx="1"/>
          </p:nvPr>
        </p:nvSpPr>
        <p:spPr/>
        <p:txBody>
          <a:bodyPr>
            <a:normAutofit/>
          </a:bodyPr>
          <a:lstStyle/>
          <a:p>
            <a:pPr algn="ctr"/>
            <a:r>
              <a:rPr lang="en-US" sz="2400" dirty="0">
                <a:latin typeface="+mj-lt"/>
                <a:hlinkClick r:id="rId2"/>
              </a:rPr>
              <a:t>https://</a:t>
            </a:r>
            <a:r>
              <a:rPr lang="en-US" sz="2400" dirty="0" smtClean="0">
                <a:latin typeface="+mj-lt"/>
                <a:hlinkClick r:id="rId2"/>
              </a:rPr>
              <a:t>youtu.be/gAP4U0Um0LU</a:t>
            </a:r>
            <a:r>
              <a:rPr lang="en-US" sz="2400" dirty="0" smtClean="0">
                <a:latin typeface="+mj-lt"/>
              </a:rPr>
              <a:t> </a:t>
            </a:r>
            <a:endParaRPr lang="en-US" sz="2400" dirty="0">
              <a:latin typeface="+mj-lt"/>
            </a:endParaRPr>
          </a:p>
        </p:txBody>
      </p:sp>
    </p:spTree>
    <p:extLst>
      <p:ext uri="{BB962C8B-B14F-4D97-AF65-F5344CB8AC3E}">
        <p14:creationId xmlns:p14="http://schemas.microsoft.com/office/powerpoint/2010/main" val="2445861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20E2A-B851-EEEB-FCEF-7BAD169B9CA7}"/>
              </a:ext>
            </a:extLst>
          </p:cNvPr>
          <p:cNvSpPr>
            <a:spLocks noGrp="1"/>
          </p:cNvSpPr>
          <p:nvPr>
            <p:ph type="title"/>
          </p:nvPr>
        </p:nvSpPr>
        <p:spPr>
          <a:xfrm>
            <a:off x="846991" y="2592938"/>
            <a:ext cx="10515600" cy="1325563"/>
          </a:xfrm>
        </p:spPr>
        <p:txBody>
          <a:bodyPr/>
          <a:lstStyle/>
          <a:p>
            <a:pPr algn="ctr"/>
            <a:r>
              <a:rPr lang="en-US" dirty="0" smtClean="0"/>
              <a:t>Reporting Guidelines</a:t>
            </a:r>
            <a:endParaRPr lang="en-US" dirty="0"/>
          </a:p>
        </p:txBody>
      </p:sp>
    </p:spTree>
    <p:extLst>
      <p:ext uri="{BB962C8B-B14F-4D97-AF65-F5344CB8AC3E}">
        <p14:creationId xmlns:p14="http://schemas.microsoft.com/office/powerpoint/2010/main" val="170158848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Shape 220"/>
          <p:cNvSpPr/>
          <p:nvPr/>
        </p:nvSpPr>
        <p:spPr>
          <a:xfrm>
            <a:off x="-302033" y="0"/>
            <a:ext cx="226400" cy="856800"/>
          </a:xfrm>
          <a:prstGeom prst="rect">
            <a:avLst/>
          </a:prstGeom>
          <a:solidFill>
            <a:srgbClr val="CCCCCC"/>
          </a:solidFill>
          <a:ln w="19050" cap="flat" cmpd="sng">
            <a:solidFill>
              <a:srgbClr val="666666"/>
            </a:solidFill>
            <a:prstDash val="solid"/>
            <a:round/>
            <a:headEnd type="none" w="med" len="med"/>
            <a:tailEnd type="none" w="med" len="med"/>
          </a:ln>
        </p:spPr>
        <p:txBody>
          <a:bodyPr lIns="121900" tIns="121900" rIns="121900" bIns="121900" anchor="ctr" anchorCtr="0">
            <a:noAutofit/>
          </a:bodyPr>
          <a:lstStyle/>
          <a:p>
            <a:endParaRPr sz="2400"/>
          </a:p>
        </p:txBody>
      </p:sp>
      <p:sp>
        <p:nvSpPr>
          <p:cNvPr id="221" name="Shape 221"/>
          <p:cNvSpPr/>
          <p:nvPr/>
        </p:nvSpPr>
        <p:spPr>
          <a:xfrm>
            <a:off x="-302033" y="857241"/>
            <a:ext cx="226400" cy="856800"/>
          </a:xfrm>
          <a:prstGeom prst="rect">
            <a:avLst/>
          </a:prstGeom>
          <a:solidFill>
            <a:srgbClr val="CCCCCC"/>
          </a:solidFill>
          <a:ln w="19050" cap="flat" cmpd="sng">
            <a:solidFill>
              <a:srgbClr val="666666"/>
            </a:solidFill>
            <a:prstDash val="solid"/>
            <a:round/>
            <a:headEnd type="none" w="med" len="med"/>
            <a:tailEnd type="none" w="med" len="med"/>
          </a:ln>
        </p:spPr>
        <p:txBody>
          <a:bodyPr lIns="121900" tIns="121900" rIns="121900" bIns="121900" anchor="ctr" anchorCtr="0">
            <a:noAutofit/>
          </a:bodyPr>
          <a:lstStyle/>
          <a:p>
            <a:endParaRPr sz="2400"/>
          </a:p>
        </p:txBody>
      </p:sp>
      <p:sp>
        <p:nvSpPr>
          <p:cNvPr id="222" name="Shape 222"/>
          <p:cNvSpPr/>
          <p:nvPr/>
        </p:nvSpPr>
        <p:spPr>
          <a:xfrm>
            <a:off x="-302033" y="1714484"/>
            <a:ext cx="226400" cy="856800"/>
          </a:xfrm>
          <a:prstGeom prst="rect">
            <a:avLst/>
          </a:prstGeom>
          <a:solidFill>
            <a:srgbClr val="CCCCCC"/>
          </a:solidFill>
          <a:ln w="19050" cap="flat" cmpd="sng">
            <a:solidFill>
              <a:srgbClr val="666666"/>
            </a:solidFill>
            <a:prstDash val="solid"/>
            <a:round/>
            <a:headEnd type="none" w="med" len="med"/>
            <a:tailEnd type="none" w="med" len="med"/>
          </a:ln>
        </p:spPr>
        <p:txBody>
          <a:bodyPr lIns="121900" tIns="121900" rIns="121900" bIns="121900" anchor="ctr" anchorCtr="0">
            <a:noAutofit/>
          </a:bodyPr>
          <a:lstStyle/>
          <a:p>
            <a:endParaRPr sz="2400"/>
          </a:p>
        </p:txBody>
      </p:sp>
      <p:sp>
        <p:nvSpPr>
          <p:cNvPr id="223" name="Shape 223"/>
          <p:cNvSpPr/>
          <p:nvPr/>
        </p:nvSpPr>
        <p:spPr>
          <a:xfrm>
            <a:off x="-302033" y="2571747"/>
            <a:ext cx="226400" cy="856800"/>
          </a:xfrm>
          <a:prstGeom prst="rect">
            <a:avLst/>
          </a:prstGeom>
          <a:solidFill>
            <a:srgbClr val="CCCCCC"/>
          </a:solidFill>
          <a:ln w="19050" cap="flat" cmpd="sng">
            <a:solidFill>
              <a:srgbClr val="666666"/>
            </a:solidFill>
            <a:prstDash val="solid"/>
            <a:round/>
            <a:headEnd type="none" w="med" len="med"/>
            <a:tailEnd type="none" w="med" len="med"/>
          </a:ln>
        </p:spPr>
        <p:txBody>
          <a:bodyPr lIns="121900" tIns="121900" rIns="121900" bIns="121900" anchor="ctr" anchorCtr="0">
            <a:noAutofit/>
          </a:bodyPr>
          <a:lstStyle/>
          <a:p>
            <a:endParaRPr sz="2400"/>
          </a:p>
        </p:txBody>
      </p:sp>
      <p:sp>
        <p:nvSpPr>
          <p:cNvPr id="224" name="Shape 224"/>
          <p:cNvSpPr/>
          <p:nvPr/>
        </p:nvSpPr>
        <p:spPr>
          <a:xfrm>
            <a:off x="-302033" y="3429003"/>
            <a:ext cx="226400" cy="856800"/>
          </a:xfrm>
          <a:prstGeom prst="rect">
            <a:avLst/>
          </a:prstGeom>
          <a:solidFill>
            <a:srgbClr val="CCCCCC"/>
          </a:solidFill>
          <a:ln w="19050" cap="flat" cmpd="sng">
            <a:solidFill>
              <a:srgbClr val="666666"/>
            </a:solidFill>
            <a:prstDash val="solid"/>
            <a:round/>
            <a:headEnd type="none" w="med" len="med"/>
            <a:tailEnd type="none" w="med" len="med"/>
          </a:ln>
        </p:spPr>
        <p:txBody>
          <a:bodyPr lIns="121900" tIns="121900" rIns="121900" bIns="121900" anchor="ctr" anchorCtr="0">
            <a:noAutofit/>
          </a:bodyPr>
          <a:lstStyle/>
          <a:p>
            <a:endParaRPr sz="2400"/>
          </a:p>
        </p:txBody>
      </p:sp>
      <p:sp>
        <p:nvSpPr>
          <p:cNvPr id="225" name="Shape 225"/>
          <p:cNvSpPr/>
          <p:nvPr/>
        </p:nvSpPr>
        <p:spPr>
          <a:xfrm>
            <a:off x="-302033" y="4286245"/>
            <a:ext cx="226400" cy="856800"/>
          </a:xfrm>
          <a:prstGeom prst="rect">
            <a:avLst/>
          </a:prstGeom>
          <a:solidFill>
            <a:srgbClr val="CCCCCC"/>
          </a:solidFill>
          <a:ln w="19050" cap="flat" cmpd="sng">
            <a:solidFill>
              <a:srgbClr val="666666"/>
            </a:solidFill>
            <a:prstDash val="solid"/>
            <a:round/>
            <a:headEnd type="none" w="med" len="med"/>
            <a:tailEnd type="none" w="med" len="med"/>
          </a:ln>
        </p:spPr>
        <p:txBody>
          <a:bodyPr lIns="121900" tIns="121900" rIns="121900" bIns="121900" anchor="ctr" anchorCtr="0">
            <a:noAutofit/>
          </a:bodyPr>
          <a:lstStyle/>
          <a:p>
            <a:endParaRPr sz="2400"/>
          </a:p>
        </p:txBody>
      </p:sp>
      <p:sp>
        <p:nvSpPr>
          <p:cNvPr id="226" name="Shape 226"/>
          <p:cNvSpPr/>
          <p:nvPr/>
        </p:nvSpPr>
        <p:spPr>
          <a:xfrm>
            <a:off x="-302033" y="5143488"/>
            <a:ext cx="226400" cy="856800"/>
          </a:xfrm>
          <a:prstGeom prst="rect">
            <a:avLst/>
          </a:prstGeom>
          <a:solidFill>
            <a:srgbClr val="CCCCCC"/>
          </a:solidFill>
          <a:ln w="19050" cap="flat" cmpd="sng">
            <a:solidFill>
              <a:srgbClr val="666666"/>
            </a:solidFill>
            <a:prstDash val="solid"/>
            <a:round/>
            <a:headEnd type="none" w="med" len="med"/>
            <a:tailEnd type="none" w="med" len="med"/>
          </a:ln>
        </p:spPr>
        <p:txBody>
          <a:bodyPr lIns="121900" tIns="121900" rIns="121900" bIns="121900" anchor="ctr" anchorCtr="0">
            <a:noAutofit/>
          </a:bodyPr>
          <a:lstStyle/>
          <a:p>
            <a:endParaRPr sz="2400"/>
          </a:p>
        </p:txBody>
      </p:sp>
      <p:sp>
        <p:nvSpPr>
          <p:cNvPr id="227" name="Shape 227"/>
          <p:cNvSpPr/>
          <p:nvPr/>
        </p:nvSpPr>
        <p:spPr>
          <a:xfrm>
            <a:off x="-302033" y="6000749"/>
            <a:ext cx="226400" cy="856800"/>
          </a:xfrm>
          <a:prstGeom prst="rect">
            <a:avLst/>
          </a:prstGeom>
          <a:solidFill>
            <a:srgbClr val="CCCCCC"/>
          </a:solidFill>
          <a:ln w="19050" cap="flat" cmpd="sng">
            <a:solidFill>
              <a:srgbClr val="666666"/>
            </a:solidFill>
            <a:prstDash val="solid"/>
            <a:round/>
            <a:headEnd type="none" w="med" len="med"/>
            <a:tailEnd type="none" w="med" len="med"/>
          </a:ln>
        </p:spPr>
        <p:txBody>
          <a:bodyPr lIns="121900" tIns="121900" rIns="121900" bIns="121900" anchor="ctr" anchorCtr="0">
            <a:noAutofit/>
          </a:bodyPr>
          <a:lstStyle/>
          <a:p>
            <a:endParaRPr sz="2400"/>
          </a:p>
        </p:txBody>
      </p:sp>
      <p:sp>
        <p:nvSpPr>
          <p:cNvPr id="228" name="Shape 228"/>
          <p:cNvSpPr/>
          <p:nvPr/>
        </p:nvSpPr>
        <p:spPr>
          <a:xfrm rot="5400000">
            <a:off x="11317205" y="-953367"/>
            <a:ext cx="226400" cy="1523200"/>
          </a:xfrm>
          <a:prstGeom prst="rect">
            <a:avLst/>
          </a:prstGeom>
          <a:solidFill>
            <a:srgbClr val="CCCCCC"/>
          </a:solidFill>
          <a:ln w="19050" cap="flat" cmpd="sng">
            <a:solidFill>
              <a:srgbClr val="666666"/>
            </a:solidFill>
            <a:prstDash val="solid"/>
            <a:round/>
            <a:headEnd type="none" w="med" len="med"/>
            <a:tailEnd type="none" w="med" len="med"/>
          </a:ln>
        </p:spPr>
        <p:txBody>
          <a:bodyPr lIns="121900" tIns="121900" rIns="121900" bIns="121900" anchor="ctr" anchorCtr="0">
            <a:noAutofit/>
          </a:bodyPr>
          <a:lstStyle/>
          <a:p>
            <a:endParaRPr sz="2400"/>
          </a:p>
        </p:txBody>
      </p:sp>
      <p:sp>
        <p:nvSpPr>
          <p:cNvPr id="229" name="Shape 229"/>
          <p:cNvSpPr/>
          <p:nvPr/>
        </p:nvSpPr>
        <p:spPr>
          <a:xfrm rot="5400000">
            <a:off x="9793119" y="-953367"/>
            <a:ext cx="226400" cy="1523200"/>
          </a:xfrm>
          <a:prstGeom prst="rect">
            <a:avLst/>
          </a:prstGeom>
          <a:solidFill>
            <a:srgbClr val="CCCCCC"/>
          </a:solidFill>
          <a:ln w="19050" cap="flat" cmpd="sng">
            <a:solidFill>
              <a:srgbClr val="666666"/>
            </a:solidFill>
            <a:prstDash val="solid"/>
            <a:round/>
            <a:headEnd type="none" w="med" len="med"/>
            <a:tailEnd type="none" w="med" len="med"/>
          </a:ln>
        </p:spPr>
        <p:txBody>
          <a:bodyPr lIns="121900" tIns="121900" rIns="121900" bIns="121900" anchor="ctr" anchorCtr="0">
            <a:noAutofit/>
          </a:bodyPr>
          <a:lstStyle/>
          <a:p>
            <a:endParaRPr sz="2400"/>
          </a:p>
        </p:txBody>
      </p:sp>
      <p:sp>
        <p:nvSpPr>
          <p:cNvPr id="230" name="Shape 230"/>
          <p:cNvSpPr/>
          <p:nvPr/>
        </p:nvSpPr>
        <p:spPr>
          <a:xfrm rot="5400000">
            <a:off x="8269032" y="-953367"/>
            <a:ext cx="226400" cy="1523200"/>
          </a:xfrm>
          <a:prstGeom prst="rect">
            <a:avLst/>
          </a:prstGeom>
          <a:solidFill>
            <a:srgbClr val="CCCCCC"/>
          </a:solidFill>
          <a:ln w="19050" cap="flat" cmpd="sng">
            <a:solidFill>
              <a:srgbClr val="666666"/>
            </a:solidFill>
            <a:prstDash val="solid"/>
            <a:round/>
            <a:headEnd type="none" w="med" len="med"/>
            <a:tailEnd type="none" w="med" len="med"/>
          </a:ln>
        </p:spPr>
        <p:txBody>
          <a:bodyPr lIns="121900" tIns="121900" rIns="121900" bIns="121900" anchor="ctr" anchorCtr="0">
            <a:noAutofit/>
          </a:bodyPr>
          <a:lstStyle/>
          <a:p>
            <a:endParaRPr sz="2400"/>
          </a:p>
        </p:txBody>
      </p:sp>
      <p:sp>
        <p:nvSpPr>
          <p:cNvPr id="231" name="Shape 231"/>
          <p:cNvSpPr/>
          <p:nvPr/>
        </p:nvSpPr>
        <p:spPr>
          <a:xfrm rot="5400000">
            <a:off x="6744911" y="-953367"/>
            <a:ext cx="226400" cy="1523200"/>
          </a:xfrm>
          <a:prstGeom prst="rect">
            <a:avLst/>
          </a:prstGeom>
          <a:solidFill>
            <a:srgbClr val="CCCCCC"/>
          </a:solidFill>
          <a:ln w="19050" cap="flat" cmpd="sng">
            <a:solidFill>
              <a:srgbClr val="666666"/>
            </a:solidFill>
            <a:prstDash val="solid"/>
            <a:round/>
            <a:headEnd type="none" w="med" len="med"/>
            <a:tailEnd type="none" w="med" len="med"/>
          </a:ln>
        </p:spPr>
        <p:txBody>
          <a:bodyPr lIns="121900" tIns="121900" rIns="121900" bIns="121900" anchor="ctr" anchorCtr="0">
            <a:noAutofit/>
          </a:bodyPr>
          <a:lstStyle/>
          <a:p>
            <a:endParaRPr sz="2400"/>
          </a:p>
        </p:txBody>
      </p:sp>
      <p:sp>
        <p:nvSpPr>
          <p:cNvPr id="232" name="Shape 232"/>
          <p:cNvSpPr/>
          <p:nvPr/>
        </p:nvSpPr>
        <p:spPr>
          <a:xfrm rot="5400000">
            <a:off x="5220800" y="-953367"/>
            <a:ext cx="226400" cy="1523200"/>
          </a:xfrm>
          <a:prstGeom prst="rect">
            <a:avLst/>
          </a:prstGeom>
          <a:solidFill>
            <a:srgbClr val="CCCCCC"/>
          </a:solidFill>
          <a:ln w="19050" cap="flat" cmpd="sng">
            <a:solidFill>
              <a:srgbClr val="666666"/>
            </a:solidFill>
            <a:prstDash val="solid"/>
            <a:round/>
            <a:headEnd type="none" w="med" len="med"/>
            <a:tailEnd type="none" w="med" len="med"/>
          </a:ln>
        </p:spPr>
        <p:txBody>
          <a:bodyPr lIns="121900" tIns="121900" rIns="121900" bIns="121900" anchor="ctr" anchorCtr="0">
            <a:noAutofit/>
          </a:bodyPr>
          <a:lstStyle/>
          <a:p>
            <a:endParaRPr sz="2400"/>
          </a:p>
        </p:txBody>
      </p:sp>
      <p:sp>
        <p:nvSpPr>
          <p:cNvPr id="233" name="Shape 233"/>
          <p:cNvSpPr/>
          <p:nvPr/>
        </p:nvSpPr>
        <p:spPr>
          <a:xfrm rot="5400000">
            <a:off x="3696713" y="-953367"/>
            <a:ext cx="226400" cy="1523200"/>
          </a:xfrm>
          <a:prstGeom prst="rect">
            <a:avLst/>
          </a:prstGeom>
          <a:solidFill>
            <a:srgbClr val="CCCCCC"/>
          </a:solidFill>
          <a:ln w="19050" cap="flat" cmpd="sng">
            <a:solidFill>
              <a:srgbClr val="666666"/>
            </a:solidFill>
            <a:prstDash val="solid"/>
            <a:round/>
            <a:headEnd type="none" w="med" len="med"/>
            <a:tailEnd type="none" w="med" len="med"/>
          </a:ln>
        </p:spPr>
        <p:txBody>
          <a:bodyPr lIns="121900" tIns="121900" rIns="121900" bIns="121900" anchor="ctr" anchorCtr="0">
            <a:noAutofit/>
          </a:bodyPr>
          <a:lstStyle/>
          <a:p>
            <a:endParaRPr sz="2400"/>
          </a:p>
        </p:txBody>
      </p:sp>
      <p:sp>
        <p:nvSpPr>
          <p:cNvPr id="234" name="Shape 234"/>
          <p:cNvSpPr/>
          <p:nvPr/>
        </p:nvSpPr>
        <p:spPr>
          <a:xfrm rot="5400000">
            <a:off x="2172627" y="-953367"/>
            <a:ext cx="226400" cy="1523200"/>
          </a:xfrm>
          <a:prstGeom prst="rect">
            <a:avLst/>
          </a:prstGeom>
          <a:solidFill>
            <a:srgbClr val="CCCCCC"/>
          </a:solidFill>
          <a:ln w="19050" cap="flat" cmpd="sng">
            <a:solidFill>
              <a:srgbClr val="666666"/>
            </a:solidFill>
            <a:prstDash val="solid"/>
            <a:round/>
            <a:headEnd type="none" w="med" len="med"/>
            <a:tailEnd type="none" w="med" len="med"/>
          </a:ln>
        </p:spPr>
        <p:txBody>
          <a:bodyPr lIns="121900" tIns="121900" rIns="121900" bIns="121900" anchor="ctr" anchorCtr="0">
            <a:noAutofit/>
          </a:bodyPr>
          <a:lstStyle/>
          <a:p>
            <a:endParaRPr sz="2400"/>
          </a:p>
        </p:txBody>
      </p:sp>
      <p:sp>
        <p:nvSpPr>
          <p:cNvPr id="235" name="Shape 235"/>
          <p:cNvSpPr/>
          <p:nvPr/>
        </p:nvSpPr>
        <p:spPr>
          <a:xfrm rot="5400000">
            <a:off x="648505" y="-953367"/>
            <a:ext cx="226400" cy="1523200"/>
          </a:xfrm>
          <a:prstGeom prst="rect">
            <a:avLst/>
          </a:prstGeom>
          <a:solidFill>
            <a:srgbClr val="CCCCCC"/>
          </a:solidFill>
          <a:ln w="19050" cap="flat" cmpd="sng">
            <a:solidFill>
              <a:srgbClr val="666666"/>
            </a:solidFill>
            <a:prstDash val="solid"/>
            <a:round/>
            <a:headEnd type="none" w="med" len="med"/>
            <a:tailEnd type="none" w="med" len="med"/>
          </a:ln>
        </p:spPr>
        <p:txBody>
          <a:bodyPr lIns="121900" tIns="121900" rIns="121900" bIns="121900" anchor="ctr" anchorCtr="0">
            <a:noAutofit/>
          </a:bodyPr>
          <a:lstStyle/>
          <a:p>
            <a:endParaRPr sz="2400"/>
          </a:p>
        </p:txBody>
      </p:sp>
      <p:sp>
        <p:nvSpPr>
          <p:cNvPr id="236" name="Shape 236"/>
          <p:cNvSpPr txBox="1"/>
          <p:nvPr/>
        </p:nvSpPr>
        <p:spPr>
          <a:xfrm>
            <a:off x="341600" y="763100"/>
            <a:ext cx="11508000" cy="712400"/>
          </a:xfrm>
          <a:prstGeom prst="rect">
            <a:avLst/>
          </a:prstGeom>
          <a:noFill/>
          <a:ln>
            <a:noFill/>
          </a:ln>
        </p:spPr>
        <p:txBody>
          <a:bodyPr lIns="121900" tIns="121900" rIns="121900" bIns="121900" anchor="t" anchorCtr="0">
            <a:noAutofit/>
          </a:bodyPr>
          <a:lstStyle/>
          <a:p>
            <a:pPr lvl="0" algn="ctr">
              <a:lnSpc>
                <a:spcPct val="115000"/>
              </a:lnSpc>
            </a:pPr>
            <a:r>
              <a:rPr lang="en-US" sz="2400" b="1" dirty="0">
                <a:solidFill>
                  <a:srgbClr val="434343"/>
                </a:solidFill>
                <a:latin typeface="Open Sans"/>
                <a:ea typeface="Open Sans"/>
                <a:cs typeface="Open Sans"/>
              </a:rPr>
              <a:t>Using publication checklists help researchers think through the essential elements of their study, facilitate complete and transparent reporting, and ensure quality for peer review and dissemination</a:t>
            </a:r>
            <a:endParaRPr lang="es" sz="2400" b="1" dirty="0">
              <a:solidFill>
                <a:srgbClr val="434343"/>
              </a:solidFill>
              <a:latin typeface="Open Sans"/>
              <a:ea typeface="Open Sans"/>
              <a:cs typeface="Open Sans"/>
              <a:sym typeface="Open Sans"/>
            </a:endParaRPr>
          </a:p>
          <a:p>
            <a:pPr algn="ctr">
              <a:lnSpc>
                <a:spcPct val="115000"/>
              </a:lnSpc>
              <a:buClr>
                <a:schemeClr val="dk1"/>
              </a:buClr>
            </a:pPr>
            <a:endParaRPr sz="1733" b="1" dirty="0">
              <a:solidFill>
                <a:schemeClr val="dk1"/>
              </a:solidFill>
              <a:latin typeface="Open Sans"/>
              <a:ea typeface="Open Sans"/>
              <a:cs typeface="Open Sans"/>
              <a:sym typeface="Open Sans"/>
            </a:endParaRPr>
          </a:p>
        </p:txBody>
      </p:sp>
      <p:grpSp>
        <p:nvGrpSpPr>
          <p:cNvPr id="237" name="Shape 237"/>
          <p:cNvGrpSpPr/>
          <p:nvPr/>
        </p:nvGrpSpPr>
        <p:grpSpPr>
          <a:xfrm>
            <a:off x="2190047" y="2588809"/>
            <a:ext cx="1910000" cy="1650015"/>
            <a:chOff x="1541674" y="2324438"/>
            <a:chExt cx="1432500" cy="1237511"/>
          </a:xfrm>
        </p:grpSpPr>
        <p:sp>
          <p:nvSpPr>
            <p:cNvPr id="238" name="Shape 238"/>
            <p:cNvSpPr txBox="1"/>
            <p:nvPr/>
          </p:nvSpPr>
          <p:spPr>
            <a:xfrm>
              <a:off x="1541674" y="2868950"/>
              <a:ext cx="1432500" cy="693000"/>
            </a:xfrm>
            <a:prstGeom prst="rect">
              <a:avLst/>
            </a:prstGeom>
            <a:noFill/>
            <a:ln>
              <a:noFill/>
            </a:ln>
          </p:spPr>
          <p:txBody>
            <a:bodyPr lIns="121900" tIns="121900" rIns="121900" bIns="121900" anchor="t" anchorCtr="0">
              <a:noAutofit/>
            </a:bodyPr>
            <a:lstStyle/>
            <a:p>
              <a:pPr algn="ctr">
                <a:lnSpc>
                  <a:spcPct val="115000"/>
                </a:lnSpc>
              </a:pPr>
              <a:r>
                <a:rPr lang="es" sz="1333" b="1" dirty="0">
                  <a:solidFill>
                    <a:srgbClr val="434343"/>
                  </a:solidFill>
                  <a:latin typeface="Open Sans"/>
                  <a:ea typeface="Open Sans"/>
                  <a:cs typeface="Open Sans"/>
                  <a:sym typeface="Open Sans"/>
                </a:rPr>
                <a:t>AMSTAR</a:t>
              </a:r>
            </a:p>
            <a:p>
              <a:pPr lvl="0" algn="ctr">
                <a:lnSpc>
                  <a:spcPct val="115000"/>
                </a:lnSpc>
              </a:pPr>
              <a:r>
                <a:rPr lang="en-US" sz="1333" dirty="0">
                  <a:solidFill>
                    <a:srgbClr val="093343"/>
                  </a:solidFill>
                  <a:latin typeface="Open Sans"/>
                  <a:ea typeface="Open Sans"/>
                  <a:cs typeface="Open Sans"/>
                </a:rPr>
                <a:t>Focuses on rapid reviews</a:t>
              </a:r>
            </a:p>
            <a:p>
              <a:pPr lvl="0" algn="ctr">
                <a:lnSpc>
                  <a:spcPct val="115000"/>
                </a:lnSpc>
              </a:pPr>
              <a:endParaRPr lang="en-US" sz="1333" dirty="0">
                <a:solidFill>
                  <a:srgbClr val="093343"/>
                </a:solidFill>
                <a:latin typeface="Open Sans"/>
                <a:ea typeface="Open Sans"/>
                <a:cs typeface="Open Sans"/>
                <a:sym typeface="Open Sans"/>
              </a:endParaRPr>
            </a:p>
            <a:p>
              <a:pPr lvl="0" algn="ctr">
                <a:lnSpc>
                  <a:spcPct val="115000"/>
                </a:lnSpc>
              </a:pPr>
              <a:r>
                <a:rPr lang="en-US" sz="1333" dirty="0">
                  <a:latin typeface="Century Gothic" panose="020B0502020202020204" pitchFamily="34" charset="0"/>
                  <a:hlinkClick r:id="rId3"/>
                </a:rPr>
                <a:t>https://amstar.ca/Amstar_Checklist.php</a:t>
              </a:r>
              <a:endParaRPr lang="es" sz="1333" dirty="0">
                <a:solidFill>
                  <a:srgbClr val="093343"/>
                </a:solidFill>
                <a:latin typeface="Open Sans"/>
                <a:ea typeface="Open Sans"/>
                <a:cs typeface="Open Sans"/>
                <a:sym typeface="Open Sans"/>
              </a:endParaRPr>
            </a:p>
          </p:txBody>
        </p:sp>
        <p:pic>
          <p:nvPicPr>
            <p:cNvPr id="239" name="Shape 239"/>
            <p:cNvPicPr preferRelativeResize="0"/>
            <p:nvPr/>
          </p:nvPicPr>
          <p:blipFill>
            <a:blip r:embed="rId4">
              <a:alphaModFix/>
            </a:blip>
            <a:stretch>
              <a:fillRect/>
            </a:stretch>
          </p:blipFill>
          <p:spPr>
            <a:xfrm>
              <a:off x="2043028" y="2324438"/>
              <a:ext cx="429791" cy="471850"/>
            </a:xfrm>
            <a:prstGeom prst="rect">
              <a:avLst/>
            </a:prstGeom>
            <a:noFill/>
            <a:ln>
              <a:noFill/>
            </a:ln>
          </p:spPr>
        </p:pic>
      </p:grpSp>
      <p:grpSp>
        <p:nvGrpSpPr>
          <p:cNvPr id="240" name="Shape 240"/>
          <p:cNvGrpSpPr/>
          <p:nvPr/>
        </p:nvGrpSpPr>
        <p:grpSpPr>
          <a:xfrm>
            <a:off x="242953" y="2588809"/>
            <a:ext cx="1910000" cy="1582817"/>
            <a:chOff x="0" y="2324436"/>
            <a:chExt cx="1432500" cy="1187113"/>
          </a:xfrm>
        </p:grpSpPr>
        <p:sp>
          <p:nvSpPr>
            <p:cNvPr id="241" name="Shape 241"/>
            <p:cNvSpPr txBox="1"/>
            <p:nvPr/>
          </p:nvSpPr>
          <p:spPr>
            <a:xfrm>
              <a:off x="0" y="2868950"/>
              <a:ext cx="1432500" cy="642600"/>
            </a:xfrm>
            <a:prstGeom prst="rect">
              <a:avLst/>
            </a:prstGeom>
            <a:noFill/>
            <a:ln>
              <a:noFill/>
            </a:ln>
          </p:spPr>
          <p:txBody>
            <a:bodyPr lIns="121900" tIns="121900" rIns="121900" bIns="121900" anchor="t" anchorCtr="0">
              <a:noAutofit/>
            </a:bodyPr>
            <a:lstStyle/>
            <a:p>
              <a:pPr algn="ctr">
                <a:lnSpc>
                  <a:spcPct val="115000"/>
                </a:lnSpc>
              </a:pPr>
              <a:r>
                <a:rPr lang="es" sz="1333" b="1" dirty="0">
                  <a:solidFill>
                    <a:srgbClr val="434343"/>
                  </a:solidFill>
                  <a:latin typeface="Open Sans"/>
                  <a:ea typeface="Open Sans"/>
                  <a:cs typeface="Open Sans"/>
                  <a:sym typeface="Open Sans"/>
                </a:rPr>
                <a:t>PRISMA</a:t>
              </a:r>
            </a:p>
            <a:p>
              <a:pPr algn="ctr"/>
              <a:r>
                <a:rPr lang="en-US" sz="1333" dirty="0">
                  <a:solidFill>
                    <a:srgbClr val="093343"/>
                  </a:solidFill>
                  <a:latin typeface="Open Sans"/>
                  <a:ea typeface="Open Sans"/>
                  <a:cs typeface="Open Sans"/>
                </a:rPr>
                <a:t>Focuses on meta-analysis</a:t>
              </a:r>
            </a:p>
            <a:p>
              <a:pPr algn="ctr"/>
              <a:endParaRPr lang="en-US" sz="1333" dirty="0">
                <a:solidFill>
                  <a:srgbClr val="093343"/>
                </a:solidFill>
                <a:latin typeface="Open Sans"/>
                <a:ea typeface="Open Sans"/>
                <a:cs typeface="Open Sans"/>
              </a:endParaRPr>
            </a:p>
            <a:p>
              <a:pPr algn="ctr"/>
              <a:r>
                <a:rPr lang="en-US" sz="1333" dirty="0">
                  <a:solidFill>
                    <a:srgbClr val="215E9F"/>
                  </a:solidFill>
                  <a:latin typeface="Century Gothic" panose="020B0502020202020204" pitchFamily="34" charset="0"/>
                  <a:hlinkClick r:id="rId5"/>
                </a:rPr>
                <a:t>http://www.prisma-statement.org/</a:t>
              </a:r>
              <a:r>
                <a:rPr lang="en-US" sz="1333" dirty="0">
                  <a:solidFill>
                    <a:srgbClr val="215E9F"/>
                  </a:solidFill>
                  <a:latin typeface="Century Gothic" panose="020B0502020202020204" pitchFamily="34" charset="0"/>
                </a:rPr>
                <a:t> </a:t>
              </a:r>
              <a:endParaRPr lang="en-US" sz="1333" dirty="0">
                <a:latin typeface="Century Gothic" panose="020B0502020202020204" pitchFamily="34" charset="0"/>
              </a:endParaRPr>
            </a:p>
            <a:p>
              <a:pPr algn="ctr"/>
              <a:endParaRPr lang="en-US" sz="1333" dirty="0">
                <a:solidFill>
                  <a:srgbClr val="093343"/>
                </a:solidFill>
                <a:latin typeface="Open Sans"/>
                <a:ea typeface="Open Sans"/>
                <a:cs typeface="Open Sans"/>
              </a:endParaRPr>
            </a:p>
          </p:txBody>
        </p:sp>
        <p:pic>
          <p:nvPicPr>
            <p:cNvPr id="242" name="Shape 242"/>
            <p:cNvPicPr preferRelativeResize="0"/>
            <p:nvPr/>
          </p:nvPicPr>
          <p:blipFill>
            <a:blip r:embed="rId6">
              <a:alphaModFix/>
            </a:blip>
            <a:stretch>
              <a:fillRect/>
            </a:stretch>
          </p:blipFill>
          <p:spPr>
            <a:xfrm>
              <a:off x="452737" y="2324436"/>
              <a:ext cx="527025" cy="471853"/>
            </a:xfrm>
            <a:prstGeom prst="rect">
              <a:avLst/>
            </a:prstGeom>
            <a:noFill/>
            <a:ln>
              <a:noFill/>
            </a:ln>
          </p:spPr>
        </p:pic>
      </p:grpSp>
      <p:grpSp>
        <p:nvGrpSpPr>
          <p:cNvPr id="243" name="Shape 243"/>
          <p:cNvGrpSpPr/>
          <p:nvPr/>
        </p:nvGrpSpPr>
        <p:grpSpPr>
          <a:xfrm>
            <a:off x="4405369" y="2626786"/>
            <a:ext cx="1910000" cy="1764415"/>
            <a:chOff x="3003074" y="2324438"/>
            <a:chExt cx="1432500" cy="1323311"/>
          </a:xfrm>
        </p:grpSpPr>
        <p:sp>
          <p:nvSpPr>
            <p:cNvPr id="244" name="Shape 244"/>
            <p:cNvSpPr txBox="1"/>
            <p:nvPr/>
          </p:nvSpPr>
          <p:spPr>
            <a:xfrm>
              <a:off x="3003074" y="2868950"/>
              <a:ext cx="1432500" cy="778800"/>
            </a:xfrm>
            <a:prstGeom prst="rect">
              <a:avLst/>
            </a:prstGeom>
            <a:noFill/>
            <a:ln>
              <a:noFill/>
            </a:ln>
          </p:spPr>
          <p:txBody>
            <a:bodyPr lIns="121900" tIns="121900" rIns="121900" bIns="121900" anchor="t" anchorCtr="0">
              <a:noAutofit/>
            </a:bodyPr>
            <a:lstStyle/>
            <a:p>
              <a:pPr algn="ctr">
                <a:lnSpc>
                  <a:spcPct val="115000"/>
                </a:lnSpc>
              </a:pPr>
              <a:r>
                <a:rPr lang="es" sz="1333" b="1" dirty="0">
                  <a:solidFill>
                    <a:srgbClr val="434343"/>
                  </a:solidFill>
                  <a:latin typeface="Open Sans"/>
                  <a:ea typeface="Open Sans"/>
                  <a:cs typeface="Open Sans"/>
                  <a:sym typeface="Open Sans"/>
                </a:rPr>
                <a:t>CONSORT</a:t>
              </a:r>
            </a:p>
            <a:p>
              <a:pPr algn="ctr"/>
              <a:r>
                <a:rPr lang="en-US" sz="1333" dirty="0">
                  <a:solidFill>
                    <a:srgbClr val="093343"/>
                  </a:solidFill>
                  <a:latin typeface="Open Sans"/>
                  <a:ea typeface="Open Sans"/>
                  <a:cs typeface="Open Sans"/>
                </a:rPr>
                <a:t>Focuses on randomized control trials</a:t>
              </a:r>
            </a:p>
            <a:p>
              <a:pPr algn="ctr"/>
              <a:endParaRPr lang="en-US" sz="1333" dirty="0">
                <a:solidFill>
                  <a:srgbClr val="093343"/>
                </a:solidFill>
                <a:latin typeface="Open Sans"/>
                <a:ea typeface="Open Sans"/>
                <a:cs typeface="Open Sans"/>
              </a:endParaRPr>
            </a:p>
            <a:p>
              <a:pPr algn="ctr"/>
              <a:r>
                <a:rPr lang="en-US" sz="1333" dirty="0">
                  <a:latin typeface="Century Gothic" panose="020B0502020202020204" pitchFamily="34" charset="0"/>
                  <a:hlinkClick r:id="rId7"/>
                </a:rPr>
                <a:t>http://www.consort-statement.org/</a:t>
              </a:r>
              <a:r>
                <a:rPr lang="en-US" sz="1333" dirty="0">
                  <a:latin typeface="Century Gothic" panose="020B0502020202020204" pitchFamily="34" charset="0"/>
                </a:rPr>
                <a:t> </a:t>
              </a:r>
              <a:endParaRPr lang="en-GB" sz="1333" dirty="0">
                <a:latin typeface="Century Gothic" panose="020B0502020202020204" pitchFamily="34" charset="0"/>
              </a:endParaRPr>
            </a:p>
            <a:p>
              <a:pPr algn="ctr"/>
              <a:endParaRPr lang="en-US" sz="1333" dirty="0">
                <a:solidFill>
                  <a:srgbClr val="093343"/>
                </a:solidFill>
                <a:latin typeface="Open Sans"/>
                <a:ea typeface="Open Sans"/>
                <a:cs typeface="Open Sans"/>
              </a:endParaRPr>
            </a:p>
          </p:txBody>
        </p:sp>
        <p:pic>
          <p:nvPicPr>
            <p:cNvPr id="245" name="Shape 245"/>
            <p:cNvPicPr preferRelativeResize="0"/>
            <p:nvPr/>
          </p:nvPicPr>
          <p:blipFill>
            <a:blip r:embed="rId8">
              <a:alphaModFix/>
            </a:blip>
            <a:stretch>
              <a:fillRect/>
            </a:stretch>
          </p:blipFill>
          <p:spPr>
            <a:xfrm>
              <a:off x="3446855" y="2324438"/>
              <a:ext cx="544938" cy="471850"/>
            </a:xfrm>
            <a:prstGeom prst="rect">
              <a:avLst/>
            </a:prstGeom>
            <a:noFill/>
            <a:ln>
              <a:noFill/>
            </a:ln>
          </p:spPr>
        </p:pic>
      </p:grpSp>
      <p:grpSp>
        <p:nvGrpSpPr>
          <p:cNvPr id="246" name="Shape 246"/>
          <p:cNvGrpSpPr/>
          <p:nvPr/>
        </p:nvGrpSpPr>
        <p:grpSpPr>
          <a:xfrm>
            <a:off x="6906565" y="2626786"/>
            <a:ext cx="2022647" cy="1764415"/>
            <a:chOff x="4479824" y="2324438"/>
            <a:chExt cx="1432500" cy="1323311"/>
          </a:xfrm>
        </p:grpSpPr>
        <p:sp>
          <p:nvSpPr>
            <p:cNvPr id="247" name="Shape 247"/>
            <p:cNvSpPr txBox="1"/>
            <p:nvPr/>
          </p:nvSpPr>
          <p:spPr>
            <a:xfrm>
              <a:off x="4479824" y="2868950"/>
              <a:ext cx="1432500" cy="778800"/>
            </a:xfrm>
            <a:prstGeom prst="rect">
              <a:avLst/>
            </a:prstGeom>
            <a:noFill/>
            <a:ln>
              <a:noFill/>
            </a:ln>
          </p:spPr>
          <p:txBody>
            <a:bodyPr lIns="121900" tIns="121900" rIns="121900" bIns="121900" anchor="t" anchorCtr="0">
              <a:noAutofit/>
            </a:bodyPr>
            <a:lstStyle/>
            <a:p>
              <a:pPr algn="ctr">
                <a:lnSpc>
                  <a:spcPct val="115000"/>
                </a:lnSpc>
              </a:pPr>
              <a:r>
                <a:rPr lang="es" sz="1333" b="1" dirty="0">
                  <a:solidFill>
                    <a:srgbClr val="434343"/>
                  </a:solidFill>
                  <a:latin typeface="Open Sans"/>
                  <a:ea typeface="Open Sans"/>
                  <a:cs typeface="Open Sans"/>
                  <a:sym typeface="Open Sans"/>
                </a:rPr>
                <a:t>TREND</a:t>
              </a:r>
            </a:p>
            <a:p>
              <a:pPr algn="ctr"/>
              <a:r>
                <a:rPr lang="en-US" sz="1333" dirty="0">
                  <a:solidFill>
                    <a:srgbClr val="093343"/>
                  </a:solidFill>
                  <a:latin typeface="Open Sans"/>
                  <a:ea typeface="Open Sans"/>
                  <a:cs typeface="Open Sans"/>
                </a:rPr>
                <a:t>Focuses on Non-randomized control trials</a:t>
              </a:r>
            </a:p>
            <a:p>
              <a:pPr algn="ctr"/>
              <a:endParaRPr lang="en-US" sz="1333" dirty="0">
                <a:solidFill>
                  <a:srgbClr val="093343"/>
                </a:solidFill>
                <a:latin typeface="Open Sans"/>
                <a:ea typeface="Open Sans"/>
                <a:cs typeface="Open Sans"/>
              </a:endParaRPr>
            </a:p>
            <a:p>
              <a:pPr algn="ctr"/>
              <a:r>
                <a:rPr lang="en-US" sz="1333" dirty="0">
                  <a:latin typeface="Century Gothic" panose="020B0502020202020204" pitchFamily="34" charset="0"/>
                  <a:hlinkClick r:id="rId9"/>
                </a:rPr>
                <a:t>https://www.cdc.gov/trendstatement/pdf/trendstatement_TREND_Checklist.pdf</a:t>
              </a:r>
              <a:endParaRPr lang="en-US" sz="1333" dirty="0">
                <a:latin typeface="Century Gothic" panose="020B0502020202020204" pitchFamily="34" charset="0"/>
              </a:endParaRPr>
            </a:p>
            <a:p>
              <a:pPr algn="ctr"/>
              <a:endParaRPr lang="en-US" sz="1333" dirty="0">
                <a:solidFill>
                  <a:srgbClr val="093343"/>
                </a:solidFill>
                <a:latin typeface="Open Sans"/>
                <a:ea typeface="Open Sans"/>
                <a:cs typeface="Open Sans"/>
              </a:endParaRPr>
            </a:p>
          </p:txBody>
        </p:sp>
        <p:pic>
          <p:nvPicPr>
            <p:cNvPr id="248" name="Shape 248"/>
            <p:cNvPicPr preferRelativeResize="0"/>
            <p:nvPr/>
          </p:nvPicPr>
          <p:blipFill>
            <a:blip r:embed="rId10">
              <a:alphaModFix/>
            </a:blip>
            <a:stretch>
              <a:fillRect/>
            </a:stretch>
          </p:blipFill>
          <p:spPr>
            <a:xfrm>
              <a:off x="5022963" y="2324438"/>
              <a:ext cx="346223" cy="471849"/>
            </a:xfrm>
            <a:prstGeom prst="rect">
              <a:avLst/>
            </a:prstGeom>
            <a:noFill/>
            <a:ln>
              <a:noFill/>
            </a:ln>
          </p:spPr>
        </p:pic>
      </p:grpSp>
      <p:grpSp>
        <p:nvGrpSpPr>
          <p:cNvPr id="249" name="Shape 249"/>
          <p:cNvGrpSpPr/>
          <p:nvPr/>
        </p:nvGrpSpPr>
        <p:grpSpPr>
          <a:xfrm>
            <a:off x="9520405" y="2571284"/>
            <a:ext cx="1910000" cy="1819915"/>
            <a:chOff x="5704199" y="2282813"/>
            <a:chExt cx="1432499" cy="1364936"/>
          </a:xfrm>
        </p:grpSpPr>
        <p:sp>
          <p:nvSpPr>
            <p:cNvPr id="250" name="Shape 250"/>
            <p:cNvSpPr txBox="1"/>
            <p:nvPr/>
          </p:nvSpPr>
          <p:spPr>
            <a:xfrm>
              <a:off x="5704199" y="2868950"/>
              <a:ext cx="1432499" cy="778800"/>
            </a:xfrm>
            <a:prstGeom prst="rect">
              <a:avLst/>
            </a:prstGeom>
            <a:noFill/>
            <a:ln>
              <a:noFill/>
            </a:ln>
          </p:spPr>
          <p:txBody>
            <a:bodyPr lIns="121900" tIns="121900" rIns="121900" bIns="121900" anchor="t" anchorCtr="0">
              <a:noAutofit/>
            </a:bodyPr>
            <a:lstStyle/>
            <a:p>
              <a:pPr algn="ctr">
                <a:lnSpc>
                  <a:spcPct val="115000"/>
                </a:lnSpc>
              </a:pPr>
              <a:r>
                <a:rPr lang="es" sz="1333" b="1" dirty="0">
                  <a:solidFill>
                    <a:srgbClr val="434343"/>
                  </a:solidFill>
                  <a:latin typeface="Open Sans"/>
                  <a:ea typeface="Open Sans"/>
                  <a:cs typeface="Open Sans"/>
                  <a:sym typeface="Open Sans"/>
                </a:rPr>
                <a:t>STROBE</a:t>
              </a:r>
            </a:p>
            <a:p>
              <a:pPr algn="ctr"/>
              <a:r>
                <a:rPr lang="es" sz="1333" dirty="0">
                  <a:solidFill>
                    <a:srgbClr val="093343"/>
                  </a:solidFill>
                  <a:latin typeface="Open Sans"/>
                  <a:ea typeface="Open Sans"/>
                  <a:cs typeface="Open Sans"/>
                  <a:sym typeface="Open Sans"/>
                </a:rPr>
                <a:t> </a:t>
              </a:r>
              <a:r>
                <a:rPr lang="en-US" sz="1333" dirty="0">
                  <a:solidFill>
                    <a:srgbClr val="093343"/>
                  </a:solidFill>
                  <a:latin typeface="Open Sans"/>
                  <a:ea typeface="Open Sans"/>
                  <a:cs typeface="Open Sans"/>
                </a:rPr>
                <a:t>Focuses on cohort study, case-control or observational study</a:t>
              </a:r>
            </a:p>
            <a:p>
              <a:pPr algn="ctr"/>
              <a:endParaRPr lang="en-US" sz="1333" dirty="0">
                <a:solidFill>
                  <a:srgbClr val="093343"/>
                </a:solidFill>
                <a:latin typeface="Open Sans"/>
                <a:ea typeface="Open Sans"/>
                <a:cs typeface="Open Sans"/>
              </a:endParaRPr>
            </a:p>
            <a:p>
              <a:pPr algn="ctr"/>
              <a:r>
                <a:rPr lang="en-US" sz="1333" dirty="0">
                  <a:latin typeface="Century Gothic" panose="020B0502020202020204" pitchFamily="34" charset="0"/>
                  <a:hlinkClick r:id="rId11"/>
                </a:rPr>
                <a:t>https://www.strobe-statement.org/fileadmin/Strobe/uploads/checklists/STROBE_checklist_v4_cohort.pdf</a:t>
              </a:r>
              <a:r>
                <a:rPr lang="en-US" sz="1333" dirty="0">
                  <a:latin typeface="Century Gothic" panose="020B0502020202020204" pitchFamily="34" charset="0"/>
                </a:rPr>
                <a:t> </a:t>
              </a:r>
              <a:endParaRPr lang="en-GB" sz="1333" dirty="0">
                <a:latin typeface="Century Gothic" panose="020B0502020202020204" pitchFamily="34" charset="0"/>
              </a:endParaRPr>
            </a:p>
            <a:p>
              <a:pPr algn="ctr"/>
              <a:r>
                <a:rPr lang="en-US" sz="1333" dirty="0">
                  <a:solidFill>
                    <a:srgbClr val="093343"/>
                  </a:solidFill>
                  <a:latin typeface="Open Sans"/>
                  <a:ea typeface="Open Sans"/>
                  <a:cs typeface="Open Sans"/>
                </a:rPr>
                <a:t> </a:t>
              </a:r>
            </a:p>
          </p:txBody>
        </p:sp>
        <p:pic>
          <p:nvPicPr>
            <p:cNvPr id="251" name="Shape 251"/>
            <p:cNvPicPr preferRelativeResize="0"/>
            <p:nvPr/>
          </p:nvPicPr>
          <p:blipFill>
            <a:blip r:embed="rId12">
              <a:alphaModFix/>
            </a:blip>
            <a:stretch>
              <a:fillRect/>
            </a:stretch>
          </p:blipFill>
          <p:spPr>
            <a:xfrm>
              <a:off x="6247337" y="2282813"/>
              <a:ext cx="346224" cy="555100"/>
            </a:xfrm>
            <a:prstGeom prst="rect">
              <a:avLst/>
            </a:prstGeom>
            <a:noFill/>
            <a:ln>
              <a:noFill/>
            </a:ln>
          </p:spPr>
        </p:pic>
      </p:grpSp>
      <p:sp>
        <p:nvSpPr>
          <p:cNvPr id="34" name="Rectangle 33"/>
          <p:cNvSpPr/>
          <p:nvPr/>
        </p:nvSpPr>
        <p:spPr>
          <a:xfrm>
            <a:off x="4100047" y="5705757"/>
            <a:ext cx="4684937" cy="461665"/>
          </a:xfrm>
          <a:prstGeom prst="rect">
            <a:avLst/>
          </a:prstGeom>
        </p:spPr>
        <p:txBody>
          <a:bodyPr wrap="none">
            <a:spAutoFit/>
          </a:bodyPr>
          <a:lstStyle/>
          <a:p>
            <a:r>
              <a:rPr lang="en-US" sz="2400" dirty="0">
                <a:latin typeface="Open Sans" panose="020B0604020202020204" charset="0"/>
                <a:ea typeface="Open Sans" panose="020B0604020202020204" charset="0"/>
                <a:cs typeface="Open Sans" panose="020B0604020202020204" charset="0"/>
              </a:rPr>
              <a:t>https://www.equator-network.org/</a:t>
            </a:r>
          </a:p>
        </p:txBody>
      </p:sp>
    </p:spTree>
    <p:extLst>
      <p:ext uri="{BB962C8B-B14F-4D97-AF65-F5344CB8AC3E}">
        <p14:creationId xmlns:p14="http://schemas.microsoft.com/office/powerpoint/2010/main" val="790489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36"/>
                                        </p:tgtEl>
                                        <p:attrNameLst>
                                          <p:attrName>style.visibility</p:attrName>
                                        </p:attrNameLst>
                                      </p:cBhvr>
                                      <p:to>
                                        <p:strVal val="visible"/>
                                      </p:to>
                                    </p:set>
                                    <p:animEffect transition="in" filter="fade">
                                      <p:cBhvr>
                                        <p:cTn id="7" dur="1000"/>
                                        <p:tgtEl>
                                          <p:spTgt spid="236"/>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240"/>
                                        </p:tgtEl>
                                        <p:attrNameLst>
                                          <p:attrName>style.visibility</p:attrName>
                                        </p:attrNameLst>
                                      </p:cBhvr>
                                      <p:to>
                                        <p:strVal val="visible"/>
                                      </p:to>
                                    </p:set>
                                    <p:animEffect transition="in" filter="fade">
                                      <p:cBhvr>
                                        <p:cTn id="11" dur="1000"/>
                                        <p:tgtEl>
                                          <p:spTgt spid="240"/>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237"/>
                                        </p:tgtEl>
                                        <p:attrNameLst>
                                          <p:attrName>style.visibility</p:attrName>
                                        </p:attrNameLst>
                                      </p:cBhvr>
                                      <p:to>
                                        <p:strVal val="visible"/>
                                      </p:to>
                                    </p:set>
                                    <p:animEffect transition="in" filter="fade">
                                      <p:cBhvr>
                                        <p:cTn id="15" dur="1000"/>
                                        <p:tgtEl>
                                          <p:spTgt spid="237"/>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243"/>
                                        </p:tgtEl>
                                        <p:attrNameLst>
                                          <p:attrName>style.visibility</p:attrName>
                                        </p:attrNameLst>
                                      </p:cBhvr>
                                      <p:to>
                                        <p:strVal val="visible"/>
                                      </p:to>
                                    </p:set>
                                    <p:animEffect transition="in" filter="fade">
                                      <p:cBhvr>
                                        <p:cTn id="19" dur="1000"/>
                                        <p:tgtEl>
                                          <p:spTgt spid="243"/>
                                        </p:tgtEl>
                                      </p:cBhvr>
                                    </p:animEffect>
                                  </p:childTnLst>
                                </p:cTn>
                              </p:par>
                            </p:childTnLst>
                          </p:cTn>
                        </p:par>
                        <p:par>
                          <p:cTn id="20" fill="hold">
                            <p:stCondLst>
                              <p:cond delay="4000"/>
                            </p:stCondLst>
                            <p:childTnLst>
                              <p:par>
                                <p:cTn id="21" presetID="10" presetClass="entr" presetSubtype="0" fill="hold" nodeType="afterEffect">
                                  <p:stCondLst>
                                    <p:cond delay="0"/>
                                  </p:stCondLst>
                                  <p:childTnLst>
                                    <p:set>
                                      <p:cBhvr>
                                        <p:cTn id="22" dur="1" fill="hold">
                                          <p:stCondLst>
                                            <p:cond delay="0"/>
                                          </p:stCondLst>
                                        </p:cTn>
                                        <p:tgtEl>
                                          <p:spTgt spid="246"/>
                                        </p:tgtEl>
                                        <p:attrNameLst>
                                          <p:attrName>style.visibility</p:attrName>
                                        </p:attrNameLst>
                                      </p:cBhvr>
                                      <p:to>
                                        <p:strVal val="visible"/>
                                      </p:to>
                                    </p:set>
                                    <p:animEffect transition="in" filter="fade">
                                      <p:cBhvr>
                                        <p:cTn id="23" dur="1000"/>
                                        <p:tgtEl>
                                          <p:spTgt spid="246"/>
                                        </p:tgtEl>
                                      </p:cBhvr>
                                    </p:animEffect>
                                  </p:childTnLst>
                                </p:cTn>
                              </p:par>
                            </p:childTnLst>
                          </p:cTn>
                        </p:par>
                        <p:par>
                          <p:cTn id="24" fill="hold">
                            <p:stCondLst>
                              <p:cond delay="5000"/>
                            </p:stCondLst>
                            <p:childTnLst>
                              <p:par>
                                <p:cTn id="25" presetID="10" presetClass="entr" presetSubtype="0" fill="hold" nodeType="afterEffect">
                                  <p:stCondLst>
                                    <p:cond delay="0"/>
                                  </p:stCondLst>
                                  <p:childTnLst>
                                    <p:set>
                                      <p:cBhvr>
                                        <p:cTn id="26" dur="1" fill="hold">
                                          <p:stCondLst>
                                            <p:cond delay="0"/>
                                          </p:stCondLst>
                                        </p:cTn>
                                        <p:tgtEl>
                                          <p:spTgt spid="249"/>
                                        </p:tgtEl>
                                        <p:attrNameLst>
                                          <p:attrName>style.visibility</p:attrName>
                                        </p:attrNameLst>
                                      </p:cBhvr>
                                      <p:to>
                                        <p:strVal val="visible"/>
                                      </p:to>
                                    </p:set>
                                    <p:animEffect transition="in" filter="fade">
                                      <p:cBhvr>
                                        <p:cTn id="27" dur="1000"/>
                                        <p:tgtEl>
                                          <p:spTgt spid="2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Shape 220"/>
          <p:cNvSpPr/>
          <p:nvPr/>
        </p:nvSpPr>
        <p:spPr>
          <a:xfrm>
            <a:off x="-302033" y="0"/>
            <a:ext cx="226400" cy="856800"/>
          </a:xfrm>
          <a:prstGeom prst="rect">
            <a:avLst/>
          </a:prstGeom>
          <a:solidFill>
            <a:srgbClr val="CCCCCC"/>
          </a:solidFill>
          <a:ln w="19050" cap="flat" cmpd="sng">
            <a:solidFill>
              <a:srgbClr val="666666"/>
            </a:solidFill>
            <a:prstDash val="solid"/>
            <a:round/>
            <a:headEnd type="none" w="med" len="med"/>
            <a:tailEnd type="none" w="med" len="med"/>
          </a:ln>
        </p:spPr>
        <p:txBody>
          <a:bodyPr lIns="121900" tIns="121900" rIns="121900" bIns="121900" anchor="ctr" anchorCtr="0">
            <a:noAutofit/>
          </a:bodyPr>
          <a:lstStyle/>
          <a:p>
            <a:endParaRPr sz="2400"/>
          </a:p>
        </p:txBody>
      </p:sp>
      <p:sp>
        <p:nvSpPr>
          <p:cNvPr id="221" name="Shape 221"/>
          <p:cNvSpPr/>
          <p:nvPr/>
        </p:nvSpPr>
        <p:spPr>
          <a:xfrm>
            <a:off x="-302033" y="857241"/>
            <a:ext cx="226400" cy="856800"/>
          </a:xfrm>
          <a:prstGeom prst="rect">
            <a:avLst/>
          </a:prstGeom>
          <a:solidFill>
            <a:srgbClr val="CCCCCC"/>
          </a:solidFill>
          <a:ln w="19050" cap="flat" cmpd="sng">
            <a:solidFill>
              <a:srgbClr val="666666"/>
            </a:solidFill>
            <a:prstDash val="solid"/>
            <a:round/>
            <a:headEnd type="none" w="med" len="med"/>
            <a:tailEnd type="none" w="med" len="med"/>
          </a:ln>
        </p:spPr>
        <p:txBody>
          <a:bodyPr lIns="121900" tIns="121900" rIns="121900" bIns="121900" anchor="ctr" anchorCtr="0">
            <a:noAutofit/>
          </a:bodyPr>
          <a:lstStyle/>
          <a:p>
            <a:endParaRPr sz="2400"/>
          </a:p>
        </p:txBody>
      </p:sp>
      <p:sp>
        <p:nvSpPr>
          <p:cNvPr id="222" name="Shape 222"/>
          <p:cNvSpPr/>
          <p:nvPr/>
        </p:nvSpPr>
        <p:spPr>
          <a:xfrm>
            <a:off x="-302033" y="1714484"/>
            <a:ext cx="226400" cy="856800"/>
          </a:xfrm>
          <a:prstGeom prst="rect">
            <a:avLst/>
          </a:prstGeom>
          <a:solidFill>
            <a:srgbClr val="CCCCCC"/>
          </a:solidFill>
          <a:ln w="19050" cap="flat" cmpd="sng">
            <a:solidFill>
              <a:srgbClr val="666666"/>
            </a:solidFill>
            <a:prstDash val="solid"/>
            <a:round/>
            <a:headEnd type="none" w="med" len="med"/>
            <a:tailEnd type="none" w="med" len="med"/>
          </a:ln>
        </p:spPr>
        <p:txBody>
          <a:bodyPr lIns="121900" tIns="121900" rIns="121900" bIns="121900" anchor="ctr" anchorCtr="0">
            <a:noAutofit/>
          </a:bodyPr>
          <a:lstStyle/>
          <a:p>
            <a:endParaRPr sz="2400"/>
          </a:p>
        </p:txBody>
      </p:sp>
      <p:sp>
        <p:nvSpPr>
          <p:cNvPr id="223" name="Shape 223"/>
          <p:cNvSpPr/>
          <p:nvPr/>
        </p:nvSpPr>
        <p:spPr>
          <a:xfrm>
            <a:off x="-302033" y="2571747"/>
            <a:ext cx="226400" cy="856800"/>
          </a:xfrm>
          <a:prstGeom prst="rect">
            <a:avLst/>
          </a:prstGeom>
          <a:solidFill>
            <a:srgbClr val="CCCCCC"/>
          </a:solidFill>
          <a:ln w="19050" cap="flat" cmpd="sng">
            <a:solidFill>
              <a:srgbClr val="666666"/>
            </a:solidFill>
            <a:prstDash val="solid"/>
            <a:round/>
            <a:headEnd type="none" w="med" len="med"/>
            <a:tailEnd type="none" w="med" len="med"/>
          </a:ln>
        </p:spPr>
        <p:txBody>
          <a:bodyPr lIns="121900" tIns="121900" rIns="121900" bIns="121900" anchor="ctr" anchorCtr="0">
            <a:noAutofit/>
          </a:bodyPr>
          <a:lstStyle/>
          <a:p>
            <a:endParaRPr sz="2400"/>
          </a:p>
        </p:txBody>
      </p:sp>
      <p:sp>
        <p:nvSpPr>
          <p:cNvPr id="224" name="Shape 224"/>
          <p:cNvSpPr/>
          <p:nvPr/>
        </p:nvSpPr>
        <p:spPr>
          <a:xfrm>
            <a:off x="-302033" y="3429003"/>
            <a:ext cx="226400" cy="856800"/>
          </a:xfrm>
          <a:prstGeom prst="rect">
            <a:avLst/>
          </a:prstGeom>
          <a:solidFill>
            <a:srgbClr val="CCCCCC"/>
          </a:solidFill>
          <a:ln w="19050" cap="flat" cmpd="sng">
            <a:solidFill>
              <a:srgbClr val="666666"/>
            </a:solidFill>
            <a:prstDash val="solid"/>
            <a:round/>
            <a:headEnd type="none" w="med" len="med"/>
            <a:tailEnd type="none" w="med" len="med"/>
          </a:ln>
        </p:spPr>
        <p:txBody>
          <a:bodyPr lIns="121900" tIns="121900" rIns="121900" bIns="121900" anchor="ctr" anchorCtr="0">
            <a:noAutofit/>
          </a:bodyPr>
          <a:lstStyle/>
          <a:p>
            <a:endParaRPr sz="2400"/>
          </a:p>
        </p:txBody>
      </p:sp>
      <p:sp>
        <p:nvSpPr>
          <p:cNvPr id="225" name="Shape 225"/>
          <p:cNvSpPr/>
          <p:nvPr/>
        </p:nvSpPr>
        <p:spPr>
          <a:xfrm>
            <a:off x="-302033" y="4286245"/>
            <a:ext cx="226400" cy="856800"/>
          </a:xfrm>
          <a:prstGeom prst="rect">
            <a:avLst/>
          </a:prstGeom>
          <a:solidFill>
            <a:srgbClr val="CCCCCC"/>
          </a:solidFill>
          <a:ln w="19050" cap="flat" cmpd="sng">
            <a:solidFill>
              <a:srgbClr val="666666"/>
            </a:solidFill>
            <a:prstDash val="solid"/>
            <a:round/>
            <a:headEnd type="none" w="med" len="med"/>
            <a:tailEnd type="none" w="med" len="med"/>
          </a:ln>
        </p:spPr>
        <p:txBody>
          <a:bodyPr lIns="121900" tIns="121900" rIns="121900" bIns="121900" anchor="ctr" anchorCtr="0">
            <a:noAutofit/>
          </a:bodyPr>
          <a:lstStyle/>
          <a:p>
            <a:endParaRPr sz="2400"/>
          </a:p>
        </p:txBody>
      </p:sp>
      <p:sp>
        <p:nvSpPr>
          <p:cNvPr id="226" name="Shape 226"/>
          <p:cNvSpPr/>
          <p:nvPr/>
        </p:nvSpPr>
        <p:spPr>
          <a:xfrm>
            <a:off x="-302033" y="5143488"/>
            <a:ext cx="226400" cy="856800"/>
          </a:xfrm>
          <a:prstGeom prst="rect">
            <a:avLst/>
          </a:prstGeom>
          <a:solidFill>
            <a:srgbClr val="CCCCCC"/>
          </a:solidFill>
          <a:ln w="19050" cap="flat" cmpd="sng">
            <a:solidFill>
              <a:srgbClr val="666666"/>
            </a:solidFill>
            <a:prstDash val="solid"/>
            <a:round/>
            <a:headEnd type="none" w="med" len="med"/>
            <a:tailEnd type="none" w="med" len="med"/>
          </a:ln>
        </p:spPr>
        <p:txBody>
          <a:bodyPr lIns="121900" tIns="121900" rIns="121900" bIns="121900" anchor="ctr" anchorCtr="0">
            <a:noAutofit/>
          </a:bodyPr>
          <a:lstStyle/>
          <a:p>
            <a:endParaRPr sz="2400"/>
          </a:p>
        </p:txBody>
      </p:sp>
      <p:sp>
        <p:nvSpPr>
          <p:cNvPr id="227" name="Shape 227"/>
          <p:cNvSpPr/>
          <p:nvPr/>
        </p:nvSpPr>
        <p:spPr>
          <a:xfrm>
            <a:off x="-302033" y="6000749"/>
            <a:ext cx="226400" cy="856800"/>
          </a:xfrm>
          <a:prstGeom prst="rect">
            <a:avLst/>
          </a:prstGeom>
          <a:solidFill>
            <a:srgbClr val="CCCCCC"/>
          </a:solidFill>
          <a:ln w="19050" cap="flat" cmpd="sng">
            <a:solidFill>
              <a:srgbClr val="666666"/>
            </a:solidFill>
            <a:prstDash val="solid"/>
            <a:round/>
            <a:headEnd type="none" w="med" len="med"/>
            <a:tailEnd type="none" w="med" len="med"/>
          </a:ln>
        </p:spPr>
        <p:txBody>
          <a:bodyPr lIns="121900" tIns="121900" rIns="121900" bIns="121900" anchor="ctr" anchorCtr="0">
            <a:noAutofit/>
          </a:bodyPr>
          <a:lstStyle/>
          <a:p>
            <a:endParaRPr sz="2400"/>
          </a:p>
        </p:txBody>
      </p:sp>
      <p:sp>
        <p:nvSpPr>
          <p:cNvPr id="228" name="Shape 228"/>
          <p:cNvSpPr/>
          <p:nvPr/>
        </p:nvSpPr>
        <p:spPr>
          <a:xfrm rot="5400000">
            <a:off x="11317205" y="-953367"/>
            <a:ext cx="226400" cy="1523200"/>
          </a:xfrm>
          <a:prstGeom prst="rect">
            <a:avLst/>
          </a:prstGeom>
          <a:solidFill>
            <a:srgbClr val="CCCCCC"/>
          </a:solidFill>
          <a:ln w="19050" cap="flat" cmpd="sng">
            <a:solidFill>
              <a:srgbClr val="666666"/>
            </a:solidFill>
            <a:prstDash val="solid"/>
            <a:round/>
            <a:headEnd type="none" w="med" len="med"/>
            <a:tailEnd type="none" w="med" len="med"/>
          </a:ln>
        </p:spPr>
        <p:txBody>
          <a:bodyPr lIns="121900" tIns="121900" rIns="121900" bIns="121900" anchor="ctr" anchorCtr="0">
            <a:noAutofit/>
          </a:bodyPr>
          <a:lstStyle/>
          <a:p>
            <a:endParaRPr sz="2400"/>
          </a:p>
        </p:txBody>
      </p:sp>
      <p:sp>
        <p:nvSpPr>
          <p:cNvPr id="229" name="Shape 229"/>
          <p:cNvSpPr/>
          <p:nvPr/>
        </p:nvSpPr>
        <p:spPr>
          <a:xfrm rot="5400000">
            <a:off x="9793119" y="-953367"/>
            <a:ext cx="226400" cy="1523200"/>
          </a:xfrm>
          <a:prstGeom prst="rect">
            <a:avLst/>
          </a:prstGeom>
          <a:solidFill>
            <a:srgbClr val="CCCCCC"/>
          </a:solidFill>
          <a:ln w="19050" cap="flat" cmpd="sng">
            <a:solidFill>
              <a:srgbClr val="666666"/>
            </a:solidFill>
            <a:prstDash val="solid"/>
            <a:round/>
            <a:headEnd type="none" w="med" len="med"/>
            <a:tailEnd type="none" w="med" len="med"/>
          </a:ln>
        </p:spPr>
        <p:txBody>
          <a:bodyPr lIns="121900" tIns="121900" rIns="121900" bIns="121900" anchor="ctr" anchorCtr="0">
            <a:noAutofit/>
          </a:bodyPr>
          <a:lstStyle/>
          <a:p>
            <a:endParaRPr sz="2400"/>
          </a:p>
        </p:txBody>
      </p:sp>
      <p:sp>
        <p:nvSpPr>
          <p:cNvPr id="230" name="Shape 230"/>
          <p:cNvSpPr/>
          <p:nvPr/>
        </p:nvSpPr>
        <p:spPr>
          <a:xfrm rot="5400000">
            <a:off x="8269032" y="-953367"/>
            <a:ext cx="226400" cy="1523200"/>
          </a:xfrm>
          <a:prstGeom prst="rect">
            <a:avLst/>
          </a:prstGeom>
          <a:solidFill>
            <a:srgbClr val="CCCCCC"/>
          </a:solidFill>
          <a:ln w="19050" cap="flat" cmpd="sng">
            <a:solidFill>
              <a:srgbClr val="666666"/>
            </a:solidFill>
            <a:prstDash val="solid"/>
            <a:round/>
            <a:headEnd type="none" w="med" len="med"/>
            <a:tailEnd type="none" w="med" len="med"/>
          </a:ln>
        </p:spPr>
        <p:txBody>
          <a:bodyPr lIns="121900" tIns="121900" rIns="121900" bIns="121900" anchor="ctr" anchorCtr="0">
            <a:noAutofit/>
          </a:bodyPr>
          <a:lstStyle/>
          <a:p>
            <a:endParaRPr sz="2400"/>
          </a:p>
        </p:txBody>
      </p:sp>
      <p:sp>
        <p:nvSpPr>
          <p:cNvPr id="231" name="Shape 231"/>
          <p:cNvSpPr/>
          <p:nvPr/>
        </p:nvSpPr>
        <p:spPr>
          <a:xfrm rot="5400000">
            <a:off x="6744911" y="-953367"/>
            <a:ext cx="226400" cy="1523200"/>
          </a:xfrm>
          <a:prstGeom prst="rect">
            <a:avLst/>
          </a:prstGeom>
          <a:solidFill>
            <a:srgbClr val="CCCCCC"/>
          </a:solidFill>
          <a:ln w="19050" cap="flat" cmpd="sng">
            <a:solidFill>
              <a:srgbClr val="666666"/>
            </a:solidFill>
            <a:prstDash val="solid"/>
            <a:round/>
            <a:headEnd type="none" w="med" len="med"/>
            <a:tailEnd type="none" w="med" len="med"/>
          </a:ln>
        </p:spPr>
        <p:txBody>
          <a:bodyPr lIns="121900" tIns="121900" rIns="121900" bIns="121900" anchor="ctr" anchorCtr="0">
            <a:noAutofit/>
          </a:bodyPr>
          <a:lstStyle/>
          <a:p>
            <a:endParaRPr sz="2400"/>
          </a:p>
        </p:txBody>
      </p:sp>
      <p:sp>
        <p:nvSpPr>
          <p:cNvPr id="232" name="Shape 232"/>
          <p:cNvSpPr/>
          <p:nvPr/>
        </p:nvSpPr>
        <p:spPr>
          <a:xfrm rot="5400000">
            <a:off x="5220800" y="-953367"/>
            <a:ext cx="226400" cy="1523200"/>
          </a:xfrm>
          <a:prstGeom prst="rect">
            <a:avLst/>
          </a:prstGeom>
          <a:solidFill>
            <a:srgbClr val="CCCCCC"/>
          </a:solidFill>
          <a:ln w="19050" cap="flat" cmpd="sng">
            <a:solidFill>
              <a:srgbClr val="666666"/>
            </a:solidFill>
            <a:prstDash val="solid"/>
            <a:round/>
            <a:headEnd type="none" w="med" len="med"/>
            <a:tailEnd type="none" w="med" len="med"/>
          </a:ln>
        </p:spPr>
        <p:txBody>
          <a:bodyPr lIns="121900" tIns="121900" rIns="121900" bIns="121900" anchor="ctr" anchorCtr="0">
            <a:noAutofit/>
          </a:bodyPr>
          <a:lstStyle/>
          <a:p>
            <a:endParaRPr sz="2400"/>
          </a:p>
        </p:txBody>
      </p:sp>
      <p:sp>
        <p:nvSpPr>
          <p:cNvPr id="233" name="Shape 233"/>
          <p:cNvSpPr/>
          <p:nvPr/>
        </p:nvSpPr>
        <p:spPr>
          <a:xfrm rot="5400000">
            <a:off x="3696713" y="-953367"/>
            <a:ext cx="226400" cy="1523200"/>
          </a:xfrm>
          <a:prstGeom prst="rect">
            <a:avLst/>
          </a:prstGeom>
          <a:solidFill>
            <a:srgbClr val="CCCCCC"/>
          </a:solidFill>
          <a:ln w="19050" cap="flat" cmpd="sng">
            <a:solidFill>
              <a:srgbClr val="666666"/>
            </a:solidFill>
            <a:prstDash val="solid"/>
            <a:round/>
            <a:headEnd type="none" w="med" len="med"/>
            <a:tailEnd type="none" w="med" len="med"/>
          </a:ln>
        </p:spPr>
        <p:txBody>
          <a:bodyPr lIns="121900" tIns="121900" rIns="121900" bIns="121900" anchor="ctr" anchorCtr="0">
            <a:noAutofit/>
          </a:bodyPr>
          <a:lstStyle/>
          <a:p>
            <a:endParaRPr sz="2400"/>
          </a:p>
        </p:txBody>
      </p:sp>
      <p:sp>
        <p:nvSpPr>
          <p:cNvPr id="234" name="Shape 234"/>
          <p:cNvSpPr/>
          <p:nvPr/>
        </p:nvSpPr>
        <p:spPr>
          <a:xfrm rot="5400000">
            <a:off x="2172627" y="-953367"/>
            <a:ext cx="226400" cy="1523200"/>
          </a:xfrm>
          <a:prstGeom prst="rect">
            <a:avLst/>
          </a:prstGeom>
          <a:solidFill>
            <a:srgbClr val="CCCCCC"/>
          </a:solidFill>
          <a:ln w="19050" cap="flat" cmpd="sng">
            <a:solidFill>
              <a:srgbClr val="666666"/>
            </a:solidFill>
            <a:prstDash val="solid"/>
            <a:round/>
            <a:headEnd type="none" w="med" len="med"/>
            <a:tailEnd type="none" w="med" len="med"/>
          </a:ln>
        </p:spPr>
        <p:txBody>
          <a:bodyPr lIns="121900" tIns="121900" rIns="121900" bIns="121900" anchor="ctr" anchorCtr="0">
            <a:noAutofit/>
          </a:bodyPr>
          <a:lstStyle/>
          <a:p>
            <a:endParaRPr sz="2400"/>
          </a:p>
        </p:txBody>
      </p:sp>
      <p:sp>
        <p:nvSpPr>
          <p:cNvPr id="235" name="Shape 235"/>
          <p:cNvSpPr/>
          <p:nvPr/>
        </p:nvSpPr>
        <p:spPr>
          <a:xfrm rot="5400000">
            <a:off x="648505" y="-953367"/>
            <a:ext cx="226400" cy="1523200"/>
          </a:xfrm>
          <a:prstGeom prst="rect">
            <a:avLst/>
          </a:prstGeom>
          <a:solidFill>
            <a:srgbClr val="CCCCCC"/>
          </a:solidFill>
          <a:ln w="19050" cap="flat" cmpd="sng">
            <a:solidFill>
              <a:srgbClr val="666666"/>
            </a:solidFill>
            <a:prstDash val="solid"/>
            <a:round/>
            <a:headEnd type="none" w="med" len="med"/>
            <a:tailEnd type="none" w="med" len="med"/>
          </a:ln>
        </p:spPr>
        <p:txBody>
          <a:bodyPr lIns="121900" tIns="121900" rIns="121900" bIns="121900" anchor="ctr" anchorCtr="0">
            <a:noAutofit/>
          </a:bodyPr>
          <a:lstStyle/>
          <a:p>
            <a:endParaRPr sz="2400"/>
          </a:p>
        </p:txBody>
      </p:sp>
      <p:grpSp>
        <p:nvGrpSpPr>
          <p:cNvPr id="240" name="Shape 240"/>
          <p:cNvGrpSpPr/>
          <p:nvPr/>
        </p:nvGrpSpPr>
        <p:grpSpPr>
          <a:xfrm>
            <a:off x="227083" y="2917653"/>
            <a:ext cx="2142044" cy="1748440"/>
            <a:chOff x="0" y="2324436"/>
            <a:chExt cx="1432500" cy="1187113"/>
          </a:xfrm>
        </p:grpSpPr>
        <p:sp>
          <p:nvSpPr>
            <p:cNvPr id="241" name="Shape 241"/>
            <p:cNvSpPr txBox="1"/>
            <p:nvPr/>
          </p:nvSpPr>
          <p:spPr>
            <a:xfrm>
              <a:off x="0" y="2868950"/>
              <a:ext cx="1432500" cy="642600"/>
            </a:xfrm>
            <a:prstGeom prst="rect">
              <a:avLst/>
            </a:prstGeom>
            <a:noFill/>
            <a:ln>
              <a:noFill/>
            </a:ln>
          </p:spPr>
          <p:txBody>
            <a:bodyPr lIns="121900" tIns="121900" rIns="121900" bIns="121900" anchor="t" anchorCtr="0">
              <a:noAutofit/>
            </a:bodyPr>
            <a:lstStyle/>
            <a:p>
              <a:pPr algn="ctr">
                <a:lnSpc>
                  <a:spcPct val="115000"/>
                </a:lnSpc>
              </a:pPr>
              <a:r>
                <a:rPr lang="es" sz="1333" b="1" dirty="0">
                  <a:solidFill>
                    <a:srgbClr val="434343"/>
                  </a:solidFill>
                  <a:latin typeface="Open Sans"/>
                  <a:ea typeface="Open Sans"/>
                  <a:cs typeface="Open Sans"/>
                  <a:sym typeface="Open Sans"/>
                </a:rPr>
                <a:t>CARE</a:t>
              </a:r>
            </a:p>
            <a:p>
              <a:pPr algn="ctr"/>
              <a:r>
                <a:rPr lang="en-US" sz="1333" dirty="0">
                  <a:solidFill>
                    <a:srgbClr val="093343"/>
                  </a:solidFill>
                  <a:latin typeface="Open Sans"/>
                  <a:ea typeface="Open Sans"/>
                  <a:cs typeface="Open Sans"/>
                </a:rPr>
                <a:t>Focuses on case reports</a:t>
              </a:r>
            </a:p>
            <a:p>
              <a:pPr algn="ctr"/>
              <a:endParaRPr lang="en-US" sz="1333" dirty="0">
                <a:solidFill>
                  <a:srgbClr val="093343"/>
                </a:solidFill>
                <a:latin typeface="Open Sans"/>
                <a:ea typeface="Open Sans"/>
                <a:cs typeface="Open Sans"/>
              </a:endParaRPr>
            </a:p>
            <a:p>
              <a:pPr algn="ctr"/>
              <a:r>
                <a:rPr lang="en-US" sz="1400" dirty="0">
                  <a:latin typeface="+mj-lt"/>
                  <a:ea typeface="Open Sans" panose="020B0604020202020204" charset="0"/>
                  <a:cs typeface="Open Sans" panose="020B0604020202020204" charset="0"/>
                  <a:hlinkClick r:id="rId3"/>
                </a:rPr>
                <a:t>http://www.care-statement.org/resources/checklist</a:t>
              </a:r>
              <a:r>
                <a:rPr lang="en-US" sz="1400" dirty="0">
                  <a:latin typeface="+mj-lt"/>
                  <a:ea typeface="Open Sans" panose="020B0604020202020204" charset="0"/>
                  <a:cs typeface="Open Sans" panose="020B0604020202020204" charset="0"/>
                </a:rPr>
                <a:t> </a:t>
              </a:r>
              <a:endParaRPr lang="en-GB" sz="1400" dirty="0">
                <a:latin typeface="+mj-lt"/>
                <a:ea typeface="Open Sans" panose="020B0604020202020204" charset="0"/>
                <a:cs typeface="Open Sans" panose="020B0604020202020204" charset="0"/>
              </a:endParaRPr>
            </a:p>
            <a:p>
              <a:pPr algn="ctr"/>
              <a:endParaRPr lang="en-US" sz="1333" dirty="0">
                <a:solidFill>
                  <a:srgbClr val="093343"/>
                </a:solidFill>
                <a:latin typeface="Open Sans"/>
                <a:ea typeface="Open Sans"/>
                <a:cs typeface="Open Sans"/>
              </a:endParaRPr>
            </a:p>
            <a:p>
              <a:pPr algn="ctr"/>
              <a:endParaRPr lang="en-US" sz="1333" dirty="0">
                <a:solidFill>
                  <a:srgbClr val="093343"/>
                </a:solidFill>
                <a:latin typeface="Open Sans"/>
                <a:ea typeface="Open Sans"/>
                <a:cs typeface="Open Sans"/>
              </a:endParaRPr>
            </a:p>
          </p:txBody>
        </p:sp>
        <p:pic>
          <p:nvPicPr>
            <p:cNvPr id="242" name="Shape 242"/>
            <p:cNvPicPr preferRelativeResize="0"/>
            <p:nvPr/>
          </p:nvPicPr>
          <p:blipFill>
            <a:blip r:embed="rId4">
              <a:alphaModFix/>
            </a:blip>
            <a:stretch>
              <a:fillRect/>
            </a:stretch>
          </p:blipFill>
          <p:spPr>
            <a:xfrm>
              <a:off x="452737" y="2324436"/>
              <a:ext cx="527025" cy="471853"/>
            </a:xfrm>
            <a:prstGeom prst="rect">
              <a:avLst/>
            </a:prstGeom>
            <a:noFill/>
            <a:ln>
              <a:noFill/>
            </a:ln>
          </p:spPr>
        </p:pic>
      </p:grpSp>
      <p:grpSp>
        <p:nvGrpSpPr>
          <p:cNvPr id="243" name="Shape 243"/>
          <p:cNvGrpSpPr/>
          <p:nvPr/>
        </p:nvGrpSpPr>
        <p:grpSpPr>
          <a:xfrm>
            <a:off x="3169595" y="2841950"/>
            <a:ext cx="1910000" cy="1764415"/>
            <a:chOff x="3003074" y="2324438"/>
            <a:chExt cx="1432500" cy="1323311"/>
          </a:xfrm>
        </p:grpSpPr>
        <p:sp>
          <p:nvSpPr>
            <p:cNvPr id="244" name="Shape 244"/>
            <p:cNvSpPr txBox="1"/>
            <p:nvPr/>
          </p:nvSpPr>
          <p:spPr>
            <a:xfrm>
              <a:off x="3003074" y="2868950"/>
              <a:ext cx="1432500" cy="778800"/>
            </a:xfrm>
            <a:prstGeom prst="rect">
              <a:avLst/>
            </a:prstGeom>
            <a:noFill/>
            <a:ln>
              <a:noFill/>
            </a:ln>
          </p:spPr>
          <p:txBody>
            <a:bodyPr lIns="121900" tIns="121900" rIns="121900" bIns="121900" anchor="t" anchorCtr="0">
              <a:noAutofit/>
            </a:bodyPr>
            <a:lstStyle/>
            <a:p>
              <a:pPr algn="ctr">
                <a:lnSpc>
                  <a:spcPct val="115000"/>
                </a:lnSpc>
              </a:pPr>
              <a:r>
                <a:rPr lang="es" sz="1333" b="1" dirty="0">
                  <a:solidFill>
                    <a:srgbClr val="434343"/>
                  </a:solidFill>
                  <a:latin typeface="Open Sans"/>
                  <a:ea typeface="Open Sans"/>
                  <a:cs typeface="Open Sans"/>
                  <a:sym typeface="Open Sans"/>
                </a:rPr>
                <a:t>CHEERS</a:t>
              </a:r>
            </a:p>
            <a:p>
              <a:pPr algn="ctr"/>
              <a:r>
                <a:rPr lang="en-US" sz="1333" dirty="0">
                  <a:solidFill>
                    <a:srgbClr val="093343"/>
                  </a:solidFill>
                  <a:latin typeface="Open Sans"/>
                  <a:ea typeface="Open Sans"/>
                  <a:cs typeface="Open Sans"/>
                </a:rPr>
                <a:t>Focuses on economic evaluation</a:t>
              </a:r>
            </a:p>
            <a:p>
              <a:pPr algn="ctr"/>
              <a:r>
                <a:rPr lang="en-US" sz="1333" dirty="0">
                  <a:solidFill>
                    <a:srgbClr val="393464"/>
                  </a:solidFill>
                  <a:latin typeface="Century Gothic" panose="020B0502020202020204" pitchFamily="34" charset="0"/>
                  <a:hlinkClick r:id="rId5"/>
                </a:rPr>
                <a:t>http://www.equator-network.org/wp-content/uploads/2013/04/Revised-CHEERS-Checklist-Oct13.pdf</a:t>
              </a:r>
              <a:r>
                <a:rPr lang="en-US" sz="1333" dirty="0">
                  <a:solidFill>
                    <a:srgbClr val="393464"/>
                  </a:solidFill>
                  <a:latin typeface="Century Gothic" panose="020B0502020202020204" pitchFamily="34" charset="0"/>
                </a:rPr>
                <a:t> </a:t>
              </a:r>
              <a:endParaRPr lang="en-GB" sz="1333" dirty="0">
                <a:solidFill>
                  <a:srgbClr val="393464"/>
                </a:solidFill>
                <a:latin typeface="Century Gothic" panose="020B0502020202020204" pitchFamily="34" charset="0"/>
              </a:endParaRPr>
            </a:p>
            <a:p>
              <a:pPr algn="ctr"/>
              <a:endParaRPr lang="en-US" sz="1333" dirty="0">
                <a:solidFill>
                  <a:srgbClr val="093343"/>
                </a:solidFill>
                <a:latin typeface="Open Sans"/>
                <a:ea typeface="Open Sans"/>
                <a:cs typeface="Open Sans"/>
              </a:endParaRPr>
            </a:p>
          </p:txBody>
        </p:sp>
        <p:pic>
          <p:nvPicPr>
            <p:cNvPr id="245" name="Shape 245"/>
            <p:cNvPicPr preferRelativeResize="0"/>
            <p:nvPr/>
          </p:nvPicPr>
          <p:blipFill>
            <a:blip r:embed="rId6">
              <a:alphaModFix/>
            </a:blip>
            <a:stretch>
              <a:fillRect/>
            </a:stretch>
          </p:blipFill>
          <p:spPr>
            <a:xfrm>
              <a:off x="3446855" y="2324438"/>
              <a:ext cx="544938" cy="471850"/>
            </a:xfrm>
            <a:prstGeom prst="rect">
              <a:avLst/>
            </a:prstGeom>
            <a:noFill/>
            <a:ln>
              <a:noFill/>
            </a:ln>
          </p:spPr>
        </p:pic>
      </p:grpSp>
      <p:grpSp>
        <p:nvGrpSpPr>
          <p:cNvPr id="246" name="Shape 246"/>
          <p:cNvGrpSpPr/>
          <p:nvPr/>
        </p:nvGrpSpPr>
        <p:grpSpPr>
          <a:xfrm>
            <a:off x="6120700" y="2846178"/>
            <a:ext cx="1910000" cy="1764415"/>
            <a:chOff x="4479824" y="2324438"/>
            <a:chExt cx="1432500" cy="1323311"/>
          </a:xfrm>
        </p:grpSpPr>
        <p:sp>
          <p:nvSpPr>
            <p:cNvPr id="247" name="Shape 247"/>
            <p:cNvSpPr txBox="1"/>
            <p:nvPr/>
          </p:nvSpPr>
          <p:spPr>
            <a:xfrm>
              <a:off x="4479824" y="2868950"/>
              <a:ext cx="1432500" cy="778800"/>
            </a:xfrm>
            <a:prstGeom prst="rect">
              <a:avLst/>
            </a:prstGeom>
            <a:noFill/>
            <a:ln>
              <a:noFill/>
            </a:ln>
          </p:spPr>
          <p:txBody>
            <a:bodyPr lIns="121900" tIns="121900" rIns="121900" bIns="121900" anchor="t" anchorCtr="0">
              <a:noAutofit/>
            </a:bodyPr>
            <a:lstStyle/>
            <a:p>
              <a:pPr algn="ctr">
                <a:lnSpc>
                  <a:spcPct val="115000"/>
                </a:lnSpc>
              </a:pPr>
              <a:r>
                <a:rPr lang="es" sz="1333" b="1" dirty="0">
                  <a:solidFill>
                    <a:srgbClr val="434343"/>
                  </a:solidFill>
                  <a:latin typeface="Open Sans"/>
                  <a:ea typeface="Open Sans"/>
                  <a:cs typeface="Open Sans"/>
                  <a:sym typeface="Open Sans"/>
                </a:rPr>
                <a:t>COREQ</a:t>
              </a:r>
            </a:p>
            <a:p>
              <a:pPr algn="ctr"/>
              <a:r>
                <a:rPr lang="en-US" sz="1333" dirty="0">
                  <a:solidFill>
                    <a:srgbClr val="093343"/>
                  </a:solidFill>
                  <a:latin typeface="Open Sans"/>
                  <a:ea typeface="Open Sans"/>
                  <a:cs typeface="Open Sans"/>
                </a:rPr>
                <a:t>Focuses on qualitative research</a:t>
              </a:r>
            </a:p>
            <a:p>
              <a:pPr algn="ctr"/>
              <a:endParaRPr lang="en-US" sz="1333" dirty="0">
                <a:solidFill>
                  <a:srgbClr val="093343"/>
                </a:solidFill>
                <a:latin typeface="Open Sans"/>
                <a:ea typeface="Open Sans"/>
                <a:cs typeface="Open Sans"/>
              </a:endParaRPr>
            </a:p>
            <a:p>
              <a:pPr algn="ctr"/>
              <a:r>
                <a:rPr lang="en-US" sz="1333" dirty="0">
                  <a:latin typeface="Century Gothic" panose="020B0502020202020204" pitchFamily="34" charset="0"/>
                  <a:hlinkClick r:id="rId7"/>
                </a:rPr>
                <a:t>http://cdn.elsevier.com/promis_misc/ISSM_COREQ_Checklist.pdf</a:t>
              </a:r>
              <a:r>
                <a:rPr lang="en-US" sz="1333" dirty="0">
                  <a:latin typeface="Century Gothic" panose="020B0502020202020204" pitchFamily="34" charset="0"/>
                </a:rPr>
                <a:t> </a:t>
              </a:r>
              <a:endParaRPr lang="en-GB" sz="1333" dirty="0">
                <a:latin typeface="Century Gothic" panose="020B0502020202020204" pitchFamily="34" charset="0"/>
              </a:endParaRPr>
            </a:p>
            <a:p>
              <a:pPr algn="ctr"/>
              <a:endParaRPr lang="en-US" sz="1333" dirty="0">
                <a:solidFill>
                  <a:srgbClr val="093343"/>
                </a:solidFill>
                <a:latin typeface="Open Sans"/>
                <a:ea typeface="Open Sans"/>
                <a:cs typeface="Open Sans"/>
              </a:endParaRPr>
            </a:p>
          </p:txBody>
        </p:sp>
        <p:pic>
          <p:nvPicPr>
            <p:cNvPr id="248" name="Shape 248"/>
            <p:cNvPicPr preferRelativeResize="0"/>
            <p:nvPr/>
          </p:nvPicPr>
          <p:blipFill>
            <a:blip r:embed="rId8">
              <a:alphaModFix/>
            </a:blip>
            <a:stretch>
              <a:fillRect/>
            </a:stretch>
          </p:blipFill>
          <p:spPr>
            <a:xfrm>
              <a:off x="5022963" y="2324438"/>
              <a:ext cx="346223" cy="471849"/>
            </a:xfrm>
            <a:prstGeom prst="rect">
              <a:avLst/>
            </a:prstGeom>
            <a:noFill/>
            <a:ln>
              <a:noFill/>
            </a:ln>
          </p:spPr>
        </p:pic>
      </p:grpSp>
      <p:grpSp>
        <p:nvGrpSpPr>
          <p:cNvPr id="249" name="Shape 249"/>
          <p:cNvGrpSpPr/>
          <p:nvPr/>
        </p:nvGrpSpPr>
        <p:grpSpPr>
          <a:xfrm>
            <a:off x="9209705" y="2846177"/>
            <a:ext cx="1910000" cy="1819915"/>
            <a:chOff x="5704199" y="2282813"/>
            <a:chExt cx="1432499" cy="1364936"/>
          </a:xfrm>
        </p:grpSpPr>
        <p:sp>
          <p:nvSpPr>
            <p:cNvPr id="250" name="Shape 250"/>
            <p:cNvSpPr txBox="1"/>
            <p:nvPr/>
          </p:nvSpPr>
          <p:spPr>
            <a:xfrm>
              <a:off x="5704199" y="2868950"/>
              <a:ext cx="1432499" cy="778800"/>
            </a:xfrm>
            <a:prstGeom prst="rect">
              <a:avLst/>
            </a:prstGeom>
            <a:noFill/>
            <a:ln>
              <a:noFill/>
            </a:ln>
          </p:spPr>
          <p:txBody>
            <a:bodyPr lIns="121900" tIns="121900" rIns="121900" bIns="121900" anchor="t" anchorCtr="0">
              <a:noAutofit/>
            </a:bodyPr>
            <a:lstStyle/>
            <a:p>
              <a:pPr algn="ctr">
                <a:lnSpc>
                  <a:spcPct val="115000"/>
                </a:lnSpc>
              </a:pPr>
              <a:r>
                <a:rPr lang="es" sz="1333" b="1" dirty="0">
                  <a:solidFill>
                    <a:srgbClr val="434343"/>
                  </a:solidFill>
                  <a:latin typeface="Open Sans"/>
                  <a:ea typeface="Open Sans"/>
                  <a:cs typeface="Open Sans"/>
                  <a:sym typeface="Open Sans"/>
                </a:rPr>
                <a:t>SRQR</a:t>
              </a:r>
            </a:p>
            <a:p>
              <a:pPr algn="ctr"/>
              <a:r>
                <a:rPr lang="es" sz="1333" dirty="0">
                  <a:solidFill>
                    <a:srgbClr val="093343"/>
                  </a:solidFill>
                  <a:latin typeface="Open Sans"/>
                  <a:ea typeface="Open Sans"/>
                  <a:cs typeface="Open Sans"/>
                  <a:sym typeface="Open Sans"/>
                </a:rPr>
                <a:t> </a:t>
              </a:r>
              <a:r>
                <a:rPr lang="en-US" sz="1333" dirty="0">
                  <a:solidFill>
                    <a:srgbClr val="093343"/>
                  </a:solidFill>
                  <a:latin typeface="Open Sans"/>
                  <a:ea typeface="Open Sans"/>
                  <a:cs typeface="Open Sans"/>
                </a:rPr>
                <a:t>Focuses on qualitative research</a:t>
              </a:r>
            </a:p>
            <a:p>
              <a:pPr algn="ctr"/>
              <a:r>
                <a:rPr lang="en-US" sz="1333" dirty="0">
                  <a:latin typeface="Century Gothic" panose="020B0502020202020204" pitchFamily="34" charset="0"/>
                  <a:hlinkClick r:id="rId9"/>
                </a:rPr>
                <a:t>https://www.elsevier.com/__data/promis_misc/04262_SRQR_Checklist.docx</a:t>
              </a:r>
              <a:r>
                <a:rPr lang="en-US" sz="1333" dirty="0">
                  <a:latin typeface="Century Gothic" panose="020B0502020202020204" pitchFamily="34" charset="0"/>
                </a:rPr>
                <a:t> </a:t>
              </a:r>
            </a:p>
            <a:p>
              <a:pPr algn="ctr"/>
              <a:endParaRPr lang="en-US" sz="1333" dirty="0">
                <a:solidFill>
                  <a:srgbClr val="093343"/>
                </a:solidFill>
                <a:latin typeface="Open Sans"/>
                <a:ea typeface="Open Sans"/>
                <a:cs typeface="Open Sans"/>
              </a:endParaRPr>
            </a:p>
          </p:txBody>
        </p:sp>
        <p:pic>
          <p:nvPicPr>
            <p:cNvPr id="251" name="Shape 251"/>
            <p:cNvPicPr preferRelativeResize="0"/>
            <p:nvPr/>
          </p:nvPicPr>
          <p:blipFill>
            <a:blip r:embed="rId10">
              <a:alphaModFix/>
            </a:blip>
            <a:stretch>
              <a:fillRect/>
            </a:stretch>
          </p:blipFill>
          <p:spPr>
            <a:xfrm>
              <a:off x="6247337" y="2282813"/>
              <a:ext cx="346224" cy="555100"/>
            </a:xfrm>
            <a:prstGeom prst="rect">
              <a:avLst/>
            </a:prstGeom>
            <a:noFill/>
            <a:ln>
              <a:noFill/>
            </a:ln>
          </p:spPr>
        </p:pic>
      </p:grpSp>
      <p:sp>
        <p:nvSpPr>
          <p:cNvPr id="37" name="Shape 236"/>
          <p:cNvSpPr txBox="1"/>
          <p:nvPr/>
        </p:nvSpPr>
        <p:spPr>
          <a:xfrm>
            <a:off x="341600" y="763100"/>
            <a:ext cx="11508000" cy="712400"/>
          </a:xfrm>
          <a:prstGeom prst="rect">
            <a:avLst/>
          </a:prstGeom>
          <a:noFill/>
          <a:ln>
            <a:noFill/>
          </a:ln>
        </p:spPr>
        <p:txBody>
          <a:bodyPr lIns="121900" tIns="121900" rIns="121900" bIns="121900" anchor="t" anchorCtr="0">
            <a:noAutofit/>
          </a:bodyPr>
          <a:lstStyle/>
          <a:p>
            <a:pPr lvl="0" algn="ctr">
              <a:lnSpc>
                <a:spcPct val="115000"/>
              </a:lnSpc>
            </a:pPr>
            <a:r>
              <a:rPr lang="en-US" sz="2400" b="1" dirty="0">
                <a:solidFill>
                  <a:srgbClr val="434343"/>
                </a:solidFill>
                <a:latin typeface="Open Sans"/>
                <a:ea typeface="Open Sans"/>
                <a:cs typeface="Open Sans"/>
              </a:rPr>
              <a:t>Using publication checklists help researchers think through the essential elements of their study, facilitate complete and transparent reporting, and ensure quality for peer review and dissemination</a:t>
            </a:r>
            <a:endParaRPr lang="es" sz="2400" b="1" dirty="0">
              <a:solidFill>
                <a:srgbClr val="434343"/>
              </a:solidFill>
              <a:latin typeface="Open Sans"/>
              <a:ea typeface="Open Sans"/>
              <a:cs typeface="Open Sans"/>
              <a:sym typeface="Open Sans"/>
            </a:endParaRPr>
          </a:p>
          <a:p>
            <a:pPr algn="ctr">
              <a:lnSpc>
                <a:spcPct val="115000"/>
              </a:lnSpc>
              <a:buClr>
                <a:schemeClr val="dk1"/>
              </a:buClr>
            </a:pPr>
            <a:endParaRPr sz="1733" b="1" dirty="0">
              <a:solidFill>
                <a:schemeClr val="dk1"/>
              </a:solidFill>
              <a:latin typeface="Open Sans"/>
              <a:ea typeface="Open Sans"/>
              <a:cs typeface="Open Sans"/>
              <a:sym typeface="Open Sans"/>
            </a:endParaRPr>
          </a:p>
        </p:txBody>
      </p:sp>
      <p:sp>
        <p:nvSpPr>
          <p:cNvPr id="2" name="Rectangle 1"/>
          <p:cNvSpPr/>
          <p:nvPr/>
        </p:nvSpPr>
        <p:spPr>
          <a:xfrm>
            <a:off x="4001399" y="6000288"/>
            <a:ext cx="3927935" cy="400110"/>
          </a:xfrm>
          <a:prstGeom prst="rect">
            <a:avLst/>
          </a:prstGeom>
        </p:spPr>
        <p:txBody>
          <a:bodyPr wrap="none">
            <a:spAutoFit/>
          </a:bodyPr>
          <a:lstStyle/>
          <a:p>
            <a:r>
              <a:rPr lang="en-US" sz="2000" dirty="0">
                <a:latin typeface="Open Sans" panose="020B0604020202020204" charset="0"/>
                <a:ea typeface="Open Sans" panose="020B0604020202020204" charset="0"/>
                <a:cs typeface="Open Sans" panose="020B0604020202020204" charset="0"/>
              </a:rPr>
              <a:t>https://www.equator-network.org/</a:t>
            </a:r>
          </a:p>
        </p:txBody>
      </p:sp>
    </p:spTree>
    <p:extLst>
      <p:ext uri="{BB962C8B-B14F-4D97-AF65-F5344CB8AC3E}">
        <p14:creationId xmlns:p14="http://schemas.microsoft.com/office/powerpoint/2010/main" val="2738738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40"/>
                                        </p:tgtEl>
                                        <p:attrNameLst>
                                          <p:attrName>style.visibility</p:attrName>
                                        </p:attrNameLst>
                                      </p:cBhvr>
                                      <p:to>
                                        <p:strVal val="visible"/>
                                      </p:to>
                                    </p:set>
                                    <p:animEffect transition="in" filter="fade">
                                      <p:cBhvr>
                                        <p:cTn id="7" dur="1000"/>
                                        <p:tgtEl>
                                          <p:spTgt spid="240"/>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243"/>
                                        </p:tgtEl>
                                        <p:attrNameLst>
                                          <p:attrName>style.visibility</p:attrName>
                                        </p:attrNameLst>
                                      </p:cBhvr>
                                      <p:to>
                                        <p:strVal val="visible"/>
                                      </p:to>
                                    </p:set>
                                    <p:animEffect transition="in" filter="fade">
                                      <p:cBhvr>
                                        <p:cTn id="11" dur="1000"/>
                                        <p:tgtEl>
                                          <p:spTgt spid="243"/>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246"/>
                                        </p:tgtEl>
                                        <p:attrNameLst>
                                          <p:attrName>style.visibility</p:attrName>
                                        </p:attrNameLst>
                                      </p:cBhvr>
                                      <p:to>
                                        <p:strVal val="visible"/>
                                      </p:to>
                                    </p:set>
                                    <p:animEffect transition="in" filter="fade">
                                      <p:cBhvr>
                                        <p:cTn id="15" dur="1000"/>
                                        <p:tgtEl>
                                          <p:spTgt spid="246"/>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249"/>
                                        </p:tgtEl>
                                        <p:attrNameLst>
                                          <p:attrName>style.visibility</p:attrName>
                                        </p:attrNameLst>
                                      </p:cBhvr>
                                      <p:to>
                                        <p:strVal val="visible"/>
                                      </p:to>
                                    </p:set>
                                    <p:animEffect transition="in" filter="fade">
                                      <p:cBhvr>
                                        <p:cTn id="19" dur="1000"/>
                                        <p:tgtEl>
                                          <p:spTgt spid="249"/>
                                        </p:tgtEl>
                                      </p:cBhvr>
                                    </p:animEffect>
                                  </p:childTnLst>
                                </p:cTn>
                              </p:par>
                            </p:childTnLst>
                          </p:cTn>
                        </p:par>
                        <p:par>
                          <p:cTn id="20" fill="hold">
                            <p:stCondLst>
                              <p:cond delay="4000"/>
                            </p:stCondLst>
                            <p:childTnLst>
                              <p:par>
                                <p:cTn id="21" presetID="10" presetClass="entr" presetSubtype="0" fill="hold"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20E2A-B851-EEEB-FCEF-7BAD169B9CA7}"/>
              </a:ext>
            </a:extLst>
          </p:cNvPr>
          <p:cNvSpPr>
            <a:spLocks noGrp="1"/>
          </p:cNvSpPr>
          <p:nvPr>
            <p:ph type="title"/>
          </p:nvPr>
        </p:nvSpPr>
        <p:spPr>
          <a:xfrm>
            <a:off x="846991" y="2592938"/>
            <a:ext cx="10515600" cy="1325563"/>
          </a:xfrm>
        </p:spPr>
        <p:txBody>
          <a:bodyPr>
            <a:normAutofit fontScale="90000"/>
          </a:bodyPr>
          <a:lstStyle/>
          <a:p>
            <a:pPr algn="ctr"/>
            <a:r>
              <a:rPr lang="en-US" dirty="0" smtClean="0"/>
              <a:t>Research Data Management is CRITICAL Research Quality and Research Excellence </a:t>
            </a:r>
            <a:endParaRPr lang="en-US" dirty="0"/>
          </a:p>
        </p:txBody>
      </p:sp>
    </p:spTree>
    <p:extLst>
      <p:ext uri="{BB962C8B-B14F-4D97-AF65-F5344CB8AC3E}">
        <p14:creationId xmlns:p14="http://schemas.microsoft.com/office/powerpoint/2010/main" val="270447166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48C11-D8DC-003C-A922-A2F16667E947}"/>
              </a:ext>
            </a:extLst>
          </p:cNvPr>
          <p:cNvSpPr>
            <a:spLocks noGrp="1"/>
          </p:cNvSpPr>
          <p:nvPr>
            <p:ph type="title"/>
          </p:nvPr>
        </p:nvSpPr>
        <p:spPr>
          <a:xfrm>
            <a:off x="1039293" y="2805306"/>
            <a:ext cx="10515600" cy="1022351"/>
          </a:xfrm>
        </p:spPr>
        <p:txBody>
          <a:bodyPr>
            <a:normAutofit fontScale="90000"/>
          </a:bodyPr>
          <a:lstStyle/>
          <a:p>
            <a:pPr algn="ctr"/>
            <a:r>
              <a:rPr lang="en-US" sz="3200" dirty="0" smtClean="0">
                <a:latin typeface="Century Gothic" panose="020B0502020202020204" pitchFamily="34" charset="0"/>
              </a:rPr>
              <a:t>Time to Play a Game on Research Data Quality Assurance (The League of Data): </a:t>
            </a:r>
            <a:br>
              <a:rPr lang="en-US" sz="3200" dirty="0" smtClean="0">
                <a:latin typeface="Century Gothic" panose="020B0502020202020204" pitchFamily="34" charset="0"/>
              </a:rPr>
            </a:br>
            <a:r>
              <a:rPr lang="en-GB" sz="3200" dirty="0" smtClean="0">
                <a:latin typeface="Century Gothic" panose="020B0502020202020204" pitchFamily="34" charset="0"/>
                <a:hlinkClick r:id="rId2"/>
              </a:rPr>
              <a:t>https</a:t>
            </a:r>
            <a:r>
              <a:rPr lang="en-GB" sz="3200" dirty="0">
                <a:latin typeface="Century Gothic" panose="020B0502020202020204" pitchFamily="34" charset="0"/>
                <a:hlinkClick r:id="rId2"/>
              </a:rPr>
              <a:t>://lod.sshopencloud.eu/</a:t>
            </a:r>
            <a:r>
              <a:rPr lang="en-GB" sz="3200" dirty="0">
                <a:latin typeface="Century Gothic" panose="020B0502020202020204" pitchFamily="34" charset="0"/>
              </a:rPr>
              <a:t> </a:t>
            </a:r>
            <a:br>
              <a:rPr lang="en-GB" sz="3200" dirty="0">
                <a:latin typeface="Century Gothic" panose="020B0502020202020204" pitchFamily="34" charset="0"/>
              </a:rPr>
            </a:br>
            <a:endParaRPr lang="en-GB" sz="3200" dirty="0">
              <a:latin typeface="Century Gothic" panose="020B0502020202020204" pitchFamily="34" charset="0"/>
            </a:endParaRPr>
          </a:p>
        </p:txBody>
      </p:sp>
    </p:spTree>
    <p:extLst>
      <p:ext uri="{BB962C8B-B14F-4D97-AF65-F5344CB8AC3E}">
        <p14:creationId xmlns:p14="http://schemas.microsoft.com/office/powerpoint/2010/main" val="3694099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59825" y="83126"/>
            <a:ext cx="6841375" cy="6532563"/>
          </a:xfrm>
          <a:prstGeom prst="rect">
            <a:avLst/>
          </a:prstGeom>
        </p:spPr>
      </p:pic>
      <p:sp>
        <p:nvSpPr>
          <p:cNvPr id="5" name="TextBox 4"/>
          <p:cNvSpPr txBox="1"/>
          <p:nvPr/>
        </p:nvSpPr>
        <p:spPr>
          <a:xfrm>
            <a:off x="532015" y="1180407"/>
            <a:ext cx="2310938" cy="646331"/>
          </a:xfrm>
          <a:prstGeom prst="rect">
            <a:avLst/>
          </a:prstGeom>
          <a:noFill/>
        </p:spPr>
        <p:txBody>
          <a:bodyPr wrap="square" rtlCol="0">
            <a:spAutoFit/>
          </a:bodyPr>
          <a:lstStyle/>
          <a:p>
            <a:pPr algn="ctr"/>
            <a:r>
              <a:rPr lang="en-US" b="1" dirty="0" smtClean="0">
                <a:latin typeface="+mj-lt"/>
              </a:rPr>
              <a:t>Research Project Lifecycle</a:t>
            </a:r>
            <a:endParaRPr lang="en-US" b="1" dirty="0">
              <a:latin typeface="+mj-lt"/>
            </a:endParaRPr>
          </a:p>
        </p:txBody>
      </p:sp>
      <p:sp>
        <p:nvSpPr>
          <p:cNvPr id="6" name="TextBox 5"/>
          <p:cNvSpPr txBox="1"/>
          <p:nvPr/>
        </p:nvSpPr>
        <p:spPr>
          <a:xfrm>
            <a:off x="9193877" y="5627716"/>
            <a:ext cx="2310938" cy="646331"/>
          </a:xfrm>
          <a:prstGeom prst="rect">
            <a:avLst/>
          </a:prstGeom>
          <a:noFill/>
        </p:spPr>
        <p:txBody>
          <a:bodyPr wrap="square" rtlCol="0">
            <a:spAutoFit/>
          </a:bodyPr>
          <a:lstStyle/>
          <a:p>
            <a:pPr algn="ctr"/>
            <a:r>
              <a:rPr lang="en-US" dirty="0" smtClean="0">
                <a:latin typeface="+mj-lt"/>
                <a:ea typeface="Open Sans" panose="020B0604020202020204" charset="0"/>
                <a:cs typeface="Open Sans" panose="020B0604020202020204" charset="0"/>
              </a:rPr>
              <a:t>At which stage(s) is Quality required? </a:t>
            </a:r>
            <a:endParaRPr lang="en-US" dirty="0">
              <a:latin typeface="+mj-lt"/>
            </a:endParaRPr>
          </a:p>
        </p:txBody>
      </p:sp>
    </p:spTree>
    <p:extLst>
      <p:ext uri="{BB962C8B-B14F-4D97-AF65-F5344CB8AC3E}">
        <p14:creationId xmlns:p14="http://schemas.microsoft.com/office/powerpoint/2010/main" val="131490978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48C11-D8DC-003C-A922-A2F16667E947}"/>
              </a:ext>
            </a:extLst>
          </p:cNvPr>
          <p:cNvSpPr>
            <a:spLocks noGrp="1"/>
          </p:cNvSpPr>
          <p:nvPr>
            <p:ph type="title"/>
          </p:nvPr>
        </p:nvSpPr>
        <p:spPr>
          <a:xfrm>
            <a:off x="1139046" y="3337322"/>
            <a:ext cx="10515600" cy="1022351"/>
          </a:xfrm>
        </p:spPr>
        <p:txBody>
          <a:bodyPr>
            <a:normAutofit fontScale="90000"/>
          </a:bodyPr>
          <a:lstStyle/>
          <a:p>
            <a:pPr algn="ctr"/>
            <a:r>
              <a:rPr lang="en-GB" sz="4000" dirty="0" smtClean="0">
                <a:latin typeface="Century Gothic" panose="020B0502020202020204" pitchFamily="34" charset="0"/>
              </a:rPr>
              <a:t>Embassy of Good Science</a:t>
            </a:r>
            <a:r>
              <a:rPr lang="en-GB" sz="4000" dirty="0">
                <a:latin typeface="Century Gothic" panose="020B0502020202020204" pitchFamily="34" charset="0"/>
              </a:rPr>
              <a:t/>
            </a:r>
            <a:br>
              <a:rPr lang="en-GB" sz="4000" dirty="0">
                <a:latin typeface="Century Gothic" panose="020B0502020202020204" pitchFamily="34" charset="0"/>
              </a:rPr>
            </a:br>
            <a:r>
              <a:rPr lang="en-GB" sz="4000" dirty="0">
                <a:latin typeface="Century Gothic" panose="020B0502020202020204" pitchFamily="34" charset="0"/>
                <a:hlinkClick r:id="rId2"/>
              </a:rPr>
              <a:t>https://</a:t>
            </a:r>
            <a:r>
              <a:rPr lang="en-GB" sz="4000" dirty="0" smtClean="0">
                <a:latin typeface="Century Gothic" panose="020B0502020202020204" pitchFamily="34" charset="0"/>
                <a:hlinkClick r:id="rId2"/>
              </a:rPr>
              <a:t>embassy.science/wiki/Special:BrowseData/Resource</a:t>
            </a:r>
            <a:r>
              <a:rPr lang="en-GB" sz="4000" dirty="0" smtClean="0">
                <a:latin typeface="Century Gothic" panose="020B0502020202020204" pitchFamily="34" charset="0"/>
              </a:rPr>
              <a:t> </a:t>
            </a:r>
            <a:r>
              <a:rPr lang="en-GB" sz="4000" dirty="0">
                <a:latin typeface="Century Gothic" panose="020B0502020202020204" pitchFamily="34" charset="0"/>
              </a:rPr>
              <a:t/>
            </a:r>
            <a:br>
              <a:rPr lang="en-GB" sz="4000" dirty="0">
                <a:latin typeface="Century Gothic" panose="020B0502020202020204" pitchFamily="34" charset="0"/>
              </a:rPr>
            </a:br>
            <a:r>
              <a:rPr lang="en-GB" sz="4000" dirty="0" smtClean="0">
                <a:latin typeface="Century Gothic" panose="020B0502020202020204" pitchFamily="34" charset="0"/>
              </a:rPr>
              <a:t/>
            </a:r>
            <a:br>
              <a:rPr lang="en-GB" sz="4000" dirty="0" smtClean="0">
                <a:latin typeface="Century Gothic" panose="020B0502020202020204" pitchFamily="34" charset="0"/>
              </a:rPr>
            </a:br>
            <a:endParaRPr lang="en-GB" sz="4000" dirty="0">
              <a:latin typeface="Century Gothic" panose="020B0502020202020204" pitchFamily="34" charset="0"/>
            </a:endParaRPr>
          </a:p>
        </p:txBody>
      </p:sp>
    </p:spTree>
    <p:extLst>
      <p:ext uri="{BB962C8B-B14F-4D97-AF65-F5344CB8AC3E}">
        <p14:creationId xmlns:p14="http://schemas.microsoft.com/office/powerpoint/2010/main" val="307521294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48C11-D8DC-003C-A922-A2F16667E947}"/>
              </a:ext>
            </a:extLst>
          </p:cNvPr>
          <p:cNvSpPr>
            <a:spLocks noGrp="1"/>
          </p:cNvSpPr>
          <p:nvPr>
            <p:ph type="title"/>
          </p:nvPr>
        </p:nvSpPr>
        <p:spPr>
          <a:xfrm>
            <a:off x="814850" y="2979874"/>
            <a:ext cx="10515600" cy="1022351"/>
          </a:xfrm>
        </p:spPr>
        <p:txBody>
          <a:bodyPr>
            <a:normAutofit fontScale="90000"/>
          </a:bodyPr>
          <a:lstStyle/>
          <a:p>
            <a:pPr algn="ctr"/>
            <a:r>
              <a:rPr lang="en-US" sz="3200" dirty="0" smtClean="0">
                <a:latin typeface="Century Gothic" panose="020B0502020202020204" pitchFamily="34" charset="0"/>
              </a:rPr>
              <a:t>Data </a:t>
            </a:r>
            <a:r>
              <a:rPr lang="en-US" sz="3200" dirty="0">
                <a:latin typeface="Century Gothic" panose="020B0502020202020204" pitchFamily="34" charset="0"/>
              </a:rPr>
              <a:t>management costing tool and checklist: </a:t>
            </a:r>
            <a:r>
              <a:rPr lang="en-US" sz="3200" dirty="0">
                <a:latin typeface="Century Gothic" panose="020B0502020202020204" pitchFamily="34" charset="0"/>
                <a:hlinkClick r:id="rId2"/>
              </a:rPr>
              <a:t>https://ukdataservice.ac.uk//</a:t>
            </a:r>
            <a:r>
              <a:rPr lang="en-US" sz="3200" dirty="0" smtClean="0">
                <a:latin typeface="Century Gothic" panose="020B0502020202020204" pitchFamily="34" charset="0"/>
                <a:hlinkClick r:id="rId2"/>
              </a:rPr>
              <a:t>app/uploads/costingtool.pdf</a:t>
            </a:r>
            <a:r>
              <a:rPr lang="en-US" sz="3200" dirty="0" smtClean="0">
                <a:latin typeface="Century Gothic" panose="020B0502020202020204" pitchFamily="34" charset="0"/>
              </a:rPr>
              <a:t> </a:t>
            </a:r>
            <a:endParaRPr lang="en-GB" sz="3200" dirty="0">
              <a:latin typeface="Century Gothic" panose="020B0502020202020204" pitchFamily="34" charset="0"/>
            </a:endParaRPr>
          </a:p>
        </p:txBody>
      </p:sp>
    </p:spTree>
    <p:extLst>
      <p:ext uri="{BB962C8B-B14F-4D97-AF65-F5344CB8AC3E}">
        <p14:creationId xmlns:p14="http://schemas.microsoft.com/office/powerpoint/2010/main" val="405095184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20E2A-B851-EEEB-FCEF-7BAD169B9CA7}"/>
              </a:ext>
            </a:extLst>
          </p:cNvPr>
          <p:cNvSpPr>
            <a:spLocks noGrp="1"/>
          </p:cNvSpPr>
          <p:nvPr>
            <p:ph type="title"/>
          </p:nvPr>
        </p:nvSpPr>
        <p:spPr>
          <a:xfrm>
            <a:off x="846991" y="2592938"/>
            <a:ext cx="10515600" cy="1325563"/>
          </a:xfrm>
        </p:spPr>
        <p:txBody>
          <a:bodyPr>
            <a:normAutofit/>
          </a:bodyPr>
          <a:lstStyle/>
          <a:p>
            <a:pPr algn="ctr"/>
            <a:r>
              <a:rPr lang="en-US" dirty="0" smtClean="0"/>
              <a:t>Open Science enhances Research Quality and Research Excellence </a:t>
            </a:r>
            <a:endParaRPr lang="en-US" dirty="0"/>
          </a:p>
        </p:txBody>
      </p:sp>
    </p:spTree>
    <p:extLst>
      <p:ext uri="{BB962C8B-B14F-4D97-AF65-F5344CB8AC3E}">
        <p14:creationId xmlns:p14="http://schemas.microsoft.com/office/powerpoint/2010/main" val="258851163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20E2A-B851-EEEB-FCEF-7BAD169B9CA7}"/>
              </a:ext>
            </a:extLst>
          </p:cNvPr>
          <p:cNvSpPr>
            <a:spLocks noGrp="1"/>
          </p:cNvSpPr>
          <p:nvPr>
            <p:ph type="title"/>
          </p:nvPr>
        </p:nvSpPr>
        <p:spPr/>
        <p:txBody>
          <a:bodyPr/>
          <a:lstStyle/>
          <a:p>
            <a:r>
              <a:rPr lang="en-US" dirty="0" smtClean="0"/>
              <a:t>Open Science Wheel</a:t>
            </a:r>
            <a:endParaRPr lang="en-US" dirty="0"/>
          </a:p>
        </p:txBody>
      </p:sp>
      <p:sp>
        <p:nvSpPr>
          <p:cNvPr id="3" name="Content Placeholder 2">
            <a:extLst>
              <a:ext uri="{FF2B5EF4-FFF2-40B4-BE49-F238E27FC236}">
                <a16:creationId xmlns:a16="http://schemas.microsoft.com/office/drawing/2014/main" id="{C51384BF-546E-EA93-370C-782B57C9154B}"/>
              </a:ext>
            </a:extLst>
          </p:cNvPr>
          <p:cNvSpPr>
            <a:spLocks noGrp="1"/>
          </p:cNvSpPr>
          <p:nvPr>
            <p:ph idx="1"/>
          </p:nvPr>
        </p:nvSpPr>
        <p:spPr/>
        <p:txBody>
          <a:bodyPr>
            <a:normAutofit fontScale="70000" lnSpcReduction="20000"/>
          </a:bodyPr>
          <a:lstStyle/>
          <a:p>
            <a:pPr lvl="0"/>
            <a:r>
              <a:rPr lang="en-US" u="sng" dirty="0">
                <a:latin typeface="+mj-lt"/>
                <a:hlinkClick r:id="rId2"/>
              </a:rPr>
              <a:t>https://figshare.com/articles/figure/Wheel_of_Open_Science_practices_image_/4628014/2?file=7564978</a:t>
            </a:r>
            <a:r>
              <a:rPr lang="en-US" dirty="0">
                <a:latin typeface="+mj-lt"/>
              </a:rPr>
              <a:t> </a:t>
            </a:r>
            <a:r>
              <a:rPr lang="en-US" dirty="0" smtClean="0">
                <a:latin typeface="+mj-lt"/>
              </a:rPr>
              <a:t> </a:t>
            </a:r>
          </a:p>
          <a:p>
            <a:pPr lvl="0"/>
            <a:endParaRPr lang="en-US" dirty="0">
              <a:latin typeface="+mj-lt"/>
            </a:endParaRPr>
          </a:p>
          <a:p>
            <a:pPr lvl="0"/>
            <a:r>
              <a:rPr lang="en-US" sz="4000" b="1" dirty="0" smtClean="0">
                <a:latin typeface="+mj-lt"/>
              </a:rPr>
              <a:t>Group exercise</a:t>
            </a:r>
          </a:p>
          <a:p>
            <a:r>
              <a:rPr lang="en-US" sz="2900" dirty="0">
                <a:latin typeface="+mj-lt"/>
              </a:rPr>
              <a:t>Break the participants into small groups (3-4 people per group). Each group will focus on one of the Open Science Wheel components. Provide each group with a copy of the wheel, and ask them to discuss the following:</a:t>
            </a:r>
          </a:p>
          <a:p>
            <a:r>
              <a:rPr lang="en-US" b="1" dirty="0">
                <a:latin typeface="+mj-lt"/>
              </a:rPr>
              <a:t>What does this component of open science mean?</a:t>
            </a:r>
            <a:endParaRPr lang="en-US" dirty="0">
              <a:latin typeface="+mj-lt"/>
            </a:endParaRPr>
          </a:p>
          <a:p>
            <a:r>
              <a:rPr lang="en-US" b="1" dirty="0">
                <a:latin typeface="+mj-lt"/>
              </a:rPr>
              <a:t>Why is it important?</a:t>
            </a:r>
            <a:endParaRPr lang="en-US" dirty="0">
              <a:latin typeface="+mj-lt"/>
            </a:endParaRPr>
          </a:p>
          <a:p>
            <a:r>
              <a:rPr lang="en-US" b="1" dirty="0">
                <a:latin typeface="+mj-lt"/>
              </a:rPr>
              <a:t>How can we implement this component in our own research or organization?</a:t>
            </a:r>
            <a:endParaRPr lang="en-US" dirty="0">
              <a:latin typeface="+mj-lt"/>
            </a:endParaRPr>
          </a:p>
          <a:p>
            <a:r>
              <a:rPr lang="en-US" b="1" dirty="0">
                <a:latin typeface="+mj-lt"/>
              </a:rPr>
              <a:t>What challenges or barriers might we face in adopting this principle?</a:t>
            </a:r>
            <a:endParaRPr lang="en-US" dirty="0">
              <a:latin typeface="+mj-lt"/>
            </a:endParaRPr>
          </a:p>
          <a:p>
            <a:r>
              <a:rPr lang="en-US" sz="2900" dirty="0">
                <a:latin typeface="+mj-lt"/>
              </a:rPr>
              <a:t>Encourage each group to write down their key insights, challenges, and ideas on sticky notes or a large sheet of paper.</a:t>
            </a:r>
          </a:p>
          <a:p>
            <a:pPr lvl="0"/>
            <a:endParaRPr lang="en-US" dirty="0">
              <a:latin typeface="+mj-lt"/>
            </a:endParaRPr>
          </a:p>
        </p:txBody>
      </p:sp>
    </p:spTree>
    <p:extLst>
      <p:ext uri="{BB962C8B-B14F-4D97-AF65-F5344CB8AC3E}">
        <p14:creationId xmlns:p14="http://schemas.microsoft.com/office/powerpoint/2010/main" val="292116894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20E2A-B851-EEEB-FCEF-7BAD169B9CA7}"/>
              </a:ext>
            </a:extLst>
          </p:cNvPr>
          <p:cNvSpPr>
            <a:spLocks noGrp="1"/>
          </p:cNvSpPr>
          <p:nvPr>
            <p:ph type="title"/>
          </p:nvPr>
        </p:nvSpPr>
        <p:spPr/>
        <p:txBody>
          <a:bodyPr/>
          <a:lstStyle/>
          <a:p>
            <a:r>
              <a:rPr lang="en-US" dirty="0" smtClean="0"/>
              <a:t>Open Science Wheel</a:t>
            </a:r>
            <a:endParaRPr lang="en-US" dirty="0"/>
          </a:p>
        </p:txBody>
      </p:sp>
      <p:sp>
        <p:nvSpPr>
          <p:cNvPr id="3" name="Content Placeholder 2">
            <a:extLst>
              <a:ext uri="{FF2B5EF4-FFF2-40B4-BE49-F238E27FC236}">
                <a16:creationId xmlns:a16="http://schemas.microsoft.com/office/drawing/2014/main" id="{C51384BF-546E-EA93-370C-782B57C9154B}"/>
              </a:ext>
            </a:extLst>
          </p:cNvPr>
          <p:cNvSpPr>
            <a:spLocks noGrp="1"/>
          </p:cNvSpPr>
          <p:nvPr>
            <p:ph idx="1"/>
          </p:nvPr>
        </p:nvSpPr>
        <p:spPr/>
        <p:txBody>
          <a:bodyPr/>
          <a:lstStyle/>
          <a:p>
            <a:r>
              <a:rPr lang="en-US" dirty="0" smtClean="0">
                <a:latin typeface="+mj-lt"/>
              </a:rPr>
              <a:t>In the larger group, we will now discuss the following:</a:t>
            </a:r>
            <a:endParaRPr lang="en-US" dirty="0">
              <a:latin typeface="+mj-lt"/>
            </a:endParaRPr>
          </a:p>
          <a:p>
            <a:r>
              <a:rPr lang="en-US" b="1" dirty="0">
                <a:latin typeface="+mj-lt"/>
              </a:rPr>
              <a:t>How are the different components of open science interconnected?</a:t>
            </a:r>
            <a:endParaRPr lang="en-US" dirty="0">
              <a:latin typeface="+mj-lt"/>
            </a:endParaRPr>
          </a:p>
          <a:p>
            <a:r>
              <a:rPr lang="en-US" b="1" dirty="0">
                <a:latin typeface="+mj-lt"/>
              </a:rPr>
              <a:t>What are some immediate steps we could take to promote open science in our community?</a:t>
            </a:r>
            <a:endParaRPr lang="en-US" dirty="0">
              <a:latin typeface="+mj-lt"/>
            </a:endParaRPr>
          </a:p>
          <a:p>
            <a:r>
              <a:rPr lang="en-US" b="1" dirty="0">
                <a:latin typeface="+mj-lt"/>
              </a:rPr>
              <a:t>Are there any examples of successful open science initiatives we can learn from</a:t>
            </a:r>
            <a:r>
              <a:rPr lang="en-US" b="1" dirty="0" smtClean="0">
                <a:latin typeface="+mj-lt"/>
              </a:rPr>
              <a:t>?</a:t>
            </a:r>
          </a:p>
          <a:p>
            <a:r>
              <a:rPr lang="en-US" b="1" dirty="0" smtClean="0">
                <a:latin typeface="+mj-lt"/>
              </a:rPr>
              <a:t>What are the similarities and differences between the research project lifecycle and open science wheel?</a:t>
            </a:r>
            <a:endParaRPr lang="en-US" dirty="0">
              <a:latin typeface="+mj-lt"/>
            </a:endParaRPr>
          </a:p>
        </p:txBody>
      </p:sp>
    </p:spTree>
    <p:extLst>
      <p:ext uri="{BB962C8B-B14F-4D97-AF65-F5344CB8AC3E}">
        <p14:creationId xmlns:p14="http://schemas.microsoft.com/office/powerpoint/2010/main" val="27131514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48C11-D8DC-003C-A922-A2F16667E947}"/>
              </a:ext>
            </a:extLst>
          </p:cNvPr>
          <p:cNvSpPr>
            <a:spLocks noGrp="1"/>
          </p:cNvSpPr>
          <p:nvPr>
            <p:ph type="title"/>
          </p:nvPr>
        </p:nvSpPr>
        <p:spPr>
          <a:xfrm>
            <a:off x="1105796" y="2880121"/>
            <a:ext cx="10515600" cy="1022351"/>
          </a:xfrm>
        </p:spPr>
        <p:txBody>
          <a:bodyPr/>
          <a:lstStyle/>
          <a:p>
            <a:pPr algn="ctr"/>
            <a:r>
              <a:rPr lang="en-US" sz="3200" dirty="0" smtClean="0">
                <a:latin typeface="Century Gothic" panose="020B0502020202020204" pitchFamily="34" charset="0"/>
              </a:rPr>
              <a:t>Open Science </a:t>
            </a:r>
            <a:r>
              <a:rPr lang="en-US" sz="3200" dirty="0">
                <a:latin typeface="Century Gothic" panose="020B0502020202020204" pitchFamily="34" charset="0"/>
              </a:rPr>
              <a:t>Resources: </a:t>
            </a:r>
            <a:r>
              <a:rPr lang="en-US" sz="3200" dirty="0">
                <a:latin typeface="Century Gothic" panose="020B0502020202020204" pitchFamily="34" charset="0"/>
                <a:hlinkClick r:id="rId2"/>
              </a:rPr>
              <a:t>https://</a:t>
            </a:r>
            <a:r>
              <a:rPr lang="en-US" sz="3200" dirty="0" smtClean="0">
                <a:latin typeface="Century Gothic" panose="020B0502020202020204" pitchFamily="34" charset="0"/>
                <a:hlinkClick r:id="rId2"/>
              </a:rPr>
              <a:t>www.fosteropenscience.eu/resources</a:t>
            </a:r>
            <a:r>
              <a:rPr lang="en-US" sz="3200" dirty="0" smtClean="0">
                <a:latin typeface="Century Gothic" panose="020B0502020202020204" pitchFamily="34" charset="0"/>
              </a:rPr>
              <a:t> </a:t>
            </a:r>
            <a:endParaRPr lang="en-GB" sz="3200" dirty="0">
              <a:latin typeface="Century Gothic" panose="020B0502020202020204" pitchFamily="34" charset="0"/>
            </a:endParaRPr>
          </a:p>
        </p:txBody>
      </p:sp>
    </p:spTree>
    <p:extLst>
      <p:ext uri="{BB962C8B-B14F-4D97-AF65-F5344CB8AC3E}">
        <p14:creationId xmlns:p14="http://schemas.microsoft.com/office/powerpoint/2010/main" val="39268131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20E2A-B851-EEEB-FCEF-7BAD169B9CA7}"/>
              </a:ext>
            </a:extLst>
          </p:cNvPr>
          <p:cNvSpPr>
            <a:spLocks noGrp="1"/>
          </p:cNvSpPr>
          <p:nvPr>
            <p:ph type="title"/>
          </p:nvPr>
        </p:nvSpPr>
        <p:spPr>
          <a:xfrm>
            <a:off x="846991" y="2592938"/>
            <a:ext cx="10515600" cy="1325563"/>
          </a:xfrm>
        </p:spPr>
        <p:txBody>
          <a:bodyPr>
            <a:normAutofit/>
          </a:bodyPr>
          <a:lstStyle/>
          <a:p>
            <a:pPr algn="ctr"/>
            <a:r>
              <a:rPr lang="en-US" dirty="0" smtClean="0"/>
              <a:t>Grant Proposal Writing</a:t>
            </a:r>
            <a:endParaRPr lang="en-US" dirty="0"/>
          </a:p>
        </p:txBody>
      </p:sp>
    </p:spTree>
    <p:extLst>
      <p:ext uri="{BB962C8B-B14F-4D97-AF65-F5344CB8AC3E}">
        <p14:creationId xmlns:p14="http://schemas.microsoft.com/office/powerpoint/2010/main" val="154691267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670"/>
          <a:stretch/>
        </p:blipFill>
        <p:spPr>
          <a:xfrm>
            <a:off x="2685954" y="798328"/>
            <a:ext cx="7946023" cy="5469372"/>
          </a:xfrm>
          <a:prstGeom prst="rect">
            <a:avLst/>
          </a:prstGeom>
        </p:spPr>
      </p:pic>
    </p:spTree>
    <p:extLst>
      <p:ext uri="{BB962C8B-B14F-4D97-AF65-F5344CB8AC3E}">
        <p14:creationId xmlns:p14="http://schemas.microsoft.com/office/powerpoint/2010/main" val="71171319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8544" y="152400"/>
            <a:ext cx="9425677" cy="762000"/>
          </a:xfrm>
        </p:spPr>
        <p:txBody>
          <a:bodyPr>
            <a:noAutofit/>
          </a:bodyPr>
          <a:lstStyle/>
          <a:p>
            <a:r>
              <a:rPr lang="en-US" sz="3200" dirty="0">
                <a:latin typeface="Open Sans" panose="020B0604020202020204" charset="0"/>
                <a:ea typeface="Open Sans" panose="020B0604020202020204" charset="0"/>
                <a:cs typeface="Open Sans" panose="020B0604020202020204" charset="0"/>
              </a:rPr>
              <a:t>Before the funder gives you money…</a:t>
            </a:r>
          </a:p>
        </p:txBody>
      </p:sp>
      <p:sp>
        <p:nvSpPr>
          <p:cNvPr id="3" name="Content Placeholder 2"/>
          <p:cNvSpPr>
            <a:spLocks noGrp="1"/>
          </p:cNvSpPr>
          <p:nvPr>
            <p:ph idx="1"/>
          </p:nvPr>
        </p:nvSpPr>
        <p:spPr>
          <a:xfrm>
            <a:off x="647437" y="1066801"/>
            <a:ext cx="11082108" cy="4827401"/>
          </a:xfrm>
        </p:spPr>
        <p:txBody>
          <a:bodyPr/>
          <a:lstStyle/>
          <a:p>
            <a:r>
              <a:rPr lang="en-US" sz="2000" dirty="0">
                <a:latin typeface="Open Sans" panose="020B0604020202020204" charset="0"/>
                <a:ea typeface="Open Sans" panose="020B0604020202020204" charset="0"/>
                <a:cs typeface="Open Sans" panose="020B0604020202020204" charset="0"/>
              </a:rPr>
              <a:t>What could the outcomes signify when it comes to disputing the underlying assumptions and theoretical framework that support the research?</a:t>
            </a:r>
          </a:p>
          <a:p>
            <a:r>
              <a:rPr lang="en-US" sz="2000" dirty="0">
                <a:latin typeface="Open Sans" panose="020B0604020202020204" charset="0"/>
                <a:ea typeface="Open Sans" panose="020B0604020202020204" charset="0"/>
                <a:cs typeface="Open Sans" panose="020B0604020202020204" charset="0"/>
              </a:rPr>
              <a:t>What recommendations for further studies could emerge from the expected study results?</a:t>
            </a:r>
          </a:p>
          <a:p>
            <a:r>
              <a:rPr lang="en-US" sz="2000" dirty="0">
                <a:latin typeface="Open Sans" panose="020B0604020202020204" charset="0"/>
                <a:ea typeface="Open Sans" panose="020B0604020202020204" charset="0"/>
                <a:cs typeface="Open Sans" panose="020B0604020202020204" charset="0"/>
              </a:rPr>
              <a:t>How will the outcomes affect practitioners in the real-world context of their workplace?</a:t>
            </a:r>
          </a:p>
          <a:p>
            <a:r>
              <a:rPr lang="en-US" sz="2000" dirty="0">
                <a:latin typeface="Open Sans" panose="020B0604020202020204" charset="0"/>
                <a:ea typeface="Open Sans" panose="020B0604020202020204" charset="0"/>
                <a:cs typeface="Open Sans" panose="020B0604020202020204" charset="0"/>
              </a:rPr>
              <a:t>Will the study results impact forms of interventions, methods, and/or </a:t>
            </a:r>
            <a:r>
              <a:rPr lang="en-US" sz="2000" dirty="0" err="1">
                <a:latin typeface="Open Sans" panose="020B0604020202020204" charset="0"/>
                <a:ea typeface="Open Sans" panose="020B0604020202020204" charset="0"/>
                <a:cs typeface="Open Sans" panose="020B0604020202020204" charset="0"/>
              </a:rPr>
              <a:t>programmes</a:t>
            </a:r>
            <a:r>
              <a:rPr lang="en-US" sz="2000" dirty="0">
                <a:latin typeface="Open Sans" panose="020B0604020202020204" charset="0"/>
                <a:ea typeface="Open Sans" panose="020B0604020202020204" charset="0"/>
                <a:cs typeface="Open Sans" panose="020B0604020202020204" charset="0"/>
              </a:rPr>
              <a:t>?</a:t>
            </a:r>
          </a:p>
          <a:p>
            <a:r>
              <a:rPr lang="en-US" sz="2000" dirty="0">
                <a:latin typeface="Open Sans" panose="020B0604020202020204" charset="0"/>
                <a:ea typeface="Open Sans" panose="020B0604020202020204" charset="0"/>
                <a:cs typeface="Open Sans" panose="020B0604020202020204" charset="0"/>
              </a:rPr>
              <a:t>How could the outcomes contribute to solving economic, environmental, social, or other types of issues?</a:t>
            </a:r>
          </a:p>
          <a:p>
            <a:r>
              <a:rPr lang="en-US" sz="2000" dirty="0">
                <a:latin typeface="Open Sans" panose="020B0604020202020204" charset="0"/>
                <a:ea typeface="Open Sans" panose="020B0604020202020204" charset="0"/>
                <a:cs typeface="Open Sans" panose="020B0604020202020204" charset="0"/>
              </a:rPr>
              <a:t>Will the outcomes affect policy decisions?</a:t>
            </a:r>
          </a:p>
          <a:p>
            <a:r>
              <a:rPr lang="en-US" sz="2000" dirty="0">
                <a:latin typeface="Open Sans" panose="020B0604020202020204" charset="0"/>
                <a:ea typeface="Open Sans" panose="020B0604020202020204" charset="0"/>
                <a:cs typeface="Open Sans" panose="020B0604020202020204" charset="0"/>
              </a:rPr>
              <a:t>How will people (</a:t>
            </a:r>
            <a:r>
              <a:rPr lang="en-US" sz="2000" b="1" dirty="0">
                <a:solidFill>
                  <a:srgbClr val="FF0000"/>
                </a:solidFill>
                <a:latin typeface="Open Sans" panose="020B0604020202020204" charset="0"/>
                <a:ea typeface="Open Sans" panose="020B0604020202020204" charset="0"/>
                <a:cs typeface="Open Sans" panose="020B0604020202020204" charset="0"/>
              </a:rPr>
              <a:t>stakeholders</a:t>
            </a:r>
            <a:r>
              <a:rPr lang="en-US" sz="2000" dirty="0">
                <a:latin typeface="Open Sans" panose="020B0604020202020204" charset="0"/>
                <a:ea typeface="Open Sans" panose="020B0604020202020204" charset="0"/>
                <a:cs typeface="Open Sans" panose="020B0604020202020204" charset="0"/>
              </a:rPr>
              <a:t>) benefit from your proposed research?</a:t>
            </a:r>
          </a:p>
          <a:p>
            <a:r>
              <a:rPr lang="en-US" sz="2000" dirty="0">
                <a:latin typeface="Open Sans" panose="020B0604020202020204" charset="0"/>
                <a:ea typeface="Open Sans" panose="020B0604020202020204" charset="0"/>
                <a:cs typeface="Open Sans" panose="020B0604020202020204" charset="0"/>
              </a:rPr>
              <a:t>What specific aspects of life will be changed or enhanced as an outcome of the suggested study?</a:t>
            </a:r>
          </a:p>
          <a:p>
            <a:r>
              <a:rPr lang="en-US" sz="2000" dirty="0">
                <a:latin typeface="Open Sans" panose="020B0604020202020204" charset="0"/>
                <a:ea typeface="Open Sans" panose="020B0604020202020204" charset="0"/>
                <a:cs typeface="Open Sans" panose="020B0604020202020204" charset="0"/>
              </a:rPr>
              <a:t>How will the research outcomes be implemented and what transformative insights or innovations could emerge when they are implemented?</a:t>
            </a:r>
          </a:p>
        </p:txBody>
      </p:sp>
    </p:spTree>
    <p:extLst>
      <p:ext uri="{BB962C8B-B14F-4D97-AF65-F5344CB8AC3E}">
        <p14:creationId xmlns:p14="http://schemas.microsoft.com/office/powerpoint/2010/main" val="42406943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5877" y="1134688"/>
            <a:ext cx="8724051" cy="5499536"/>
          </a:xfrm>
          <a:prstGeom prst="rect">
            <a:avLst/>
          </a:prstGeom>
        </p:spPr>
      </p:pic>
      <p:sp>
        <p:nvSpPr>
          <p:cNvPr id="6" name="Title 1"/>
          <p:cNvSpPr>
            <a:spLocks noGrp="1"/>
          </p:cNvSpPr>
          <p:nvPr>
            <p:ph type="title"/>
          </p:nvPr>
        </p:nvSpPr>
        <p:spPr>
          <a:xfrm>
            <a:off x="1076260" y="228600"/>
            <a:ext cx="9577025" cy="762000"/>
          </a:xfrm>
        </p:spPr>
        <p:txBody>
          <a:bodyPr>
            <a:normAutofit/>
          </a:bodyPr>
          <a:lstStyle/>
          <a:p>
            <a:r>
              <a:rPr lang="en-US" sz="3200" dirty="0">
                <a:latin typeface="Open Sans" panose="020B0604020202020204" charset="0"/>
                <a:ea typeface="Open Sans" panose="020B0604020202020204" charset="0"/>
                <a:cs typeface="Open Sans" panose="020B0604020202020204" charset="0"/>
              </a:rPr>
              <a:t>Before the funder gives you money…</a:t>
            </a:r>
          </a:p>
        </p:txBody>
      </p:sp>
    </p:spTree>
    <p:extLst>
      <p:ext uri="{BB962C8B-B14F-4D97-AF65-F5344CB8AC3E}">
        <p14:creationId xmlns:p14="http://schemas.microsoft.com/office/powerpoint/2010/main" val="12994018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20E2A-B851-EEEB-FCEF-7BAD169B9CA7}"/>
              </a:ext>
            </a:extLst>
          </p:cNvPr>
          <p:cNvSpPr>
            <a:spLocks noGrp="1"/>
          </p:cNvSpPr>
          <p:nvPr>
            <p:ph type="title"/>
          </p:nvPr>
        </p:nvSpPr>
        <p:spPr>
          <a:xfrm>
            <a:off x="846991" y="2592938"/>
            <a:ext cx="10515600" cy="1325563"/>
          </a:xfrm>
        </p:spPr>
        <p:txBody>
          <a:bodyPr/>
          <a:lstStyle/>
          <a:p>
            <a:r>
              <a:rPr lang="en-US" dirty="0" smtClean="0"/>
              <a:t>Dimensions of Research Quality</a:t>
            </a:r>
            <a:endParaRPr lang="en-US" dirty="0"/>
          </a:p>
        </p:txBody>
      </p:sp>
    </p:spTree>
    <p:extLst>
      <p:ext uri="{BB962C8B-B14F-4D97-AF65-F5344CB8AC3E}">
        <p14:creationId xmlns:p14="http://schemas.microsoft.com/office/powerpoint/2010/main" val="414413351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20E2A-B851-EEEB-FCEF-7BAD169B9CA7}"/>
              </a:ext>
            </a:extLst>
          </p:cNvPr>
          <p:cNvSpPr>
            <a:spLocks noGrp="1"/>
          </p:cNvSpPr>
          <p:nvPr>
            <p:ph type="title"/>
          </p:nvPr>
        </p:nvSpPr>
        <p:spPr>
          <a:xfrm>
            <a:off x="730612" y="2576313"/>
            <a:ext cx="10515600" cy="1325563"/>
          </a:xfrm>
        </p:spPr>
        <p:txBody>
          <a:bodyPr>
            <a:normAutofit fontScale="90000"/>
          </a:bodyPr>
          <a:lstStyle/>
          <a:p>
            <a:pPr algn="ctr"/>
            <a:r>
              <a:rPr lang="en-US" dirty="0" smtClean="0"/>
              <a:t>For most funders, research is essentially a development issue, therefore IMPACT is key</a:t>
            </a:r>
            <a:endParaRPr lang="en-US" dirty="0"/>
          </a:p>
        </p:txBody>
      </p:sp>
    </p:spTree>
    <p:extLst>
      <p:ext uri="{BB962C8B-B14F-4D97-AF65-F5344CB8AC3E}">
        <p14:creationId xmlns:p14="http://schemas.microsoft.com/office/powerpoint/2010/main" val="143551873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entury Gothic" panose="020B0502020202020204" pitchFamily="34" charset="0"/>
              </a:rPr>
              <a:t>What is Real Impact?</a:t>
            </a:r>
            <a:endParaRPr lang="en-US" dirty="0">
              <a:latin typeface="Century Gothic" panose="020B0502020202020204" pitchFamily="34" charset="0"/>
            </a:endParaRPr>
          </a:p>
        </p:txBody>
      </p:sp>
      <p:sp>
        <p:nvSpPr>
          <p:cNvPr id="3" name="Content Placeholder 2"/>
          <p:cNvSpPr>
            <a:spLocks noGrp="1"/>
          </p:cNvSpPr>
          <p:nvPr>
            <p:ph idx="1"/>
          </p:nvPr>
        </p:nvSpPr>
        <p:spPr>
          <a:xfrm>
            <a:off x="762000" y="1810407"/>
            <a:ext cx="10732113" cy="4343399"/>
          </a:xfrm>
        </p:spPr>
        <p:txBody>
          <a:bodyPr/>
          <a:lstStyle/>
          <a:p>
            <a:r>
              <a:rPr lang="en-US" sz="3200" dirty="0">
                <a:latin typeface="Open Sans" panose="020B0604020202020204" charset="0"/>
                <a:ea typeface="Open Sans" panose="020B0604020202020204" charset="0"/>
                <a:cs typeface="Open Sans" panose="020B0604020202020204" charset="0"/>
              </a:rPr>
              <a:t>Discuss in </a:t>
            </a:r>
            <a:r>
              <a:rPr lang="en-US" sz="3200" dirty="0" smtClean="0">
                <a:latin typeface="Open Sans" panose="020B0604020202020204" charset="0"/>
                <a:ea typeface="Open Sans" panose="020B0604020202020204" charset="0"/>
                <a:cs typeface="Open Sans" panose="020B0604020202020204" charset="0"/>
              </a:rPr>
              <a:t>pairs: </a:t>
            </a:r>
            <a:r>
              <a:rPr lang="en-US" sz="3200" dirty="0">
                <a:latin typeface="Open Sans" panose="020B0604020202020204" charset="0"/>
                <a:ea typeface="Open Sans" panose="020B0604020202020204" charset="0"/>
                <a:cs typeface="Open Sans" panose="020B0604020202020204" charset="0"/>
              </a:rPr>
              <a:t>what </a:t>
            </a:r>
            <a:r>
              <a:rPr lang="en-US" sz="3200" dirty="0" smtClean="0">
                <a:latin typeface="Open Sans" panose="020B0604020202020204" charset="0"/>
                <a:ea typeface="Open Sans" panose="020B0604020202020204" charset="0"/>
                <a:cs typeface="Open Sans" panose="020B0604020202020204" charset="0"/>
              </a:rPr>
              <a:t>do you </a:t>
            </a:r>
            <a:r>
              <a:rPr lang="en-US" sz="3200" dirty="0">
                <a:latin typeface="Open Sans" panose="020B0604020202020204" charset="0"/>
                <a:ea typeface="Open Sans" panose="020B0604020202020204" charset="0"/>
                <a:cs typeface="Open Sans" panose="020B0604020202020204" charset="0"/>
              </a:rPr>
              <a:t>consider to be real </a:t>
            </a:r>
            <a:r>
              <a:rPr lang="en-US" sz="3200" dirty="0" smtClean="0">
                <a:latin typeface="Open Sans" panose="020B0604020202020204" charset="0"/>
                <a:ea typeface="Open Sans" panose="020B0604020202020204" charset="0"/>
                <a:cs typeface="Open Sans" panose="020B0604020202020204" charset="0"/>
              </a:rPr>
              <a:t>impact?</a:t>
            </a:r>
            <a:endParaRPr lang="en-US" sz="3200" dirty="0">
              <a:latin typeface="Open Sans" panose="020B0604020202020204" charset="0"/>
              <a:ea typeface="Open Sans" panose="020B0604020202020204" charset="0"/>
              <a:cs typeface="Open Sans" panose="020B0604020202020204" charset="0"/>
            </a:endParaRPr>
          </a:p>
          <a:p>
            <a:endParaRPr lang="en-US" sz="3200" dirty="0">
              <a:latin typeface="Open Sans" panose="020B0604020202020204" charset="0"/>
              <a:ea typeface="Open Sans" panose="020B0604020202020204" charset="0"/>
              <a:cs typeface="Open Sans" panose="020B0604020202020204" charset="0"/>
            </a:endParaRPr>
          </a:p>
          <a:p>
            <a:r>
              <a:rPr lang="en-US" sz="3200" dirty="0">
                <a:latin typeface="Open Sans" panose="020B0604020202020204" charset="0"/>
                <a:ea typeface="Open Sans" panose="020B0604020202020204" charset="0"/>
                <a:cs typeface="Open Sans" panose="020B0604020202020204" charset="0"/>
              </a:rPr>
              <a:t>Impact is </a:t>
            </a:r>
            <a:r>
              <a:rPr lang="en-US" sz="3200" b="1" i="1" dirty="0">
                <a:latin typeface="Open Sans" panose="020B0604020202020204" charset="0"/>
                <a:ea typeface="Open Sans" panose="020B0604020202020204" charset="0"/>
                <a:cs typeface="Open Sans" panose="020B0604020202020204" charset="0"/>
              </a:rPr>
              <a:t>the provable effects of research in the real world</a:t>
            </a:r>
            <a:r>
              <a:rPr lang="en-US" sz="3200" dirty="0">
                <a:latin typeface="Open Sans" panose="020B0604020202020204" charset="0"/>
                <a:ea typeface="Open Sans" panose="020B0604020202020204" charset="0"/>
                <a:cs typeface="Open Sans" panose="020B0604020202020204" charset="0"/>
              </a:rPr>
              <a:t>. Impact is the change we can see (demonstrate, measure, capture), </a:t>
            </a:r>
            <a:r>
              <a:rPr lang="en-US" sz="3200" b="1" dirty="0">
                <a:solidFill>
                  <a:srgbClr val="FF0000"/>
                </a:solidFill>
                <a:latin typeface="Open Sans" panose="020B0604020202020204" charset="0"/>
                <a:ea typeface="Open Sans" panose="020B0604020202020204" charset="0"/>
                <a:cs typeface="Open Sans" panose="020B0604020202020204" charset="0"/>
              </a:rPr>
              <a:t>beyond academia </a:t>
            </a:r>
            <a:r>
              <a:rPr lang="en-US" sz="3200" dirty="0">
                <a:latin typeface="Open Sans" panose="020B0604020202020204" charset="0"/>
                <a:ea typeface="Open Sans" panose="020B0604020202020204" charset="0"/>
                <a:cs typeface="Open Sans" panose="020B0604020202020204" charset="0"/>
              </a:rPr>
              <a:t>(in society, economy, environment) which happens because of our research (caused by, contributed to, attributable to)</a:t>
            </a:r>
          </a:p>
        </p:txBody>
      </p:sp>
    </p:spTree>
    <p:extLst>
      <p:ext uri="{BB962C8B-B14F-4D97-AF65-F5344CB8AC3E}">
        <p14:creationId xmlns:p14="http://schemas.microsoft.com/office/powerpoint/2010/main" val="2248290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228600"/>
            <a:ext cx="7162800" cy="762000"/>
          </a:xfrm>
        </p:spPr>
        <p:txBody>
          <a:bodyPr/>
          <a:lstStyle/>
          <a:p>
            <a:r>
              <a:rPr lang="en-US" dirty="0" smtClean="0">
                <a:latin typeface="Century Gothic" panose="020B0502020202020204" pitchFamily="34" charset="0"/>
              </a:rPr>
              <a:t>What is Real Impact?</a:t>
            </a:r>
            <a:endParaRPr lang="en-US" dirty="0">
              <a:latin typeface="Century Gothic" panose="020B0502020202020204" pitchFamily="34" charset="0"/>
            </a:endParaRPr>
          </a:p>
        </p:txBody>
      </p:sp>
      <p:sp>
        <p:nvSpPr>
          <p:cNvPr id="3" name="Content Placeholder 2"/>
          <p:cNvSpPr>
            <a:spLocks noGrp="1"/>
          </p:cNvSpPr>
          <p:nvPr>
            <p:ph idx="1"/>
          </p:nvPr>
        </p:nvSpPr>
        <p:spPr>
          <a:xfrm>
            <a:off x="369964" y="990601"/>
            <a:ext cx="11544563" cy="4343399"/>
          </a:xfrm>
        </p:spPr>
        <p:txBody>
          <a:bodyPr>
            <a:normAutofit lnSpcReduction="10000"/>
          </a:bodyPr>
          <a:lstStyle/>
          <a:p>
            <a:endParaRPr lang="en-US" sz="3733" dirty="0">
              <a:solidFill>
                <a:srgbClr val="434343"/>
              </a:solidFill>
              <a:latin typeface="Open Sans"/>
              <a:ea typeface="Open Sans"/>
              <a:cs typeface="Open Sans"/>
            </a:endParaRPr>
          </a:p>
          <a:p>
            <a:r>
              <a:rPr lang="en-US" sz="3733" dirty="0">
                <a:solidFill>
                  <a:srgbClr val="434343"/>
                </a:solidFill>
                <a:latin typeface="Open Sans"/>
                <a:ea typeface="Open Sans"/>
                <a:cs typeface="Open Sans"/>
              </a:rPr>
              <a:t>Impact may look and operate slightly differently across disciplines, and for fundamental vs. applied research, but ultimately it is about connecting academic research to changes in the real world</a:t>
            </a:r>
          </a:p>
          <a:p>
            <a:endParaRPr lang="en-US" dirty="0">
              <a:latin typeface="Open Sans" panose="020B0604020202020204" charset="0"/>
              <a:ea typeface="Open Sans" panose="020B0604020202020204" charset="0"/>
              <a:cs typeface="Open Sans" panose="020B0604020202020204" charset="0"/>
            </a:endParaRPr>
          </a:p>
          <a:p>
            <a:r>
              <a:rPr lang="en-US" sz="3733" dirty="0">
                <a:solidFill>
                  <a:srgbClr val="434343"/>
                </a:solidFill>
                <a:latin typeface="Open Sans"/>
                <a:ea typeface="Open Sans"/>
                <a:cs typeface="Open Sans"/>
              </a:rPr>
              <a:t>Impact is driven by a number of factors including funders’ requirements and research assessment.</a:t>
            </a:r>
          </a:p>
        </p:txBody>
      </p:sp>
    </p:spTree>
    <p:extLst>
      <p:ext uri="{BB962C8B-B14F-4D97-AF65-F5344CB8AC3E}">
        <p14:creationId xmlns:p14="http://schemas.microsoft.com/office/powerpoint/2010/main" val="10060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30761" y="272744"/>
            <a:ext cx="9044152" cy="6394499"/>
          </a:xfrm>
          <a:prstGeom prst="rect">
            <a:avLst/>
          </a:prstGeom>
        </p:spPr>
      </p:pic>
    </p:spTree>
    <p:extLst>
      <p:ext uri="{BB962C8B-B14F-4D97-AF65-F5344CB8AC3E}">
        <p14:creationId xmlns:p14="http://schemas.microsoft.com/office/powerpoint/2010/main" val="224729478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1111" b="11111"/>
          <a:stretch/>
        </p:blipFill>
        <p:spPr>
          <a:xfrm>
            <a:off x="1944417" y="366324"/>
            <a:ext cx="9143999" cy="6019800"/>
          </a:xfrm>
          <a:prstGeom prst="rect">
            <a:avLst/>
          </a:prstGeom>
        </p:spPr>
      </p:pic>
      <p:sp>
        <p:nvSpPr>
          <p:cNvPr id="5" name="TextBox 4"/>
          <p:cNvSpPr txBox="1"/>
          <p:nvPr/>
        </p:nvSpPr>
        <p:spPr>
          <a:xfrm>
            <a:off x="2444180" y="6453392"/>
            <a:ext cx="7772400" cy="276999"/>
          </a:xfrm>
          <a:prstGeom prst="rect">
            <a:avLst/>
          </a:prstGeom>
          <a:noFill/>
        </p:spPr>
        <p:txBody>
          <a:bodyPr wrap="square" rtlCol="0">
            <a:spAutoFit/>
          </a:bodyPr>
          <a:lstStyle/>
          <a:p>
            <a:r>
              <a:rPr lang="en-US" sz="1200" b="1" dirty="0">
                <a:latin typeface="Century Gothic" panose="020B0502020202020204" pitchFamily="34" charset="0"/>
              </a:rPr>
              <a:t>Research Impact Framework for the Humanities and Social Sciences (Adapted from FHSS, 2014)</a:t>
            </a:r>
          </a:p>
        </p:txBody>
      </p:sp>
    </p:spTree>
    <p:extLst>
      <p:ext uri="{BB962C8B-B14F-4D97-AF65-F5344CB8AC3E}">
        <p14:creationId xmlns:p14="http://schemas.microsoft.com/office/powerpoint/2010/main" val="365145757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7072" r="4595"/>
          <a:stretch/>
        </p:blipFill>
        <p:spPr>
          <a:xfrm>
            <a:off x="1600199" y="609600"/>
            <a:ext cx="9157047" cy="5831139"/>
          </a:xfrm>
          <a:prstGeom prst="rect">
            <a:avLst/>
          </a:prstGeom>
        </p:spPr>
      </p:pic>
    </p:spTree>
    <p:extLst>
      <p:ext uri="{BB962C8B-B14F-4D97-AF65-F5344CB8AC3E}">
        <p14:creationId xmlns:p14="http://schemas.microsoft.com/office/powerpoint/2010/main" val="88864371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20E2A-B851-EEEB-FCEF-7BAD169B9CA7}"/>
              </a:ext>
            </a:extLst>
          </p:cNvPr>
          <p:cNvSpPr>
            <a:spLocks noGrp="1"/>
          </p:cNvSpPr>
          <p:nvPr>
            <p:ph type="title"/>
          </p:nvPr>
        </p:nvSpPr>
        <p:spPr>
          <a:xfrm>
            <a:off x="730612" y="2576313"/>
            <a:ext cx="10515600" cy="1325563"/>
          </a:xfrm>
        </p:spPr>
        <p:txBody>
          <a:bodyPr>
            <a:normAutofit fontScale="90000"/>
          </a:bodyPr>
          <a:lstStyle/>
          <a:p>
            <a:pPr algn="ctr"/>
            <a:r>
              <a:rPr lang="en-US" dirty="0" smtClean="0"/>
              <a:t>The extent of research impact depends on the nature and scope of stakeholders involved in the design and implementation of the project</a:t>
            </a:r>
            <a:endParaRPr lang="en-US" dirty="0"/>
          </a:p>
        </p:txBody>
      </p:sp>
    </p:spTree>
    <p:extLst>
      <p:ext uri="{BB962C8B-B14F-4D97-AF65-F5344CB8AC3E}">
        <p14:creationId xmlns:p14="http://schemas.microsoft.com/office/powerpoint/2010/main" val="134917689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7" name="Shape 487"/>
          <p:cNvSpPr txBox="1"/>
          <p:nvPr/>
        </p:nvSpPr>
        <p:spPr>
          <a:xfrm>
            <a:off x="29850" y="427631"/>
            <a:ext cx="12189599" cy="560800"/>
          </a:xfrm>
          <a:prstGeom prst="rect">
            <a:avLst/>
          </a:prstGeom>
          <a:noFill/>
          <a:ln>
            <a:noFill/>
          </a:ln>
        </p:spPr>
        <p:txBody>
          <a:bodyPr lIns="121900" tIns="121900" rIns="121900" bIns="121900" anchor="t" anchorCtr="0">
            <a:noAutofit/>
          </a:bodyPr>
          <a:lstStyle/>
          <a:p>
            <a:pPr algn="ctr">
              <a:lnSpc>
                <a:spcPct val="115000"/>
              </a:lnSpc>
            </a:pPr>
            <a:r>
              <a:rPr lang="es" sz="2667" b="1" dirty="0">
                <a:solidFill>
                  <a:srgbClr val="434343"/>
                </a:solidFill>
                <a:latin typeface="+mj-lt"/>
                <a:ea typeface="Open Sans"/>
                <a:cs typeface="Open Sans"/>
                <a:sym typeface="Open Sans"/>
              </a:rPr>
              <a:t>Some useful prompts to identify stakeholders</a:t>
            </a:r>
          </a:p>
        </p:txBody>
      </p:sp>
      <p:grpSp>
        <p:nvGrpSpPr>
          <p:cNvPr id="488" name="Shape 488"/>
          <p:cNvGrpSpPr/>
          <p:nvPr/>
        </p:nvGrpSpPr>
        <p:grpSpPr>
          <a:xfrm>
            <a:off x="311758" y="1416240"/>
            <a:ext cx="3603761" cy="2214385"/>
            <a:chOff x="236677" y="1895501"/>
            <a:chExt cx="3101700" cy="896435"/>
          </a:xfrm>
        </p:grpSpPr>
        <p:grpSp>
          <p:nvGrpSpPr>
            <p:cNvPr id="489" name="Shape 489"/>
            <p:cNvGrpSpPr/>
            <p:nvPr/>
          </p:nvGrpSpPr>
          <p:grpSpPr>
            <a:xfrm>
              <a:off x="236677" y="1895501"/>
              <a:ext cx="3101700" cy="896435"/>
              <a:chOff x="236677" y="1895501"/>
              <a:chExt cx="3101700" cy="896435"/>
            </a:xfrm>
          </p:grpSpPr>
          <p:sp>
            <p:nvSpPr>
              <p:cNvPr id="490" name="Shape 490"/>
              <p:cNvSpPr/>
              <p:nvPr/>
            </p:nvSpPr>
            <p:spPr>
              <a:xfrm>
                <a:off x="236677" y="1919406"/>
                <a:ext cx="3101700" cy="850800"/>
              </a:xfrm>
              <a:prstGeom prst="rect">
                <a:avLst/>
              </a:prstGeom>
              <a:solidFill>
                <a:srgbClr val="F3F3F3"/>
              </a:solidFill>
              <a:ln>
                <a:noFill/>
              </a:ln>
            </p:spPr>
            <p:txBody>
              <a:bodyPr lIns="121900" tIns="121900" rIns="121900" bIns="121900" anchor="ctr" anchorCtr="0">
                <a:noAutofit/>
              </a:bodyPr>
              <a:lstStyle/>
              <a:p>
                <a:endParaRPr sz="2400"/>
              </a:p>
            </p:txBody>
          </p:sp>
          <p:sp>
            <p:nvSpPr>
              <p:cNvPr id="491" name="Shape 491"/>
              <p:cNvSpPr txBox="1"/>
              <p:nvPr/>
            </p:nvSpPr>
            <p:spPr>
              <a:xfrm>
                <a:off x="281722" y="1895501"/>
                <a:ext cx="2978284" cy="896435"/>
              </a:xfrm>
              <a:prstGeom prst="rect">
                <a:avLst/>
              </a:prstGeom>
              <a:noFill/>
              <a:ln>
                <a:noFill/>
              </a:ln>
            </p:spPr>
            <p:txBody>
              <a:bodyPr lIns="121900" tIns="121900" rIns="121900" bIns="121900" anchor="t" anchorCtr="0">
                <a:noAutofit/>
              </a:bodyPr>
              <a:lstStyle/>
              <a:p>
                <a:pPr>
                  <a:lnSpc>
                    <a:spcPct val="115000"/>
                  </a:lnSpc>
                  <a:buClr>
                    <a:schemeClr val="dk1"/>
                  </a:buClr>
                  <a:buSzPct val="100000"/>
                </a:pPr>
                <a:r>
                  <a:rPr lang="es" sz="1467" dirty="0">
                    <a:solidFill>
                      <a:schemeClr val="dk1"/>
                    </a:solidFill>
                    <a:latin typeface="Open Sans"/>
                    <a:ea typeface="Open Sans"/>
                    <a:cs typeface="Open Sans"/>
                    <a:sym typeface="Open Sans"/>
                  </a:rPr>
                  <a:t>Who will be affected by the research work</a:t>
                </a:r>
              </a:p>
              <a:p>
                <a:pPr>
                  <a:lnSpc>
                    <a:spcPct val="115000"/>
                  </a:lnSpc>
                  <a:buClr>
                    <a:schemeClr val="dk1"/>
                  </a:buClr>
                  <a:buSzPct val="100000"/>
                </a:pPr>
                <a:r>
                  <a:rPr lang="es" sz="1467" dirty="0">
                    <a:solidFill>
                      <a:schemeClr val="dk1"/>
                    </a:solidFill>
                    <a:latin typeface="Open Sans"/>
                    <a:ea typeface="Open Sans"/>
                    <a:cs typeface="Open Sans"/>
                    <a:sym typeface="Open Sans"/>
                  </a:rPr>
                  <a:t>Will the impacts be local, national or international</a:t>
                </a:r>
              </a:p>
              <a:p>
                <a:pPr>
                  <a:lnSpc>
                    <a:spcPct val="115000"/>
                  </a:lnSpc>
                  <a:buClr>
                    <a:schemeClr val="dk1"/>
                  </a:buClr>
                  <a:buSzPct val="100000"/>
                </a:pPr>
                <a:r>
                  <a:rPr lang="es" sz="1467" dirty="0">
                    <a:solidFill>
                      <a:schemeClr val="dk1"/>
                    </a:solidFill>
                    <a:latin typeface="Open Sans"/>
                    <a:ea typeface="Open Sans"/>
                    <a:cs typeface="Open Sans"/>
                    <a:sym typeface="Open Sans"/>
                  </a:rPr>
                  <a:t>Who has the power to influence the outcomes of the work</a:t>
                </a:r>
              </a:p>
            </p:txBody>
          </p:sp>
        </p:grpSp>
        <p:cxnSp>
          <p:nvCxnSpPr>
            <p:cNvPr id="492" name="Shape 492"/>
            <p:cNvCxnSpPr/>
            <p:nvPr/>
          </p:nvCxnSpPr>
          <p:spPr>
            <a:xfrm>
              <a:off x="236677" y="1915102"/>
              <a:ext cx="3101700" cy="0"/>
            </a:xfrm>
            <a:prstGeom prst="straightConnector1">
              <a:avLst/>
            </a:prstGeom>
            <a:noFill/>
            <a:ln w="9525" cap="flat" cmpd="sng">
              <a:solidFill>
                <a:srgbClr val="57A7B5"/>
              </a:solidFill>
              <a:prstDash val="solid"/>
              <a:round/>
              <a:headEnd type="none" w="lg" len="lg"/>
              <a:tailEnd type="none" w="lg" len="lg"/>
            </a:ln>
          </p:spPr>
        </p:cxnSp>
      </p:grpSp>
      <p:sp>
        <p:nvSpPr>
          <p:cNvPr id="493" name="Shape 493"/>
          <p:cNvSpPr/>
          <p:nvPr/>
        </p:nvSpPr>
        <p:spPr>
          <a:xfrm>
            <a:off x="-302033" y="0"/>
            <a:ext cx="226400" cy="856800"/>
          </a:xfrm>
          <a:prstGeom prst="rect">
            <a:avLst/>
          </a:prstGeom>
          <a:solidFill>
            <a:srgbClr val="CCCCCC"/>
          </a:solidFill>
          <a:ln w="19050" cap="flat" cmpd="sng">
            <a:solidFill>
              <a:srgbClr val="666666"/>
            </a:solidFill>
            <a:prstDash val="solid"/>
            <a:round/>
            <a:headEnd type="none" w="med" len="med"/>
            <a:tailEnd type="none" w="med" len="med"/>
          </a:ln>
        </p:spPr>
        <p:txBody>
          <a:bodyPr lIns="121900" tIns="121900" rIns="121900" bIns="121900" anchor="ctr" anchorCtr="0">
            <a:noAutofit/>
          </a:bodyPr>
          <a:lstStyle/>
          <a:p>
            <a:endParaRPr sz="2400"/>
          </a:p>
        </p:txBody>
      </p:sp>
      <p:sp>
        <p:nvSpPr>
          <p:cNvPr id="494" name="Shape 494"/>
          <p:cNvSpPr/>
          <p:nvPr/>
        </p:nvSpPr>
        <p:spPr>
          <a:xfrm>
            <a:off x="-302033" y="857241"/>
            <a:ext cx="226400" cy="856800"/>
          </a:xfrm>
          <a:prstGeom prst="rect">
            <a:avLst/>
          </a:prstGeom>
          <a:solidFill>
            <a:srgbClr val="CCCCCC"/>
          </a:solidFill>
          <a:ln w="19050" cap="flat" cmpd="sng">
            <a:solidFill>
              <a:srgbClr val="666666"/>
            </a:solidFill>
            <a:prstDash val="solid"/>
            <a:round/>
            <a:headEnd type="none" w="med" len="med"/>
            <a:tailEnd type="none" w="med" len="med"/>
          </a:ln>
        </p:spPr>
        <p:txBody>
          <a:bodyPr lIns="121900" tIns="121900" rIns="121900" bIns="121900" anchor="ctr" anchorCtr="0">
            <a:noAutofit/>
          </a:bodyPr>
          <a:lstStyle/>
          <a:p>
            <a:endParaRPr sz="2400"/>
          </a:p>
        </p:txBody>
      </p:sp>
      <p:sp>
        <p:nvSpPr>
          <p:cNvPr id="495" name="Shape 495"/>
          <p:cNvSpPr/>
          <p:nvPr/>
        </p:nvSpPr>
        <p:spPr>
          <a:xfrm>
            <a:off x="-302033" y="1714484"/>
            <a:ext cx="226400" cy="856800"/>
          </a:xfrm>
          <a:prstGeom prst="rect">
            <a:avLst/>
          </a:prstGeom>
          <a:solidFill>
            <a:srgbClr val="CCCCCC"/>
          </a:solidFill>
          <a:ln w="19050" cap="flat" cmpd="sng">
            <a:solidFill>
              <a:srgbClr val="666666"/>
            </a:solidFill>
            <a:prstDash val="solid"/>
            <a:round/>
            <a:headEnd type="none" w="med" len="med"/>
            <a:tailEnd type="none" w="med" len="med"/>
          </a:ln>
        </p:spPr>
        <p:txBody>
          <a:bodyPr lIns="121900" tIns="121900" rIns="121900" bIns="121900" anchor="ctr" anchorCtr="0">
            <a:noAutofit/>
          </a:bodyPr>
          <a:lstStyle/>
          <a:p>
            <a:endParaRPr sz="2400"/>
          </a:p>
        </p:txBody>
      </p:sp>
      <p:sp>
        <p:nvSpPr>
          <p:cNvPr id="496" name="Shape 496"/>
          <p:cNvSpPr/>
          <p:nvPr/>
        </p:nvSpPr>
        <p:spPr>
          <a:xfrm>
            <a:off x="-302033" y="2571747"/>
            <a:ext cx="226400" cy="856800"/>
          </a:xfrm>
          <a:prstGeom prst="rect">
            <a:avLst/>
          </a:prstGeom>
          <a:solidFill>
            <a:srgbClr val="CCCCCC"/>
          </a:solidFill>
          <a:ln w="19050" cap="flat" cmpd="sng">
            <a:solidFill>
              <a:srgbClr val="666666"/>
            </a:solidFill>
            <a:prstDash val="solid"/>
            <a:round/>
            <a:headEnd type="none" w="med" len="med"/>
            <a:tailEnd type="none" w="med" len="med"/>
          </a:ln>
        </p:spPr>
        <p:txBody>
          <a:bodyPr lIns="121900" tIns="121900" rIns="121900" bIns="121900" anchor="ctr" anchorCtr="0">
            <a:noAutofit/>
          </a:bodyPr>
          <a:lstStyle/>
          <a:p>
            <a:endParaRPr sz="2400"/>
          </a:p>
        </p:txBody>
      </p:sp>
      <p:sp>
        <p:nvSpPr>
          <p:cNvPr id="497" name="Shape 497"/>
          <p:cNvSpPr/>
          <p:nvPr/>
        </p:nvSpPr>
        <p:spPr>
          <a:xfrm>
            <a:off x="-302033" y="3429003"/>
            <a:ext cx="226400" cy="856800"/>
          </a:xfrm>
          <a:prstGeom prst="rect">
            <a:avLst/>
          </a:prstGeom>
          <a:solidFill>
            <a:srgbClr val="CCCCCC"/>
          </a:solidFill>
          <a:ln w="19050" cap="flat" cmpd="sng">
            <a:solidFill>
              <a:srgbClr val="666666"/>
            </a:solidFill>
            <a:prstDash val="solid"/>
            <a:round/>
            <a:headEnd type="none" w="med" len="med"/>
            <a:tailEnd type="none" w="med" len="med"/>
          </a:ln>
        </p:spPr>
        <p:txBody>
          <a:bodyPr lIns="121900" tIns="121900" rIns="121900" bIns="121900" anchor="ctr" anchorCtr="0">
            <a:noAutofit/>
          </a:bodyPr>
          <a:lstStyle/>
          <a:p>
            <a:endParaRPr sz="2400"/>
          </a:p>
        </p:txBody>
      </p:sp>
      <p:sp>
        <p:nvSpPr>
          <p:cNvPr id="498" name="Shape 498"/>
          <p:cNvSpPr/>
          <p:nvPr/>
        </p:nvSpPr>
        <p:spPr>
          <a:xfrm>
            <a:off x="-302033" y="4286246"/>
            <a:ext cx="226400" cy="856799"/>
          </a:xfrm>
          <a:prstGeom prst="rect">
            <a:avLst/>
          </a:prstGeom>
          <a:solidFill>
            <a:srgbClr val="CCCCCC"/>
          </a:solidFill>
          <a:ln w="19050" cap="flat" cmpd="sng">
            <a:solidFill>
              <a:srgbClr val="666666"/>
            </a:solidFill>
            <a:prstDash val="solid"/>
            <a:round/>
            <a:headEnd type="none" w="med" len="med"/>
            <a:tailEnd type="none" w="med" len="med"/>
          </a:ln>
        </p:spPr>
        <p:txBody>
          <a:bodyPr lIns="121900" tIns="121900" rIns="121900" bIns="121900" anchor="ctr" anchorCtr="0">
            <a:noAutofit/>
          </a:bodyPr>
          <a:lstStyle/>
          <a:p>
            <a:endParaRPr sz="2400"/>
          </a:p>
        </p:txBody>
      </p:sp>
      <p:sp>
        <p:nvSpPr>
          <p:cNvPr id="499" name="Shape 499"/>
          <p:cNvSpPr/>
          <p:nvPr/>
        </p:nvSpPr>
        <p:spPr>
          <a:xfrm>
            <a:off x="-302033" y="5143488"/>
            <a:ext cx="226400" cy="856800"/>
          </a:xfrm>
          <a:prstGeom prst="rect">
            <a:avLst/>
          </a:prstGeom>
          <a:solidFill>
            <a:srgbClr val="CCCCCC"/>
          </a:solidFill>
          <a:ln w="19050" cap="flat" cmpd="sng">
            <a:solidFill>
              <a:srgbClr val="666666"/>
            </a:solidFill>
            <a:prstDash val="solid"/>
            <a:round/>
            <a:headEnd type="none" w="med" len="med"/>
            <a:tailEnd type="none" w="med" len="med"/>
          </a:ln>
        </p:spPr>
        <p:txBody>
          <a:bodyPr lIns="121900" tIns="121900" rIns="121900" bIns="121900" anchor="ctr" anchorCtr="0">
            <a:noAutofit/>
          </a:bodyPr>
          <a:lstStyle/>
          <a:p>
            <a:endParaRPr sz="2400"/>
          </a:p>
        </p:txBody>
      </p:sp>
      <p:sp>
        <p:nvSpPr>
          <p:cNvPr id="500" name="Shape 500"/>
          <p:cNvSpPr/>
          <p:nvPr/>
        </p:nvSpPr>
        <p:spPr>
          <a:xfrm>
            <a:off x="-302033" y="6000749"/>
            <a:ext cx="226400" cy="856800"/>
          </a:xfrm>
          <a:prstGeom prst="rect">
            <a:avLst/>
          </a:prstGeom>
          <a:solidFill>
            <a:srgbClr val="CCCCCC"/>
          </a:solidFill>
          <a:ln w="19050" cap="flat" cmpd="sng">
            <a:solidFill>
              <a:srgbClr val="666666"/>
            </a:solidFill>
            <a:prstDash val="solid"/>
            <a:round/>
            <a:headEnd type="none" w="med" len="med"/>
            <a:tailEnd type="none" w="med" len="med"/>
          </a:ln>
        </p:spPr>
        <p:txBody>
          <a:bodyPr lIns="121900" tIns="121900" rIns="121900" bIns="121900" anchor="ctr" anchorCtr="0">
            <a:noAutofit/>
          </a:bodyPr>
          <a:lstStyle/>
          <a:p>
            <a:endParaRPr sz="2400"/>
          </a:p>
        </p:txBody>
      </p:sp>
      <p:sp>
        <p:nvSpPr>
          <p:cNvPr id="501" name="Shape 501"/>
          <p:cNvSpPr/>
          <p:nvPr/>
        </p:nvSpPr>
        <p:spPr>
          <a:xfrm rot="5400000">
            <a:off x="11317205" y="-953367"/>
            <a:ext cx="226400" cy="1523200"/>
          </a:xfrm>
          <a:prstGeom prst="rect">
            <a:avLst/>
          </a:prstGeom>
          <a:solidFill>
            <a:srgbClr val="CCCCCC"/>
          </a:solidFill>
          <a:ln w="19050" cap="flat" cmpd="sng">
            <a:solidFill>
              <a:srgbClr val="666666"/>
            </a:solidFill>
            <a:prstDash val="solid"/>
            <a:round/>
            <a:headEnd type="none" w="med" len="med"/>
            <a:tailEnd type="none" w="med" len="med"/>
          </a:ln>
        </p:spPr>
        <p:txBody>
          <a:bodyPr lIns="121900" tIns="121900" rIns="121900" bIns="121900" anchor="ctr" anchorCtr="0">
            <a:noAutofit/>
          </a:bodyPr>
          <a:lstStyle/>
          <a:p>
            <a:endParaRPr sz="2400"/>
          </a:p>
        </p:txBody>
      </p:sp>
      <p:sp>
        <p:nvSpPr>
          <p:cNvPr id="502" name="Shape 502"/>
          <p:cNvSpPr/>
          <p:nvPr/>
        </p:nvSpPr>
        <p:spPr>
          <a:xfrm rot="5400000">
            <a:off x="9793119" y="-953367"/>
            <a:ext cx="226400" cy="1523200"/>
          </a:xfrm>
          <a:prstGeom prst="rect">
            <a:avLst/>
          </a:prstGeom>
          <a:solidFill>
            <a:srgbClr val="CCCCCC"/>
          </a:solidFill>
          <a:ln w="19050" cap="flat" cmpd="sng">
            <a:solidFill>
              <a:srgbClr val="666666"/>
            </a:solidFill>
            <a:prstDash val="solid"/>
            <a:round/>
            <a:headEnd type="none" w="med" len="med"/>
            <a:tailEnd type="none" w="med" len="med"/>
          </a:ln>
        </p:spPr>
        <p:txBody>
          <a:bodyPr lIns="121900" tIns="121900" rIns="121900" bIns="121900" anchor="ctr" anchorCtr="0">
            <a:noAutofit/>
          </a:bodyPr>
          <a:lstStyle/>
          <a:p>
            <a:endParaRPr sz="2400"/>
          </a:p>
        </p:txBody>
      </p:sp>
      <p:sp>
        <p:nvSpPr>
          <p:cNvPr id="503" name="Shape 503"/>
          <p:cNvSpPr/>
          <p:nvPr/>
        </p:nvSpPr>
        <p:spPr>
          <a:xfrm rot="5400000">
            <a:off x="8269033" y="-953367"/>
            <a:ext cx="226400" cy="1523200"/>
          </a:xfrm>
          <a:prstGeom prst="rect">
            <a:avLst/>
          </a:prstGeom>
          <a:solidFill>
            <a:srgbClr val="CCCCCC"/>
          </a:solidFill>
          <a:ln w="19050" cap="flat" cmpd="sng">
            <a:solidFill>
              <a:srgbClr val="666666"/>
            </a:solidFill>
            <a:prstDash val="solid"/>
            <a:round/>
            <a:headEnd type="none" w="med" len="med"/>
            <a:tailEnd type="none" w="med" len="med"/>
          </a:ln>
        </p:spPr>
        <p:txBody>
          <a:bodyPr lIns="121900" tIns="121900" rIns="121900" bIns="121900" anchor="ctr" anchorCtr="0">
            <a:noAutofit/>
          </a:bodyPr>
          <a:lstStyle/>
          <a:p>
            <a:endParaRPr sz="2400"/>
          </a:p>
        </p:txBody>
      </p:sp>
      <p:sp>
        <p:nvSpPr>
          <p:cNvPr id="504" name="Shape 504"/>
          <p:cNvSpPr/>
          <p:nvPr/>
        </p:nvSpPr>
        <p:spPr>
          <a:xfrm rot="5400000">
            <a:off x="6744911" y="-953367"/>
            <a:ext cx="226400" cy="1523200"/>
          </a:xfrm>
          <a:prstGeom prst="rect">
            <a:avLst/>
          </a:prstGeom>
          <a:solidFill>
            <a:srgbClr val="CCCCCC"/>
          </a:solidFill>
          <a:ln w="19050" cap="flat" cmpd="sng">
            <a:solidFill>
              <a:srgbClr val="666666"/>
            </a:solidFill>
            <a:prstDash val="solid"/>
            <a:round/>
            <a:headEnd type="none" w="med" len="med"/>
            <a:tailEnd type="none" w="med" len="med"/>
          </a:ln>
        </p:spPr>
        <p:txBody>
          <a:bodyPr lIns="121900" tIns="121900" rIns="121900" bIns="121900" anchor="ctr" anchorCtr="0">
            <a:noAutofit/>
          </a:bodyPr>
          <a:lstStyle/>
          <a:p>
            <a:endParaRPr sz="2400"/>
          </a:p>
        </p:txBody>
      </p:sp>
      <p:sp>
        <p:nvSpPr>
          <p:cNvPr id="505" name="Shape 505"/>
          <p:cNvSpPr/>
          <p:nvPr/>
        </p:nvSpPr>
        <p:spPr>
          <a:xfrm rot="5400000">
            <a:off x="5220800" y="-953367"/>
            <a:ext cx="226400" cy="1523200"/>
          </a:xfrm>
          <a:prstGeom prst="rect">
            <a:avLst/>
          </a:prstGeom>
          <a:solidFill>
            <a:srgbClr val="CCCCCC"/>
          </a:solidFill>
          <a:ln w="19050" cap="flat" cmpd="sng">
            <a:solidFill>
              <a:srgbClr val="666666"/>
            </a:solidFill>
            <a:prstDash val="solid"/>
            <a:round/>
            <a:headEnd type="none" w="med" len="med"/>
            <a:tailEnd type="none" w="med" len="med"/>
          </a:ln>
        </p:spPr>
        <p:txBody>
          <a:bodyPr lIns="121900" tIns="121900" rIns="121900" bIns="121900" anchor="ctr" anchorCtr="0">
            <a:noAutofit/>
          </a:bodyPr>
          <a:lstStyle/>
          <a:p>
            <a:endParaRPr sz="2400"/>
          </a:p>
        </p:txBody>
      </p:sp>
      <p:sp>
        <p:nvSpPr>
          <p:cNvPr id="506" name="Shape 506"/>
          <p:cNvSpPr/>
          <p:nvPr/>
        </p:nvSpPr>
        <p:spPr>
          <a:xfrm rot="5400000">
            <a:off x="3696713" y="-953367"/>
            <a:ext cx="226400" cy="1523200"/>
          </a:xfrm>
          <a:prstGeom prst="rect">
            <a:avLst/>
          </a:prstGeom>
          <a:solidFill>
            <a:srgbClr val="CCCCCC"/>
          </a:solidFill>
          <a:ln w="19050" cap="flat" cmpd="sng">
            <a:solidFill>
              <a:srgbClr val="666666"/>
            </a:solidFill>
            <a:prstDash val="solid"/>
            <a:round/>
            <a:headEnd type="none" w="med" len="med"/>
            <a:tailEnd type="none" w="med" len="med"/>
          </a:ln>
        </p:spPr>
        <p:txBody>
          <a:bodyPr lIns="121900" tIns="121900" rIns="121900" bIns="121900" anchor="ctr" anchorCtr="0">
            <a:noAutofit/>
          </a:bodyPr>
          <a:lstStyle/>
          <a:p>
            <a:endParaRPr sz="2400"/>
          </a:p>
        </p:txBody>
      </p:sp>
      <p:sp>
        <p:nvSpPr>
          <p:cNvPr id="507" name="Shape 507"/>
          <p:cNvSpPr/>
          <p:nvPr/>
        </p:nvSpPr>
        <p:spPr>
          <a:xfrm rot="5400000">
            <a:off x="2172627" y="-953367"/>
            <a:ext cx="226400" cy="1523200"/>
          </a:xfrm>
          <a:prstGeom prst="rect">
            <a:avLst/>
          </a:prstGeom>
          <a:solidFill>
            <a:srgbClr val="CCCCCC"/>
          </a:solidFill>
          <a:ln w="19050" cap="flat" cmpd="sng">
            <a:solidFill>
              <a:srgbClr val="666666"/>
            </a:solidFill>
            <a:prstDash val="solid"/>
            <a:round/>
            <a:headEnd type="none" w="med" len="med"/>
            <a:tailEnd type="none" w="med" len="med"/>
          </a:ln>
        </p:spPr>
        <p:txBody>
          <a:bodyPr lIns="121900" tIns="121900" rIns="121900" bIns="121900" anchor="ctr" anchorCtr="0">
            <a:noAutofit/>
          </a:bodyPr>
          <a:lstStyle/>
          <a:p>
            <a:endParaRPr sz="2400"/>
          </a:p>
        </p:txBody>
      </p:sp>
      <p:sp>
        <p:nvSpPr>
          <p:cNvPr id="508" name="Shape 508"/>
          <p:cNvSpPr/>
          <p:nvPr/>
        </p:nvSpPr>
        <p:spPr>
          <a:xfrm rot="5400000">
            <a:off x="648505" y="-953367"/>
            <a:ext cx="226400" cy="1523200"/>
          </a:xfrm>
          <a:prstGeom prst="rect">
            <a:avLst/>
          </a:prstGeom>
          <a:solidFill>
            <a:srgbClr val="CCCCCC"/>
          </a:solidFill>
          <a:ln w="19050" cap="flat" cmpd="sng">
            <a:solidFill>
              <a:srgbClr val="666666"/>
            </a:solidFill>
            <a:prstDash val="solid"/>
            <a:round/>
            <a:headEnd type="none" w="med" len="med"/>
            <a:tailEnd type="none" w="med" len="med"/>
          </a:ln>
        </p:spPr>
        <p:txBody>
          <a:bodyPr lIns="121900" tIns="121900" rIns="121900" bIns="121900" anchor="ctr" anchorCtr="0">
            <a:noAutofit/>
          </a:bodyPr>
          <a:lstStyle/>
          <a:p>
            <a:endParaRPr sz="2400"/>
          </a:p>
        </p:txBody>
      </p:sp>
      <p:grpSp>
        <p:nvGrpSpPr>
          <p:cNvPr id="509" name="Shape 509"/>
          <p:cNvGrpSpPr/>
          <p:nvPr/>
        </p:nvGrpSpPr>
        <p:grpSpPr>
          <a:xfrm>
            <a:off x="4322771" y="1413606"/>
            <a:ext cx="3710424" cy="2217021"/>
            <a:chOff x="3200695" y="1886238"/>
            <a:chExt cx="2782818" cy="1662766"/>
          </a:xfrm>
        </p:grpSpPr>
        <p:grpSp>
          <p:nvGrpSpPr>
            <p:cNvPr id="510" name="Shape 510"/>
            <p:cNvGrpSpPr/>
            <p:nvPr/>
          </p:nvGrpSpPr>
          <p:grpSpPr>
            <a:xfrm>
              <a:off x="3200695" y="1886238"/>
              <a:ext cx="2782818" cy="1662766"/>
              <a:chOff x="58889" y="1898110"/>
              <a:chExt cx="3193503" cy="979249"/>
            </a:xfrm>
          </p:grpSpPr>
          <p:sp>
            <p:nvSpPr>
              <p:cNvPr id="511" name="Shape 511"/>
              <p:cNvSpPr/>
              <p:nvPr/>
            </p:nvSpPr>
            <p:spPr>
              <a:xfrm>
                <a:off x="58889" y="1915107"/>
                <a:ext cx="3101700" cy="962252"/>
              </a:xfrm>
              <a:prstGeom prst="rect">
                <a:avLst/>
              </a:prstGeom>
              <a:solidFill>
                <a:srgbClr val="F3F3F3"/>
              </a:solidFill>
              <a:ln>
                <a:noFill/>
              </a:ln>
            </p:spPr>
            <p:txBody>
              <a:bodyPr lIns="121900" tIns="121900" rIns="121900" bIns="121900" anchor="ctr" anchorCtr="0">
                <a:noAutofit/>
              </a:bodyPr>
              <a:lstStyle/>
              <a:p>
                <a:endParaRPr sz="2400"/>
              </a:p>
            </p:txBody>
          </p:sp>
          <p:sp>
            <p:nvSpPr>
              <p:cNvPr id="512" name="Shape 512"/>
              <p:cNvSpPr txBox="1"/>
              <p:nvPr/>
            </p:nvSpPr>
            <p:spPr>
              <a:xfrm>
                <a:off x="97922" y="1898110"/>
                <a:ext cx="3154470" cy="938523"/>
              </a:xfrm>
              <a:prstGeom prst="rect">
                <a:avLst/>
              </a:prstGeom>
              <a:noFill/>
              <a:ln>
                <a:noFill/>
              </a:ln>
            </p:spPr>
            <p:txBody>
              <a:bodyPr lIns="121900" tIns="121900" rIns="121900" bIns="121900" anchor="t" anchorCtr="0">
                <a:noAutofit/>
              </a:bodyPr>
              <a:lstStyle/>
              <a:p>
                <a:pPr>
                  <a:lnSpc>
                    <a:spcPct val="115000"/>
                  </a:lnSpc>
                </a:pPr>
                <a:r>
                  <a:rPr lang="es" sz="1467" dirty="0">
                    <a:solidFill>
                      <a:schemeClr val="dk1"/>
                    </a:solidFill>
                    <a:latin typeface="Open Sans"/>
                    <a:ea typeface="Open Sans"/>
                    <a:cs typeface="Open Sans"/>
                    <a:sym typeface="Open Sans"/>
                  </a:rPr>
                  <a:t>Who are potential allies and  opponents</a:t>
                </a:r>
              </a:p>
              <a:p>
                <a:pPr>
                  <a:lnSpc>
                    <a:spcPct val="115000"/>
                  </a:lnSpc>
                </a:pPr>
                <a:r>
                  <a:rPr lang="es" sz="1467" dirty="0">
                    <a:solidFill>
                      <a:schemeClr val="dk1"/>
                    </a:solidFill>
                    <a:latin typeface="Open Sans"/>
                    <a:ea typeface="Open Sans"/>
                    <a:cs typeface="Open Sans"/>
                    <a:sym typeface="Open Sans"/>
                  </a:rPr>
                  <a:t>What coalitions might build around the issues being tackled</a:t>
                </a:r>
              </a:p>
              <a:p>
                <a:pPr>
                  <a:lnSpc>
                    <a:spcPct val="115000"/>
                  </a:lnSpc>
                </a:pPr>
                <a:r>
                  <a:rPr lang="es" sz="1467" dirty="0">
                    <a:solidFill>
                      <a:schemeClr val="dk1"/>
                    </a:solidFill>
                    <a:latin typeface="Open Sans"/>
                    <a:ea typeface="Open Sans"/>
                    <a:cs typeface="Open Sans"/>
                    <a:sym typeface="Open Sans"/>
                  </a:rPr>
                  <a:t>Are there people whose voices or interests may not be heard</a:t>
                </a:r>
              </a:p>
              <a:p>
                <a:pPr>
                  <a:lnSpc>
                    <a:spcPct val="115000"/>
                  </a:lnSpc>
                </a:pPr>
                <a:r>
                  <a:rPr lang="en-US" sz="1467" dirty="0">
                    <a:solidFill>
                      <a:schemeClr val="dk1"/>
                    </a:solidFill>
                    <a:latin typeface="Open Sans"/>
                    <a:ea typeface="Open Sans"/>
                    <a:cs typeface="Open Sans"/>
                    <a:sym typeface="Open Sans"/>
                  </a:rPr>
                  <a:t>W</a:t>
                </a:r>
                <a:r>
                  <a:rPr lang="es" sz="1467" dirty="0">
                    <a:solidFill>
                      <a:schemeClr val="dk1"/>
                    </a:solidFill>
                    <a:latin typeface="Open Sans"/>
                    <a:ea typeface="Open Sans"/>
                    <a:cs typeface="Open Sans"/>
                    <a:sym typeface="Open Sans"/>
                  </a:rPr>
                  <a:t>ho will be responsible for managing the outcome</a:t>
                </a:r>
              </a:p>
            </p:txBody>
          </p:sp>
        </p:grpSp>
        <p:cxnSp>
          <p:nvCxnSpPr>
            <p:cNvPr id="513" name="Shape 513"/>
            <p:cNvCxnSpPr/>
            <p:nvPr/>
          </p:nvCxnSpPr>
          <p:spPr>
            <a:xfrm>
              <a:off x="3203220" y="1915090"/>
              <a:ext cx="2702700" cy="0"/>
            </a:xfrm>
            <a:prstGeom prst="straightConnector1">
              <a:avLst/>
            </a:prstGeom>
            <a:noFill/>
            <a:ln w="9525" cap="flat" cmpd="sng">
              <a:solidFill>
                <a:srgbClr val="57A7B5"/>
              </a:solidFill>
              <a:prstDash val="solid"/>
              <a:round/>
              <a:headEnd type="none" w="lg" len="lg"/>
              <a:tailEnd type="none" w="lg" len="lg"/>
            </a:ln>
          </p:spPr>
        </p:cxnSp>
      </p:grpSp>
      <p:grpSp>
        <p:nvGrpSpPr>
          <p:cNvPr id="514" name="Shape 514"/>
          <p:cNvGrpSpPr/>
          <p:nvPr/>
        </p:nvGrpSpPr>
        <p:grpSpPr>
          <a:xfrm>
            <a:off x="8268217" y="1455758"/>
            <a:ext cx="3603761" cy="1935957"/>
            <a:chOff x="236677" y="1915102"/>
            <a:chExt cx="3101700" cy="855104"/>
          </a:xfrm>
        </p:grpSpPr>
        <p:grpSp>
          <p:nvGrpSpPr>
            <p:cNvPr id="515" name="Shape 515"/>
            <p:cNvGrpSpPr/>
            <p:nvPr/>
          </p:nvGrpSpPr>
          <p:grpSpPr>
            <a:xfrm>
              <a:off x="236677" y="1915124"/>
              <a:ext cx="3101700" cy="855082"/>
              <a:chOff x="236677" y="1915124"/>
              <a:chExt cx="3101700" cy="855082"/>
            </a:xfrm>
          </p:grpSpPr>
          <p:sp>
            <p:nvSpPr>
              <p:cNvPr id="516" name="Shape 516"/>
              <p:cNvSpPr/>
              <p:nvPr/>
            </p:nvSpPr>
            <p:spPr>
              <a:xfrm>
                <a:off x="236677" y="1919406"/>
                <a:ext cx="3101700" cy="850800"/>
              </a:xfrm>
              <a:prstGeom prst="rect">
                <a:avLst/>
              </a:prstGeom>
              <a:solidFill>
                <a:srgbClr val="F3F3F3"/>
              </a:solidFill>
              <a:ln>
                <a:noFill/>
              </a:ln>
            </p:spPr>
            <p:txBody>
              <a:bodyPr lIns="121900" tIns="121900" rIns="121900" bIns="121900" anchor="ctr" anchorCtr="0">
                <a:noAutofit/>
              </a:bodyPr>
              <a:lstStyle/>
              <a:p>
                <a:endParaRPr sz="2400"/>
              </a:p>
            </p:txBody>
          </p:sp>
          <p:sp>
            <p:nvSpPr>
              <p:cNvPr id="517" name="Shape 517"/>
              <p:cNvSpPr txBox="1"/>
              <p:nvPr/>
            </p:nvSpPr>
            <p:spPr>
              <a:xfrm>
                <a:off x="293110" y="1915124"/>
                <a:ext cx="3045267" cy="850800"/>
              </a:xfrm>
              <a:prstGeom prst="rect">
                <a:avLst/>
              </a:prstGeom>
              <a:noFill/>
              <a:ln>
                <a:noFill/>
              </a:ln>
            </p:spPr>
            <p:txBody>
              <a:bodyPr lIns="121900" tIns="121900" rIns="121900" bIns="121900" anchor="t" anchorCtr="0">
                <a:noAutofit/>
              </a:bodyPr>
              <a:lstStyle/>
              <a:p>
                <a:pPr>
                  <a:lnSpc>
                    <a:spcPct val="115000"/>
                  </a:lnSpc>
                </a:pPr>
                <a:r>
                  <a:rPr lang="es" sz="1467" dirty="0">
                    <a:solidFill>
                      <a:schemeClr val="dk1"/>
                    </a:solidFill>
                    <a:latin typeface="Open Sans"/>
                    <a:ea typeface="Open Sans"/>
                    <a:cs typeface="Open Sans"/>
                    <a:sym typeface="Open Sans"/>
                  </a:rPr>
                  <a:t>Who can facilitate or impede the outcome through their participation, non-participation or opposition</a:t>
                </a:r>
              </a:p>
              <a:p>
                <a:pPr>
                  <a:lnSpc>
                    <a:spcPct val="115000"/>
                  </a:lnSpc>
                </a:pPr>
                <a:r>
                  <a:rPr lang="es" sz="1467" dirty="0">
                    <a:solidFill>
                      <a:schemeClr val="dk1"/>
                    </a:solidFill>
                    <a:latin typeface="Open Sans"/>
                    <a:ea typeface="Open Sans"/>
                    <a:cs typeface="Open Sans"/>
                    <a:sym typeface="Open Sans"/>
                  </a:rPr>
                  <a:t>Who can contribute financial or technical resources towards the work</a:t>
                </a:r>
              </a:p>
            </p:txBody>
          </p:sp>
        </p:grpSp>
        <p:cxnSp>
          <p:nvCxnSpPr>
            <p:cNvPr id="518" name="Shape 518"/>
            <p:cNvCxnSpPr/>
            <p:nvPr/>
          </p:nvCxnSpPr>
          <p:spPr>
            <a:xfrm>
              <a:off x="236677" y="1915102"/>
              <a:ext cx="3101700" cy="0"/>
            </a:xfrm>
            <a:prstGeom prst="straightConnector1">
              <a:avLst/>
            </a:prstGeom>
            <a:noFill/>
            <a:ln w="9525" cap="flat" cmpd="sng">
              <a:solidFill>
                <a:srgbClr val="57A7B5"/>
              </a:solidFill>
              <a:prstDash val="solid"/>
              <a:round/>
              <a:headEnd type="none" w="lg" len="lg"/>
              <a:tailEnd type="none" w="lg" len="lg"/>
            </a:ln>
          </p:spPr>
        </p:cxnSp>
      </p:grpSp>
      <p:grpSp>
        <p:nvGrpSpPr>
          <p:cNvPr id="35" name="Shape 488"/>
          <p:cNvGrpSpPr/>
          <p:nvPr/>
        </p:nvGrpSpPr>
        <p:grpSpPr>
          <a:xfrm>
            <a:off x="415477" y="3954390"/>
            <a:ext cx="5067409" cy="1980332"/>
            <a:chOff x="236677" y="1895502"/>
            <a:chExt cx="3101700" cy="874704"/>
          </a:xfrm>
        </p:grpSpPr>
        <p:grpSp>
          <p:nvGrpSpPr>
            <p:cNvPr id="36" name="Shape 489"/>
            <p:cNvGrpSpPr/>
            <p:nvPr/>
          </p:nvGrpSpPr>
          <p:grpSpPr>
            <a:xfrm>
              <a:off x="236677" y="1895502"/>
              <a:ext cx="3101700" cy="874704"/>
              <a:chOff x="236677" y="1895502"/>
              <a:chExt cx="3101700" cy="874704"/>
            </a:xfrm>
          </p:grpSpPr>
          <p:sp>
            <p:nvSpPr>
              <p:cNvPr id="38" name="Shape 490"/>
              <p:cNvSpPr/>
              <p:nvPr/>
            </p:nvSpPr>
            <p:spPr>
              <a:xfrm>
                <a:off x="236677" y="1919406"/>
                <a:ext cx="3101700" cy="850800"/>
              </a:xfrm>
              <a:prstGeom prst="rect">
                <a:avLst/>
              </a:prstGeom>
              <a:solidFill>
                <a:srgbClr val="F3F3F3"/>
              </a:solidFill>
              <a:ln>
                <a:noFill/>
              </a:ln>
            </p:spPr>
            <p:txBody>
              <a:bodyPr lIns="121900" tIns="121900" rIns="121900" bIns="121900" anchor="ctr" anchorCtr="0">
                <a:noAutofit/>
              </a:bodyPr>
              <a:lstStyle/>
              <a:p>
                <a:endParaRPr sz="2400"/>
              </a:p>
            </p:txBody>
          </p:sp>
          <p:sp>
            <p:nvSpPr>
              <p:cNvPr id="39" name="Shape 491"/>
              <p:cNvSpPr txBox="1"/>
              <p:nvPr/>
            </p:nvSpPr>
            <p:spPr>
              <a:xfrm>
                <a:off x="315027" y="1895502"/>
                <a:ext cx="3023350" cy="870422"/>
              </a:xfrm>
              <a:prstGeom prst="rect">
                <a:avLst/>
              </a:prstGeom>
              <a:noFill/>
              <a:ln>
                <a:noFill/>
              </a:ln>
            </p:spPr>
            <p:txBody>
              <a:bodyPr lIns="121900" tIns="121900" rIns="121900" bIns="121900" anchor="t" anchorCtr="0">
                <a:noAutofit/>
              </a:bodyPr>
              <a:lstStyle/>
              <a:p>
                <a:r>
                  <a:rPr lang="en-US" sz="1467" dirty="0">
                    <a:solidFill>
                      <a:schemeClr val="dk1"/>
                    </a:solidFill>
                    <a:latin typeface="Open Sans"/>
                    <a:ea typeface="Open Sans"/>
                    <a:cs typeface="Open Sans"/>
                    <a:sym typeface="Open Sans"/>
                  </a:rPr>
                  <a:t>Government departments &amp; politicians</a:t>
                </a:r>
                <a:endParaRPr sz="1467" dirty="0">
                  <a:solidFill>
                    <a:schemeClr val="dk1"/>
                  </a:solidFill>
                  <a:latin typeface="Open Sans"/>
                  <a:ea typeface="Open Sans"/>
                  <a:cs typeface="Open Sans"/>
                  <a:sym typeface="Open Sans"/>
                </a:endParaRPr>
              </a:p>
              <a:p>
                <a:pPr>
                  <a:lnSpc>
                    <a:spcPct val="115000"/>
                  </a:lnSpc>
                  <a:buClr>
                    <a:schemeClr val="dk1"/>
                  </a:buClr>
                  <a:buSzPct val="100000"/>
                </a:pPr>
                <a:r>
                  <a:rPr lang="es" sz="1467" dirty="0">
                    <a:solidFill>
                      <a:schemeClr val="dk1"/>
                    </a:solidFill>
                    <a:latin typeface="Open Sans"/>
                    <a:ea typeface="Open Sans"/>
                    <a:cs typeface="Open Sans"/>
                    <a:sym typeface="Open Sans"/>
                  </a:rPr>
                  <a:t>Government agencies</a:t>
                </a:r>
              </a:p>
              <a:p>
                <a:pPr>
                  <a:lnSpc>
                    <a:spcPct val="115000"/>
                  </a:lnSpc>
                  <a:buClr>
                    <a:schemeClr val="dk1"/>
                  </a:buClr>
                  <a:buSzPct val="100000"/>
                </a:pPr>
                <a:r>
                  <a:rPr lang="es" sz="1467" dirty="0">
                    <a:solidFill>
                      <a:schemeClr val="dk1"/>
                    </a:solidFill>
                    <a:latin typeface="Open Sans"/>
                    <a:ea typeface="Open Sans"/>
                    <a:cs typeface="Open Sans"/>
                    <a:sym typeface="Open Sans"/>
                  </a:rPr>
                  <a:t>Industry/producer representative bodies/associations</a:t>
                </a:r>
              </a:p>
              <a:p>
                <a:pPr>
                  <a:lnSpc>
                    <a:spcPct val="115000"/>
                  </a:lnSpc>
                </a:pPr>
                <a:r>
                  <a:rPr lang="es" sz="1467" dirty="0">
                    <a:solidFill>
                      <a:schemeClr val="dk1"/>
                    </a:solidFill>
                    <a:latin typeface="Open Sans"/>
                    <a:ea typeface="Open Sans"/>
                    <a:cs typeface="Open Sans"/>
                    <a:sym typeface="Open Sans"/>
                  </a:rPr>
                  <a:t>Media</a:t>
                </a:r>
              </a:p>
              <a:p>
                <a:pPr>
                  <a:lnSpc>
                    <a:spcPct val="115000"/>
                  </a:lnSpc>
                </a:pPr>
                <a:r>
                  <a:rPr lang="es" sz="1467" dirty="0">
                    <a:solidFill>
                      <a:schemeClr val="dk1"/>
                    </a:solidFill>
                    <a:latin typeface="Open Sans"/>
                    <a:ea typeface="Open Sans"/>
                    <a:cs typeface="Open Sans"/>
                    <a:sym typeface="Open Sans"/>
                  </a:rPr>
                  <a:t>Trading partners</a:t>
                </a:r>
              </a:p>
              <a:p>
                <a:pPr>
                  <a:lnSpc>
                    <a:spcPct val="115000"/>
                  </a:lnSpc>
                </a:pPr>
                <a:r>
                  <a:rPr lang="en-US" sz="1467" dirty="0">
                    <a:solidFill>
                      <a:schemeClr val="dk1"/>
                    </a:solidFill>
                    <a:latin typeface="Open Sans"/>
                    <a:ea typeface="Open Sans"/>
                    <a:cs typeface="Open Sans"/>
                    <a:sym typeface="Open Sans"/>
                  </a:rPr>
                  <a:t>L</a:t>
                </a:r>
                <a:r>
                  <a:rPr lang="es" sz="1467" dirty="0">
                    <a:solidFill>
                      <a:schemeClr val="dk1"/>
                    </a:solidFill>
                    <a:latin typeface="Open Sans"/>
                    <a:ea typeface="Open Sans"/>
                    <a:cs typeface="Open Sans"/>
                    <a:sym typeface="Open Sans"/>
                  </a:rPr>
                  <a:t>and owners &amp; managers</a:t>
                </a:r>
              </a:p>
              <a:p>
                <a:pPr>
                  <a:lnSpc>
                    <a:spcPct val="115000"/>
                  </a:lnSpc>
                </a:pPr>
                <a:r>
                  <a:rPr lang="es" sz="1467" dirty="0">
                    <a:solidFill>
                      <a:schemeClr val="dk1"/>
                    </a:solidFill>
                    <a:latin typeface="Open Sans"/>
                    <a:ea typeface="Open Sans"/>
                    <a:cs typeface="Open Sans"/>
                    <a:sym typeface="Open Sans"/>
                  </a:rPr>
                  <a:t>Special interests/lobby groups</a:t>
                </a:r>
              </a:p>
            </p:txBody>
          </p:sp>
        </p:grpSp>
        <p:cxnSp>
          <p:nvCxnSpPr>
            <p:cNvPr id="37" name="Shape 492"/>
            <p:cNvCxnSpPr/>
            <p:nvPr/>
          </p:nvCxnSpPr>
          <p:spPr>
            <a:xfrm>
              <a:off x="236677" y="1915102"/>
              <a:ext cx="3101700" cy="0"/>
            </a:xfrm>
            <a:prstGeom prst="straightConnector1">
              <a:avLst/>
            </a:prstGeom>
            <a:noFill/>
            <a:ln w="9525" cap="flat" cmpd="sng">
              <a:solidFill>
                <a:srgbClr val="57A7B5"/>
              </a:solidFill>
              <a:prstDash val="solid"/>
              <a:round/>
              <a:headEnd type="none" w="lg" len="lg"/>
              <a:tailEnd type="none" w="lg" len="lg"/>
            </a:ln>
          </p:spPr>
        </p:cxnSp>
      </p:grpSp>
      <p:grpSp>
        <p:nvGrpSpPr>
          <p:cNvPr id="40" name="Shape 488"/>
          <p:cNvGrpSpPr/>
          <p:nvPr/>
        </p:nvGrpSpPr>
        <p:grpSpPr>
          <a:xfrm>
            <a:off x="6302558" y="3981449"/>
            <a:ext cx="5164991" cy="1980332"/>
            <a:chOff x="236677" y="1895502"/>
            <a:chExt cx="3101700" cy="874704"/>
          </a:xfrm>
        </p:grpSpPr>
        <p:grpSp>
          <p:nvGrpSpPr>
            <p:cNvPr id="41" name="Shape 489"/>
            <p:cNvGrpSpPr/>
            <p:nvPr/>
          </p:nvGrpSpPr>
          <p:grpSpPr>
            <a:xfrm>
              <a:off x="236677" y="1895502"/>
              <a:ext cx="3101700" cy="874704"/>
              <a:chOff x="236677" y="1895502"/>
              <a:chExt cx="3101700" cy="874704"/>
            </a:xfrm>
          </p:grpSpPr>
          <p:sp>
            <p:nvSpPr>
              <p:cNvPr id="43" name="Shape 490"/>
              <p:cNvSpPr/>
              <p:nvPr/>
            </p:nvSpPr>
            <p:spPr>
              <a:xfrm>
                <a:off x="236677" y="1919406"/>
                <a:ext cx="3101700" cy="850800"/>
              </a:xfrm>
              <a:prstGeom prst="rect">
                <a:avLst/>
              </a:prstGeom>
              <a:solidFill>
                <a:srgbClr val="F3F3F3"/>
              </a:solidFill>
              <a:ln>
                <a:noFill/>
              </a:ln>
            </p:spPr>
            <p:txBody>
              <a:bodyPr lIns="121900" tIns="121900" rIns="121900" bIns="121900" anchor="ctr" anchorCtr="0">
                <a:noAutofit/>
              </a:bodyPr>
              <a:lstStyle/>
              <a:p>
                <a:endParaRPr sz="2400"/>
              </a:p>
            </p:txBody>
          </p:sp>
          <p:sp>
            <p:nvSpPr>
              <p:cNvPr id="44" name="Shape 491"/>
              <p:cNvSpPr txBox="1"/>
              <p:nvPr/>
            </p:nvSpPr>
            <p:spPr>
              <a:xfrm>
                <a:off x="282410" y="1895502"/>
                <a:ext cx="3055966" cy="870422"/>
              </a:xfrm>
              <a:prstGeom prst="rect">
                <a:avLst/>
              </a:prstGeom>
              <a:noFill/>
              <a:ln>
                <a:noFill/>
              </a:ln>
            </p:spPr>
            <p:txBody>
              <a:bodyPr lIns="121900" tIns="121900" rIns="121900" bIns="121900" anchor="t" anchorCtr="0">
                <a:noAutofit/>
              </a:bodyPr>
              <a:lstStyle/>
              <a:p>
                <a:r>
                  <a:rPr lang="en-US" sz="1467" dirty="0">
                    <a:solidFill>
                      <a:schemeClr val="dk1"/>
                    </a:solidFill>
                    <a:latin typeface="Open Sans"/>
                    <a:ea typeface="Open Sans"/>
                    <a:cs typeface="Open Sans"/>
                    <a:sym typeface="Open Sans"/>
                  </a:rPr>
                  <a:t>National representative and advisory groups</a:t>
                </a:r>
                <a:endParaRPr sz="1467" dirty="0">
                  <a:solidFill>
                    <a:schemeClr val="dk1"/>
                  </a:solidFill>
                  <a:latin typeface="Open Sans"/>
                  <a:ea typeface="Open Sans"/>
                  <a:cs typeface="Open Sans"/>
                  <a:sym typeface="Open Sans"/>
                </a:endParaRPr>
              </a:p>
              <a:p>
                <a:pPr>
                  <a:lnSpc>
                    <a:spcPct val="115000"/>
                  </a:lnSpc>
                  <a:buClr>
                    <a:schemeClr val="dk1"/>
                  </a:buClr>
                  <a:buSzPct val="100000"/>
                </a:pPr>
                <a:r>
                  <a:rPr lang="es" sz="1467" dirty="0">
                    <a:solidFill>
                      <a:schemeClr val="dk1"/>
                    </a:solidFill>
                    <a:latin typeface="Open Sans"/>
                    <a:ea typeface="Open Sans"/>
                    <a:cs typeface="Open Sans"/>
                    <a:sym typeface="Open Sans"/>
                  </a:rPr>
                  <a:t>Research organisations</a:t>
                </a:r>
              </a:p>
              <a:p>
                <a:pPr>
                  <a:lnSpc>
                    <a:spcPct val="115000"/>
                  </a:lnSpc>
                  <a:buClr>
                    <a:schemeClr val="dk1"/>
                  </a:buClr>
                  <a:buSzPct val="100000"/>
                </a:pPr>
                <a:r>
                  <a:rPr lang="es" sz="1467" dirty="0">
                    <a:solidFill>
                      <a:schemeClr val="dk1"/>
                    </a:solidFill>
                    <a:latin typeface="Open Sans"/>
                    <a:ea typeface="Open Sans"/>
                    <a:cs typeface="Open Sans"/>
                    <a:sym typeface="Open Sans"/>
                  </a:rPr>
                  <a:t>Professional groups and their representative bodies</a:t>
                </a:r>
              </a:p>
              <a:p>
                <a:pPr>
                  <a:lnSpc>
                    <a:spcPct val="115000"/>
                  </a:lnSpc>
                </a:pPr>
                <a:r>
                  <a:rPr lang="es" sz="1467" dirty="0">
                    <a:solidFill>
                      <a:schemeClr val="dk1"/>
                    </a:solidFill>
                    <a:latin typeface="Open Sans"/>
                    <a:ea typeface="Open Sans"/>
                    <a:cs typeface="Open Sans"/>
                    <a:sym typeface="Open Sans"/>
                  </a:rPr>
                  <a:t>Civil Society including NGOs and community groups</a:t>
                </a:r>
              </a:p>
              <a:p>
                <a:pPr>
                  <a:lnSpc>
                    <a:spcPct val="115000"/>
                  </a:lnSpc>
                </a:pPr>
                <a:r>
                  <a:rPr lang="es" sz="1467" dirty="0">
                    <a:solidFill>
                      <a:schemeClr val="dk1"/>
                    </a:solidFill>
                    <a:latin typeface="Open Sans"/>
                    <a:ea typeface="Open Sans"/>
                    <a:cs typeface="Open Sans"/>
                    <a:sym typeface="Open Sans"/>
                  </a:rPr>
                  <a:t>Representative groups e.g., for consumers </a:t>
                </a:r>
              </a:p>
              <a:p>
                <a:pPr>
                  <a:lnSpc>
                    <a:spcPct val="115000"/>
                  </a:lnSpc>
                </a:pPr>
                <a:r>
                  <a:rPr lang="es" sz="1467" dirty="0">
                    <a:solidFill>
                      <a:schemeClr val="dk1"/>
                    </a:solidFill>
                    <a:latin typeface="Open Sans"/>
                    <a:ea typeface="Open Sans"/>
                    <a:cs typeface="Open Sans"/>
                    <a:sym typeface="Open Sans"/>
                  </a:rPr>
                  <a:t>Development partners</a:t>
                </a:r>
              </a:p>
              <a:p>
                <a:pPr>
                  <a:lnSpc>
                    <a:spcPct val="115000"/>
                  </a:lnSpc>
                </a:pPr>
                <a:r>
                  <a:rPr lang="es" sz="1467" dirty="0">
                    <a:solidFill>
                      <a:schemeClr val="dk1"/>
                    </a:solidFill>
                    <a:latin typeface="Open Sans"/>
                    <a:ea typeface="Open Sans"/>
                    <a:cs typeface="Open Sans"/>
                    <a:sym typeface="Open Sans"/>
                  </a:rPr>
                  <a:t>Donor agencies</a:t>
                </a:r>
              </a:p>
            </p:txBody>
          </p:sp>
        </p:grpSp>
        <p:cxnSp>
          <p:nvCxnSpPr>
            <p:cNvPr id="42" name="Shape 492"/>
            <p:cNvCxnSpPr/>
            <p:nvPr/>
          </p:nvCxnSpPr>
          <p:spPr>
            <a:xfrm>
              <a:off x="236677" y="1915102"/>
              <a:ext cx="3101700" cy="0"/>
            </a:xfrm>
            <a:prstGeom prst="straightConnector1">
              <a:avLst/>
            </a:prstGeom>
            <a:noFill/>
            <a:ln w="9525" cap="flat" cmpd="sng">
              <a:solidFill>
                <a:srgbClr val="57A7B5"/>
              </a:solidFill>
              <a:prstDash val="solid"/>
              <a:round/>
              <a:headEnd type="none" w="lg" len="lg"/>
              <a:tailEnd type="none" w="lg" len="lg"/>
            </a:ln>
          </p:spPr>
        </p:cxnSp>
      </p:grpSp>
      <p:sp>
        <p:nvSpPr>
          <p:cNvPr id="45" name="Shape 487"/>
          <p:cNvSpPr txBox="1"/>
          <p:nvPr/>
        </p:nvSpPr>
        <p:spPr>
          <a:xfrm>
            <a:off x="29851" y="3499951"/>
            <a:ext cx="12189599" cy="560800"/>
          </a:xfrm>
          <a:prstGeom prst="rect">
            <a:avLst/>
          </a:prstGeom>
          <a:noFill/>
          <a:ln>
            <a:noFill/>
          </a:ln>
        </p:spPr>
        <p:txBody>
          <a:bodyPr lIns="121900" tIns="121900" rIns="121900" bIns="121900" anchor="t" anchorCtr="0">
            <a:noAutofit/>
          </a:bodyPr>
          <a:lstStyle/>
          <a:p>
            <a:pPr algn="ctr">
              <a:lnSpc>
                <a:spcPct val="115000"/>
              </a:lnSpc>
            </a:pPr>
            <a:r>
              <a:rPr lang="es" sz="1333" b="1" dirty="0">
                <a:solidFill>
                  <a:srgbClr val="434343"/>
                </a:solidFill>
                <a:latin typeface="Open Sans"/>
                <a:ea typeface="Open Sans"/>
                <a:cs typeface="Open Sans"/>
                <a:sym typeface="Open Sans"/>
              </a:rPr>
              <a:t>Alternatively, consider examples of stakeholder categories, and ask if there are stakeholders from these categories that you should include</a:t>
            </a:r>
          </a:p>
        </p:txBody>
      </p:sp>
    </p:spTree>
    <p:extLst>
      <p:ext uri="{BB962C8B-B14F-4D97-AF65-F5344CB8AC3E}">
        <p14:creationId xmlns:p14="http://schemas.microsoft.com/office/powerpoint/2010/main" val="2551643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87"/>
                                        </p:tgtEl>
                                        <p:attrNameLst>
                                          <p:attrName>style.visibility</p:attrName>
                                        </p:attrNameLst>
                                      </p:cBhvr>
                                      <p:to>
                                        <p:strVal val="visible"/>
                                      </p:to>
                                    </p:set>
                                    <p:animEffect transition="in" filter="fade">
                                      <p:cBhvr>
                                        <p:cTn id="7" dur="1000"/>
                                        <p:tgtEl>
                                          <p:spTgt spid="487"/>
                                        </p:tgtEl>
                                      </p:cBhvr>
                                    </p:animEffect>
                                    <p:anim calcmode="lin" valueType="num">
                                      <p:cBhvr>
                                        <p:cTn id="8" dur="1000" fill="hold"/>
                                        <p:tgtEl>
                                          <p:spTgt spid="487"/>
                                        </p:tgtEl>
                                        <p:attrNameLst>
                                          <p:attrName>ppt_x</p:attrName>
                                        </p:attrNameLst>
                                      </p:cBhvr>
                                      <p:tavLst>
                                        <p:tav tm="0">
                                          <p:val>
                                            <p:strVal val="#ppt_x"/>
                                          </p:val>
                                        </p:tav>
                                        <p:tav tm="100000">
                                          <p:val>
                                            <p:strVal val="#ppt_x"/>
                                          </p:val>
                                        </p:tav>
                                      </p:tavLst>
                                    </p:anim>
                                    <p:anim calcmode="lin" valueType="num">
                                      <p:cBhvr>
                                        <p:cTn id="9" dur="1000" fill="hold"/>
                                        <p:tgtEl>
                                          <p:spTgt spid="48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88"/>
                                        </p:tgtEl>
                                        <p:attrNameLst>
                                          <p:attrName>style.visibility</p:attrName>
                                        </p:attrNameLst>
                                      </p:cBhvr>
                                      <p:to>
                                        <p:strVal val="visible"/>
                                      </p:to>
                                    </p:set>
                                    <p:animEffect transition="in" filter="fade">
                                      <p:cBhvr>
                                        <p:cTn id="14" dur="1000"/>
                                        <p:tgtEl>
                                          <p:spTgt spid="488"/>
                                        </p:tgtEl>
                                      </p:cBhvr>
                                    </p:animEffect>
                                    <p:anim calcmode="lin" valueType="num">
                                      <p:cBhvr>
                                        <p:cTn id="15" dur="1000" fill="hold"/>
                                        <p:tgtEl>
                                          <p:spTgt spid="488"/>
                                        </p:tgtEl>
                                        <p:attrNameLst>
                                          <p:attrName>ppt_x</p:attrName>
                                        </p:attrNameLst>
                                      </p:cBhvr>
                                      <p:tavLst>
                                        <p:tav tm="0">
                                          <p:val>
                                            <p:strVal val="#ppt_x"/>
                                          </p:val>
                                        </p:tav>
                                        <p:tav tm="100000">
                                          <p:val>
                                            <p:strVal val="#ppt_x"/>
                                          </p:val>
                                        </p:tav>
                                      </p:tavLst>
                                    </p:anim>
                                    <p:anim calcmode="lin" valueType="num">
                                      <p:cBhvr>
                                        <p:cTn id="16" dur="1000" fill="hold"/>
                                        <p:tgtEl>
                                          <p:spTgt spid="48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09"/>
                                        </p:tgtEl>
                                        <p:attrNameLst>
                                          <p:attrName>style.visibility</p:attrName>
                                        </p:attrNameLst>
                                      </p:cBhvr>
                                      <p:to>
                                        <p:strVal val="visible"/>
                                      </p:to>
                                    </p:set>
                                    <p:animEffect transition="in" filter="fade">
                                      <p:cBhvr>
                                        <p:cTn id="21" dur="1000"/>
                                        <p:tgtEl>
                                          <p:spTgt spid="509"/>
                                        </p:tgtEl>
                                      </p:cBhvr>
                                    </p:animEffect>
                                    <p:anim calcmode="lin" valueType="num">
                                      <p:cBhvr>
                                        <p:cTn id="22" dur="1000" fill="hold"/>
                                        <p:tgtEl>
                                          <p:spTgt spid="509"/>
                                        </p:tgtEl>
                                        <p:attrNameLst>
                                          <p:attrName>ppt_x</p:attrName>
                                        </p:attrNameLst>
                                      </p:cBhvr>
                                      <p:tavLst>
                                        <p:tav tm="0">
                                          <p:val>
                                            <p:strVal val="#ppt_x"/>
                                          </p:val>
                                        </p:tav>
                                        <p:tav tm="100000">
                                          <p:val>
                                            <p:strVal val="#ppt_x"/>
                                          </p:val>
                                        </p:tav>
                                      </p:tavLst>
                                    </p:anim>
                                    <p:anim calcmode="lin" valueType="num">
                                      <p:cBhvr>
                                        <p:cTn id="23" dur="1000" fill="hold"/>
                                        <p:tgtEl>
                                          <p:spTgt spid="50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14"/>
                                        </p:tgtEl>
                                        <p:attrNameLst>
                                          <p:attrName>style.visibility</p:attrName>
                                        </p:attrNameLst>
                                      </p:cBhvr>
                                      <p:to>
                                        <p:strVal val="visible"/>
                                      </p:to>
                                    </p:set>
                                    <p:animEffect transition="in" filter="fade">
                                      <p:cBhvr>
                                        <p:cTn id="28" dur="1000"/>
                                        <p:tgtEl>
                                          <p:spTgt spid="514"/>
                                        </p:tgtEl>
                                      </p:cBhvr>
                                    </p:animEffect>
                                    <p:anim calcmode="lin" valueType="num">
                                      <p:cBhvr>
                                        <p:cTn id="29" dur="1000" fill="hold"/>
                                        <p:tgtEl>
                                          <p:spTgt spid="514"/>
                                        </p:tgtEl>
                                        <p:attrNameLst>
                                          <p:attrName>ppt_x</p:attrName>
                                        </p:attrNameLst>
                                      </p:cBhvr>
                                      <p:tavLst>
                                        <p:tav tm="0">
                                          <p:val>
                                            <p:strVal val="#ppt_x"/>
                                          </p:val>
                                        </p:tav>
                                        <p:tav tm="100000">
                                          <p:val>
                                            <p:strVal val="#ppt_x"/>
                                          </p:val>
                                        </p:tav>
                                      </p:tavLst>
                                    </p:anim>
                                    <p:anim calcmode="lin" valueType="num">
                                      <p:cBhvr>
                                        <p:cTn id="30" dur="1000" fill="hold"/>
                                        <p:tgtEl>
                                          <p:spTgt spid="51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fade">
                                      <p:cBhvr>
                                        <p:cTn id="42" dur="1000"/>
                                        <p:tgtEl>
                                          <p:spTgt spid="35"/>
                                        </p:tgtEl>
                                      </p:cBhvr>
                                    </p:animEffect>
                                    <p:anim calcmode="lin" valueType="num">
                                      <p:cBhvr>
                                        <p:cTn id="43" dur="1000" fill="hold"/>
                                        <p:tgtEl>
                                          <p:spTgt spid="35"/>
                                        </p:tgtEl>
                                        <p:attrNameLst>
                                          <p:attrName>ppt_x</p:attrName>
                                        </p:attrNameLst>
                                      </p:cBhvr>
                                      <p:tavLst>
                                        <p:tav tm="0">
                                          <p:val>
                                            <p:strVal val="#ppt_x"/>
                                          </p:val>
                                        </p:tav>
                                        <p:tav tm="100000">
                                          <p:val>
                                            <p:strVal val="#ppt_x"/>
                                          </p:val>
                                        </p:tav>
                                      </p:tavLst>
                                    </p:anim>
                                    <p:anim calcmode="lin" valueType="num">
                                      <p:cBhvr>
                                        <p:cTn id="44"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40"/>
                                        </p:tgtEl>
                                        <p:attrNameLst>
                                          <p:attrName>style.visibility</p:attrName>
                                        </p:attrNameLst>
                                      </p:cBhvr>
                                      <p:to>
                                        <p:strVal val="visible"/>
                                      </p:to>
                                    </p:set>
                                    <p:animEffect transition="in" filter="fade">
                                      <p:cBhvr>
                                        <p:cTn id="49" dur="1000"/>
                                        <p:tgtEl>
                                          <p:spTgt spid="40"/>
                                        </p:tgtEl>
                                      </p:cBhvr>
                                    </p:animEffect>
                                    <p:anim calcmode="lin" valueType="num">
                                      <p:cBhvr>
                                        <p:cTn id="50" dur="1000" fill="hold"/>
                                        <p:tgtEl>
                                          <p:spTgt spid="40"/>
                                        </p:tgtEl>
                                        <p:attrNameLst>
                                          <p:attrName>ppt_x</p:attrName>
                                        </p:attrNameLst>
                                      </p:cBhvr>
                                      <p:tavLst>
                                        <p:tav tm="0">
                                          <p:val>
                                            <p:strVal val="#ppt_x"/>
                                          </p:val>
                                        </p:tav>
                                        <p:tav tm="100000">
                                          <p:val>
                                            <p:strVal val="#ppt_x"/>
                                          </p:val>
                                        </p:tav>
                                      </p:tavLst>
                                    </p:anim>
                                    <p:anim calcmode="lin" valueType="num">
                                      <p:cBhvr>
                                        <p:cTn id="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7" grpId="0"/>
      <p:bldP spid="45"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20E2A-B851-EEEB-FCEF-7BAD169B9CA7}"/>
              </a:ext>
            </a:extLst>
          </p:cNvPr>
          <p:cNvSpPr>
            <a:spLocks noGrp="1"/>
          </p:cNvSpPr>
          <p:nvPr>
            <p:ph type="title"/>
          </p:nvPr>
        </p:nvSpPr>
        <p:spPr>
          <a:xfrm>
            <a:off x="846991" y="2592938"/>
            <a:ext cx="10515600" cy="1325563"/>
          </a:xfrm>
        </p:spPr>
        <p:txBody>
          <a:bodyPr>
            <a:normAutofit/>
          </a:bodyPr>
          <a:lstStyle/>
          <a:p>
            <a:pPr algn="ctr"/>
            <a:r>
              <a:rPr lang="en-US" dirty="0" smtClean="0"/>
              <a:t>Understanding the research grants landscape</a:t>
            </a:r>
            <a:endParaRPr lang="en-US" dirty="0"/>
          </a:p>
        </p:txBody>
      </p:sp>
    </p:spTree>
    <p:extLst>
      <p:ext uri="{BB962C8B-B14F-4D97-AF65-F5344CB8AC3E}">
        <p14:creationId xmlns:p14="http://schemas.microsoft.com/office/powerpoint/2010/main" val="219275503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2456" y="305905"/>
            <a:ext cx="6398699" cy="6411307"/>
          </a:xfrm>
          <a:prstGeom prst="rect">
            <a:avLst/>
          </a:prstGeom>
        </p:spPr>
        <p:txBody>
          <a:bodyPr wrap="square">
            <a:spAutoFit/>
          </a:bodyPr>
          <a:lstStyle/>
          <a:p>
            <a:r>
              <a:rPr lang="en-US" sz="3733" b="1" dirty="0">
                <a:latin typeface="Open Sans" panose="020B0604020202020204" charset="0"/>
                <a:ea typeface="Open Sans" panose="020B0604020202020204" charset="0"/>
                <a:cs typeface="Open Sans" panose="020B0604020202020204" charset="0"/>
              </a:rPr>
              <a:t>The Harsh Reality: </a:t>
            </a:r>
            <a:r>
              <a:rPr lang="en-US" sz="3733" dirty="0">
                <a:latin typeface="Open Sans" panose="020B0604020202020204" charset="0"/>
                <a:ea typeface="Open Sans" panose="020B0604020202020204" charset="0"/>
                <a:cs typeface="Open Sans" panose="020B0604020202020204" charset="0"/>
              </a:rPr>
              <a:t/>
            </a:r>
            <a:br>
              <a:rPr lang="en-US" sz="3733" dirty="0">
                <a:latin typeface="Open Sans" panose="020B0604020202020204" charset="0"/>
                <a:ea typeface="Open Sans" panose="020B0604020202020204" charset="0"/>
                <a:cs typeface="Open Sans" panose="020B0604020202020204" charset="0"/>
              </a:rPr>
            </a:br>
            <a:r>
              <a:rPr lang="en-US" sz="3733" dirty="0">
                <a:latin typeface="Open Sans" panose="020B0604020202020204" charset="0"/>
                <a:ea typeface="Open Sans" panose="020B0604020202020204" charset="0"/>
                <a:cs typeface="Open Sans" panose="020B0604020202020204" charset="0"/>
              </a:rPr>
              <a:t/>
            </a:r>
            <a:br>
              <a:rPr lang="en-US" sz="3733" dirty="0">
                <a:latin typeface="Open Sans" panose="020B0604020202020204" charset="0"/>
                <a:ea typeface="Open Sans" panose="020B0604020202020204" charset="0"/>
                <a:cs typeface="Open Sans" panose="020B0604020202020204" charset="0"/>
              </a:rPr>
            </a:br>
            <a:r>
              <a:rPr lang="en-US" sz="3733" dirty="0">
                <a:latin typeface="Open Sans" panose="020B0604020202020204" charset="0"/>
                <a:ea typeface="Open Sans" panose="020B0604020202020204" charset="0"/>
                <a:cs typeface="Open Sans" panose="020B0604020202020204" charset="0"/>
              </a:rPr>
              <a:t>Generally, </a:t>
            </a:r>
            <a:r>
              <a:rPr lang="en-US" sz="3733" b="1" dirty="0">
                <a:latin typeface="Open Sans" panose="020B0604020202020204" charset="0"/>
                <a:ea typeface="Open Sans" panose="020B0604020202020204" charset="0"/>
                <a:cs typeface="Open Sans" panose="020B0604020202020204" charset="0"/>
              </a:rPr>
              <a:t>a very good grant proposal by a new applicant</a:t>
            </a:r>
            <a:r>
              <a:rPr lang="en-US" sz="3733" dirty="0">
                <a:latin typeface="Open Sans" panose="020B0604020202020204" charset="0"/>
                <a:ea typeface="Open Sans" panose="020B0604020202020204" charset="0"/>
                <a:cs typeface="Open Sans" panose="020B0604020202020204" charset="0"/>
              </a:rPr>
              <a:t> has a </a:t>
            </a:r>
            <a:r>
              <a:rPr lang="en-US" sz="3733" b="1" dirty="0">
                <a:latin typeface="Open Sans" panose="020B0604020202020204" charset="0"/>
                <a:ea typeface="Open Sans" panose="020B0604020202020204" charset="0"/>
                <a:cs typeface="Open Sans" panose="020B0604020202020204" charset="0"/>
              </a:rPr>
              <a:t>success rate</a:t>
            </a:r>
            <a:r>
              <a:rPr lang="en-US" sz="3733" dirty="0">
                <a:latin typeface="Open Sans" panose="020B0604020202020204" charset="0"/>
                <a:ea typeface="Open Sans" panose="020B0604020202020204" charset="0"/>
                <a:cs typeface="Open Sans" panose="020B0604020202020204" charset="0"/>
              </a:rPr>
              <a:t> of </a:t>
            </a:r>
            <a:r>
              <a:rPr lang="en-US" sz="3733" dirty="0">
                <a:solidFill>
                  <a:srgbClr val="FF0000"/>
                </a:solidFill>
                <a:latin typeface="Open Sans" panose="020B0604020202020204" charset="0"/>
                <a:ea typeface="Open Sans" panose="020B0604020202020204" charset="0"/>
                <a:cs typeface="Open Sans" panose="020B0604020202020204" charset="0"/>
              </a:rPr>
              <a:t>9%-10%</a:t>
            </a:r>
            <a:br>
              <a:rPr lang="en-US" sz="3733" dirty="0">
                <a:solidFill>
                  <a:srgbClr val="FF0000"/>
                </a:solidFill>
                <a:latin typeface="Open Sans" panose="020B0604020202020204" charset="0"/>
                <a:ea typeface="Open Sans" panose="020B0604020202020204" charset="0"/>
                <a:cs typeface="Open Sans" panose="020B0604020202020204" charset="0"/>
              </a:rPr>
            </a:br>
            <a:r>
              <a:rPr lang="en-US" sz="3733" dirty="0">
                <a:latin typeface="Open Sans" panose="020B0604020202020204" charset="0"/>
                <a:ea typeface="Open Sans" panose="020B0604020202020204" charset="0"/>
                <a:cs typeface="Open Sans" panose="020B0604020202020204" charset="0"/>
              </a:rPr>
              <a:t/>
            </a:r>
            <a:br>
              <a:rPr lang="en-US" sz="3733" dirty="0">
                <a:latin typeface="Open Sans" panose="020B0604020202020204" charset="0"/>
                <a:ea typeface="Open Sans" panose="020B0604020202020204" charset="0"/>
                <a:cs typeface="Open Sans" panose="020B0604020202020204" charset="0"/>
              </a:rPr>
            </a:br>
            <a:r>
              <a:rPr lang="en-US" sz="3733" dirty="0">
                <a:latin typeface="Open Sans" panose="020B0604020202020204" charset="0"/>
                <a:ea typeface="Open Sans" panose="020B0604020202020204" charset="0"/>
                <a:cs typeface="Open Sans" panose="020B0604020202020204" charset="0"/>
              </a:rPr>
              <a:t>Repeat applicants have a </a:t>
            </a:r>
            <a:r>
              <a:rPr lang="en-US" sz="3733" b="1" dirty="0">
                <a:latin typeface="Open Sans" panose="020B0604020202020204" charset="0"/>
                <a:ea typeface="Open Sans" panose="020B0604020202020204" charset="0"/>
                <a:cs typeface="Open Sans" panose="020B0604020202020204" charset="0"/>
              </a:rPr>
              <a:t>success rate </a:t>
            </a:r>
            <a:r>
              <a:rPr lang="en-US" sz="3733" dirty="0">
                <a:latin typeface="Open Sans" panose="020B0604020202020204" charset="0"/>
                <a:ea typeface="Open Sans" panose="020B0604020202020204" charset="0"/>
                <a:cs typeface="Open Sans" panose="020B0604020202020204" charset="0"/>
              </a:rPr>
              <a:t>of </a:t>
            </a:r>
            <a:r>
              <a:rPr lang="en-US" sz="3733" dirty="0">
                <a:solidFill>
                  <a:srgbClr val="FF0000"/>
                </a:solidFill>
                <a:latin typeface="Open Sans" panose="020B0604020202020204" charset="0"/>
                <a:ea typeface="Open Sans" panose="020B0604020202020204" charset="0"/>
                <a:cs typeface="Open Sans" panose="020B0604020202020204" charset="0"/>
              </a:rPr>
              <a:t>14%-15% </a:t>
            </a:r>
            <a:br>
              <a:rPr lang="en-US" sz="3733" dirty="0">
                <a:solidFill>
                  <a:srgbClr val="FF0000"/>
                </a:solidFill>
                <a:latin typeface="Open Sans" panose="020B0604020202020204" charset="0"/>
                <a:ea typeface="Open Sans" panose="020B0604020202020204" charset="0"/>
                <a:cs typeface="Open Sans" panose="020B0604020202020204" charset="0"/>
              </a:rPr>
            </a:br>
            <a:r>
              <a:rPr lang="en-US" sz="3733" dirty="0">
                <a:latin typeface="Open Sans" panose="020B0604020202020204" charset="0"/>
                <a:ea typeface="Open Sans" panose="020B0604020202020204" charset="0"/>
                <a:cs typeface="Open Sans" panose="020B0604020202020204" charset="0"/>
              </a:rPr>
              <a:t/>
            </a:r>
            <a:br>
              <a:rPr lang="en-US" sz="3733" dirty="0">
                <a:latin typeface="Open Sans" panose="020B0604020202020204" charset="0"/>
                <a:ea typeface="Open Sans" panose="020B0604020202020204" charset="0"/>
                <a:cs typeface="Open Sans" panose="020B0604020202020204" charset="0"/>
              </a:rPr>
            </a:br>
            <a:endParaRPr lang="en-US" sz="3733" dirty="0">
              <a:latin typeface="Open Sans" panose="020B0604020202020204" charset="0"/>
              <a:ea typeface="Open Sans" panose="020B0604020202020204" charset="0"/>
              <a:cs typeface="Open Sans" panose="020B060402020202020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61155" y="1227607"/>
            <a:ext cx="4535407" cy="3637396"/>
          </a:xfrm>
          <a:prstGeom prst="rect">
            <a:avLst/>
          </a:prstGeom>
        </p:spPr>
      </p:pic>
    </p:spTree>
    <p:extLst>
      <p:ext uri="{BB962C8B-B14F-4D97-AF65-F5344CB8AC3E}">
        <p14:creationId xmlns:p14="http://schemas.microsoft.com/office/powerpoint/2010/main" val="24081732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Shape 220"/>
          <p:cNvSpPr/>
          <p:nvPr/>
        </p:nvSpPr>
        <p:spPr>
          <a:xfrm>
            <a:off x="-302033" y="0"/>
            <a:ext cx="226400" cy="856800"/>
          </a:xfrm>
          <a:prstGeom prst="rect">
            <a:avLst/>
          </a:prstGeom>
          <a:solidFill>
            <a:srgbClr val="CCCCCC"/>
          </a:solidFill>
          <a:ln w="19050" cap="flat" cmpd="sng">
            <a:solidFill>
              <a:srgbClr val="666666"/>
            </a:solidFill>
            <a:prstDash val="solid"/>
            <a:round/>
            <a:headEnd type="none" w="med" len="med"/>
            <a:tailEnd type="none" w="med" len="med"/>
          </a:ln>
        </p:spPr>
        <p:txBody>
          <a:bodyPr lIns="121900" tIns="121900" rIns="121900" bIns="121900" anchor="ctr" anchorCtr="0">
            <a:noAutofit/>
          </a:bodyPr>
          <a:lstStyle/>
          <a:p>
            <a:endParaRPr sz="2400"/>
          </a:p>
        </p:txBody>
      </p:sp>
      <p:sp>
        <p:nvSpPr>
          <p:cNvPr id="221" name="Shape 221"/>
          <p:cNvSpPr/>
          <p:nvPr/>
        </p:nvSpPr>
        <p:spPr>
          <a:xfrm>
            <a:off x="-302033" y="857241"/>
            <a:ext cx="226400" cy="856800"/>
          </a:xfrm>
          <a:prstGeom prst="rect">
            <a:avLst/>
          </a:prstGeom>
          <a:solidFill>
            <a:srgbClr val="CCCCCC"/>
          </a:solidFill>
          <a:ln w="19050" cap="flat" cmpd="sng">
            <a:solidFill>
              <a:srgbClr val="666666"/>
            </a:solidFill>
            <a:prstDash val="solid"/>
            <a:round/>
            <a:headEnd type="none" w="med" len="med"/>
            <a:tailEnd type="none" w="med" len="med"/>
          </a:ln>
        </p:spPr>
        <p:txBody>
          <a:bodyPr lIns="121900" tIns="121900" rIns="121900" bIns="121900" anchor="ctr" anchorCtr="0">
            <a:noAutofit/>
          </a:bodyPr>
          <a:lstStyle/>
          <a:p>
            <a:endParaRPr sz="2400"/>
          </a:p>
        </p:txBody>
      </p:sp>
      <p:sp>
        <p:nvSpPr>
          <p:cNvPr id="222" name="Shape 222"/>
          <p:cNvSpPr/>
          <p:nvPr/>
        </p:nvSpPr>
        <p:spPr>
          <a:xfrm>
            <a:off x="-302033" y="1714484"/>
            <a:ext cx="226400" cy="856800"/>
          </a:xfrm>
          <a:prstGeom prst="rect">
            <a:avLst/>
          </a:prstGeom>
          <a:solidFill>
            <a:srgbClr val="CCCCCC"/>
          </a:solidFill>
          <a:ln w="19050" cap="flat" cmpd="sng">
            <a:solidFill>
              <a:srgbClr val="666666"/>
            </a:solidFill>
            <a:prstDash val="solid"/>
            <a:round/>
            <a:headEnd type="none" w="med" len="med"/>
            <a:tailEnd type="none" w="med" len="med"/>
          </a:ln>
        </p:spPr>
        <p:txBody>
          <a:bodyPr lIns="121900" tIns="121900" rIns="121900" bIns="121900" anchor="ctr" anchorCtr="0">
            <a:noAutofit/>
          </a:bodyPr>
          <a:lstStyle/>
          <a:p>
            <a:endParaRPr sz="2400"/>
          </a:p>
        </p:txBody>
      </p:sp>
      <p:sp>
        <p:nvSpPr>
          <p:cNvPr id="223" name="Shape 223"/>
          <p:cNvSpPr/>
          <p:nvPr/>
        </p:nvSpPr>
        <p:spPr>
          <a:xfrm>
            <a:off x="-302033" y="2571747"/>
            <a:ext cx="226400" cy="856800"/>
          </a:xfrm>
          <a:prstGeom prst="rect">
            <a:avLst/>
          </a:prstGeom>
          <a:solidFill>
            <a:srgbClr val="CCCCCC"/>
          </a:solidFill>
          <a:ln w="19050" cap="flat" cmpd="sng">
            <a:solidFill>
              <a:srgbClr val="666666"/>
            </a:solidFill>
            <a:prstDash val="solid"/>
            <a:round/>
            <a:headEnd type="none" w="med" len="med"/>
            <a:tailEnd type="none" w="med" len="med"/>
          </a:ln>
        </p:spPr>
        <p:txBody>
          <a:bodyPr lIns="121900" tIns="121900" rIns="121900" bIns="121900" anchor="ctr" anchorCtr="0">
            <a:noAutofit/>
          </a:bodyPr>
          <a:lstStyle/>
          <a:p>
            <a:endParaRPr sz="2400"/>
          </a:p>
        </p:txBody>
      </p:sp>
      <p:sp>
        <p:nvSpPr>
          <p:cNvPr id="224" name="Shape 224"/>
          <p:cNvSpPr/>
          <p:nvPr/>
        </p:nvSpPr>
        <p:spPr>
          <a:xfrm>
            <a:off x="-302033" y="3429003"/>
            <a:ext cx="226400" cy="856800"/>
          </a:xfrm>
          <a:prstGeom prst="rect">
            <a:avLst/>
          </a:prstGeom>
          <a:solidFill>
            <a:srgbClr val="CCCCCC"/>
          </a:solidFill>
          <a:ln w="19050" cap="flat" cmpd="sng">
            <a:solidFill>
              <a:srgbClr val="666666"/>
            </a:solidFill>
            <a:prstDash val="solid"/>
            <a:round/>
            <a:headEnd type="none" w="med" len="med"/>
            <a:tailEnd type="none" w="med" len="med"/>
          </a:ln>
        </p:spPr>
        <p:txBody>
          <a:bodyPr lIns="121900" tIns="121900" rIns="121900" bIns="121900" anchor="ctr" anchorCtr="0">
            <a:noAutofit/>
          </a:bodyPr>
          <a:lstStyle/>
          <a:p>
            <a:endParaRPr sz="2400"/>
          </a:p>
        </p:txBody>
      </p:sp>
      <p:sp>
        <p:nvSpPr>
          <p:cNvPr id="225" name="Shape 225"/>
          <p:cNvSpPr/>
          <p:nvPr/>
        </p:nvSpPr>
        <p:spPr>
          <a:xfrm>
            <a:off x="-302033" y="4286245"/>
            <a:ext cx="226400" cy="856800"/>
          </a:xfrm>
          <a:prstGeom prst="rect">
            <a:avLst/>
          </a:prstGeom>
          <a:solidFill>
            <a:srgbClr val="CCCCCC"/>
          </a:solidFill>
          <a:ln w="19050" cap="flat" cmpd="sng">
            <a:solidFill>
              <a:srgbClr val="666666"/>
            </a:solidFill>
            <a:prstDash val="solid"/>
            <a:round/>
            <a:headEnd type="none" w="med" len="med"/>
            <a:tailEnd type="none" w="med" len="med"/>
          </a:ln>
        </p:spPr>
        <p:txBody>
          <a:bodyPr lIns="121900" tIns="121900" rIns="121900" bIns="121900" anchor="ctr" anchorCtr="0">
            <a:noAutofit/>
          </a:bodyPr>
          <a:lstStyle/>
          <a:p>
            <a:endParaRPr sz="2400"/>
          </a:p>
        </p:txBody>
      </p:sp>
      <p:sp>
        <p:nvSpPr>
          <p:cNvPr id="226" name="Shape 226"/>
          <p:cNvSpPr/>
          <p:nvPr/>
        </p:nvSpPr>
        <p:spPr>
          <a:xfrm>
            <a:off x="-302033" y="5143488"/>
            <a:ext cx="226400" cy="856800"/>
          </a:xfrm>
          <a:prstGeom prst="rect">
            <a:avLst/>
          </a:prstGeom>
          <a:solidFill>
            <a:srgbClr val="CCCCCC"/>
          </a:solidFill>
          <a:ln w="19050" cap="flat" cmpd="sng">
            <a:solidFill>
              <a:srgbClr val="666666"/>
            </a:solidFill>
            <a:prstDash val="solid"/>
            <a:round/>
            <a:headEnd type="none" w="med" len="med"/>
            <a:tailEnd type="none" w="med" len="med"/>
          </a:ln>
        </p:spPr>
        <p:txBody>
          <a:bodyPr lIns="121900" tIns="121900" rIns="121900" bIns="121900" anchor="ctr" anchorCtr="0">
            <a:noAutofit/>
          </a:bodyPr>
          <a:lstStyle/>
          <a:p>
            <a:endParaRPr sz="2400"/>
          </a:p>
        </p:txBody>
      </p:sp>
      <p:sp>
        <p:nvSpPr>
          <p:cNvPr id="227" name="Shape 227"/>
          <p:cNvSpPr/>
          <p:nvPr/>
        </p:nvSpPr>
        <p:spPr>
          <a:xfrm>
            <a:off x="-302033" y="6000749"/>
            <a:ext cx="226400" cy="856800"/>
          </a:xfrm>
          <a:prstGeom prst="rect">
            <a:avLst/>
          </a:prstGeom>
          <a:solidFill>
            <a:srgbClr val="CCCCCC"/>
          </a:solidFill>
          <a:ln w="19050" cap="flat" cmpd="sng">
            <a:solidFill>
              <a:srgbClr val="666666"/>
            </a:solidFill>
            <a:prstDash val="solid"/>
            <a:round/>
            <a:headEnd type="none" w="med" len="med"/>
            <a:tailEnd type="none" w="med" len="med"/>
          </a:ln>
        </p:spPr>
        <p:txBody>
          <a:bodyPr lIns="121900" tIns="121900" rIns="121900" bIns="121900" anchor="ctr" anchorCtr="0">
            <a:noAutofit/>
          </a:bodyPr>
          <a:lstStyle/>
          <a:p>
            <a:endParaRPr sz="2400"/>
          </a:p>
        </p:txBody>
      </p:sp>
      <p:sp>
        <p:nvSpPr>
          <p:cNvPr id="228" name="Shape 228"/>
          <p:cNvSpPr/>
          <p:nvPr/>
        </p:nvSpPr>
        <p:spPr>
          <a:xfrm rot="5400000">
            <a:off x="11317205" y="-953367"/>
            <a:ext cx="226400" cy="1523200"/>
          </a:xfrm>
          <a:prstGeom prst="rect">
            <a:avLst/>
          </a:prstGeom>
          <a:solidFill>
            <a:srgbClr val="CCCCCC"/>
          </a:solidFill>
          <a:ln w="19050" cap="flat" cmpd="sng">
            <a:solidFill>
              <a:srgbClr val="666666"/>
            </a:solidFill>
            <a:prstDash val="solid"/>
            <a:round/>
            <a:headEnd type="none" w="med" len="med"/>
            <a:tailEnd type="none" w="med" len="med"/>
          </a:ln>
        </p:spPr>
        <p:txBody>
          <a:bodyPr lIns="121900" tIns="121900" rIns="121900" bIns="121900" anchor="ctr" anchorCtr="0">
            <a:noAutofit/>
          </a:bodyPr>
          <a:lstStyle/>
          <a:p>
            <a:endParaRPr sz="2400"/>
          </a:p>
        </p:txBody>
      </p:sp>
      <p:sp>
        <p:nvSpPr>
          <p:cNvPr id="229" name="Shape 229"/>
          <p:cNvSpPr/>
          <p:nvPr/>
        </p:nvSpPr>
        <p:spPr>
          <a:xfrm rot="5400000">
            <a:off x="9793119" y="-953367"/>
            <a:ext cx="226400" cy="1523200"/>
          </a:xfrm>
          <a:prstGeom prst="rect">
            <a:avLst/>
          </a:prstGeom>
          <a:solidFill>
            <a:srgbClr val="CCCCCC"/>
          </a:solidFill>
          <a:ln w="19050" cap="flat" cmpd="sng">
            <a:solidFill>
              <a:srgbClr val="666666"/>
            </a:solidFill>
            <a:prstDash val="solid"/>
            <a:round/>
            <a:headEnd type="none" w="med" len="med"/>
            <a:tailEnd type="none" w="med" len="med"/>
          </a:ln>
        </p:spPr>
        <p:txBody>
          <a:bodyPr lIns="121900" tIns="121900" rIns="121900" bIns="121900" anchor="ctr" anchorCtr="0">
            <a:noAutofit/>
          </a:bodyPr>
          <a:lstStyle/>
          <a:p>
            <a:endParaRPr sz="2400"/>
          </a:p>
        </p:txBody>
      </p:sp>
      <p:sp>
        <p:nvSpPr>
          <p:cNvPr id="230" name="Shape 230"/>
          <p:cNvSpPr/>
          <p:nvPr/>
        </p:nvSpPr>
        <p:spPr>
          <a:xfrm rot="5400000">
            <a:off x="8269032" y="-953367"/>
            <a:ext cx="226400" cy="1523200"/>
          </a:xfrm>
          <a:prstGeom prst="rect">
            <a:avLst/>
          </a:prstGeom>
          <a:solidFill>
            <a:srgbClr val="CCCCCC"/>
          </a:solidFill>
          <a:ln w="19050" cap="flat" cmpd="sng">
            <a:solidFill>
              <a:srgbClr val="666666"/>
            </a:solidFill>
            <a:prstDash val="solid"/>
            <a:round/>
            <a:headEnd type="none" w="med" len="med"/>
            <a:tailEnd type="none" w="med" len="med"/>
          </a:ln>
        </p:spPr>
        <p:txBody>
          <a:bodyPr lIns="121900" tIns="121900" rIns="121900" bIns="121900" anchor="ctr" anchorCtr="0">
            <a:noAutofit/>
          </a:bodyPr>
          <a:lstStyle/>
          <a:p>
            <a:endParaRPr sz="2400"/>
          </a:p>
        </p:txBody>
      </p:sp>
      <p:sp>
        <p:nvSpPr>
          <p:cNvPr id="231" name="Shape 231"/>
          <p:cNvSpPr/>
          <p:nvPr/>
        </p:nvSpPr>
        <p:spPr>
          <a:xfrm rot="5400000">
            <a:off x="6744911" y="-953367"/>
            <a:ext cx="226400" cy="1523200"/>
          </a:xfrm>
          <a:prstGeom prst="rect">
            <a:avLst/>
          </a:prstGeom>
          <a:solidFill>
            <a:srgbClr val="CCCCCC"/>
          </a:solidFill>
          <a:ln w="19050" cap="flat" cmpd="sng">
            <a:solidFill>
              <a:srgbClr val="666666"/>
            </a:solidFill>
            <a:prstDash val="solid"/>
            <a:round/>
            <a:headEnd type="none" w="med" len="med"/>
            <a:tailEnd type="none" w="med" len="med"/>
          </a:ln>
        </p:spPr>
        <p:txBody>
          <a:bodyPr lIns="121900" tIns="121900" rIns="121900" bIns="121900" anchor="ctr" anchorCtr="0">
            <a:noAutofit/>
          </a:bodyPr>
          <a:lstStyle/>
          <a:p>
            <a:endParaRPr sz="2400"/>
          </a:p>
        </p:txBody>
      </p:sp>
      <p:sp>
        <p:nvSpPr>
          <p:cNvPr id="232" name="Shape 232"/>
          <p:cNvSpPr/>
          <p:nvPr/>
        </p:nvSpPr>
        <p:spPr>
          <a:xfrm rot="5400000">
            <a:off x="5220800" y="-953367"/>
            <a:ext cx="226400" cy="1523200"/>
          </a:xfrm>
          <a:prstGeom prst="rect">
            <a:avLst/>
          </a:prstGeom>
          <a:solidFill>
            <a:srgbClr val="CCCCCC"/>
          </a:solidFill>
          <a:ln w="19050" cap="flat" cmpd="sng">
            <a:solidFill>
              <a:srgbClr val="666666"/>
            </a:solidFill>
            <a:prstDash val="solid"/>
            <a:round/>
            <a:headEnd type="none" w="med" len="med"/>
            <a:tailEnd type="none" w="med" len="med"/>
          </a:ln>
        </p:spPr>
        <p:txBody>
          <a:bodyPr lIns="121900" tIns="121900" rIns="121900" bIns="121900" anchor="ctr" anchorCtr="0">
            <a:noAutofit/>
          </a:bodyPr>
          <a:lstStyle/>
          <a:p>
            <a:endParaRPr sz="2400"/>
          </a:p>
        </p:txBody>
      </p:sp>
      <p:sp>
        <p:nvSpPr>
          <p:cNvPr id="233" name="Shape 233"/>
          <p:cNvSpPr/>
          <p:nvPr/>
        </p:nvSpPr>
        <p:spPr>
          <a:xfrm rot="5400000">
            <a:off x="3696713" y="-953367"/>
            <a:ext cx="226400" cy="1523200"/>
          </a:xfrm>
          <a:prstGeom prst="rect">
            <a:avLst/>
          </a:prstGeom>
          <a:solidFill>
            <a:srgbClr val="CCCCCC"/>
          </a:solidFill>
          <a:ln w="19050" cap="flat" cmpd="sng">
            <a:solidFill>
              <a:srgbClr val="666666"/>
            </a:solidFill>
            <a:prstDash val="solid"/>
            <a:round/>
            <a:headEnd type="none" w="med" len="med"/>
            <a:tailEnd type="none" w="med" len="med"/>
          </a:ln>
        </p:spPr>
        <p:txBody>
          <a:bodyPr lIns="121900" tIns="121900" rIns="121900" bIns="121900" anchor="ctr" anchorCtr="0">
            <a:noAutofit/>
          </a:bodyPr>
          <a:lstStyle/>
          <a:p>
            <a:endParaRPr sz="2400"/>
          </a:p>
        </p:txBody>
      </p:sp>
      <p:sp>
        <p:nvSpPr>
          <p:cNvPr id="234" name="Shape 234"/>
          <p:cNvSpPr/>
          <p:nvPr/>
        </p:nvSpPr>
        <p:spPr>
          <a:xfrm rot="5400000">
            <a:off x="2172627" y="-953367"/>
            <a:ext cx="226400" cy="1523200"/>
          </a:xfrm>
          <a:prstGeom prst="rect">
            <a:avLst/>
          </a:prstGeom>
          <a:solidFill>
            <a:srgbClr val="CCCCCC"/>
          </a:solidFill>
          <a:ln w="19050" cap="flat" cmpd="sng">
            <a:solidFill>
              <a:srgbClr val="666666"/>
            </a:solidFill>
            <a:prstDash val="solid"/>
            <a:round/>
            <a:headEnd type="none" w="med" len="med"/>
            <a:tailEnd type="none" w="med" len="med"/>
          </a:ln>
        </p:spPr>
        <p:txBody>
          <a:bodyPr lIns="121900" tIns="121900" rIns="121900" bIns="121900" anchor="ctr" anchorCtr="0">
            <a:noAutofit/>
          </a:bodyPr>
          <a:lstStyle/>
          <a:p>
            <a:endParaRPr sz="2400"/>
          </a:p>
        </p:txBody>
      </p:sp>
      <p:sp>
        <p:nvSpPr>
          <p:cNvPr id="235" name="Shape 235"/>
          <p:cNvSpPr/>
          <p:nvPr/>
        </p:nvSpPr>
        <p:spPr>
          <a:xfrm rot="5400000">
            <a:off x="648505" y="-953367"/>
            <a:ext cx="226400" cy="1523200"/>
          </a:xfrm>
          <a:prstGeom prst="rect">
            <a:avLst/>
          </a:prstGeom>
          <a:solidFill>
            <a:srgbClr val="CCCCCC"/>
          </a:solidFill>
          <a:ln w="19050" cap="flat" cmpd="sng">
            <a:solidFill>
              <a:srgbClr val="666666"/>
            </a:solidFill>
            <a:prstDash val="solid"/>
            <a:round/>
            <a:headEnd type="none" w="med" len="med"/>
            <a:tailEnd type="none" w="med" len="med"/>
          </a:ln>
        </p:spPr>
        <p:txBody>
          <a:bodyPr lIns="121900" tIns="121900" rIns="121900" bIns="121900" anchor="ctr" anchorCtr="0">
            <a:noAutofit/>
          </a:bodyPr>
          <a:lstStyle/>
          <a:p>
            <a:endParaRPr sz="2400"/>
          </a:p>
        </p:txBody>
      </p:sp>
      <p:sp>
        <p:nvSpPr>
          <p:cNvPr id="236" name="Shape 236"/>
          <p:cNvSpPr txBox="1"/>
          <p:nvPr/>
        </p:nvSpPr>
        <p:spPr>
          <a:xfrm>
            <a:off x="341600" y="103316"/>
            <a:ext cx="11508000" cy="712400"/>
          </a:xfrm>
          <a:prstGeom prst="rect">
            <a:avLst/>
          </a:prstGeom>
          <a:noFill/>
          <a:ln>
            <a:noFill/>
          </a:ln>
        </p:spPr>
        <p:txBody>
          <a:bodyPr lIns="121900" tIns="121900" rIns="121900" bIns="121900" anchor="t" anchorCtr="0">
            <a:noAutofit/>
          </a:bodyPr>
          <a:lstStyle/>
          <a:p>
            <a:pPr algn="ctr">
              <a:lnSpc>
                <a:spcPct val="115000"/>
              </a:lnSpc>
            </a:pPr>
            <a:r>
              <a:rPr lang="es" sz="2667" b="1" dirty="0">
                <a:solidFill>
                  <a:srgbClr val="434343"/>
                </a:solidFill>
                <a:latin typeface="Open Sans"/>
                <a:ea typeface="Open Sans"/>
                <a:cs typeface="Open Sans"/>
                <a:sym typeface="Open Sans"/>
              </a:rPr>
              <a:t>Dimensions of Research Quality</a:t>
            </a:r>
          </a:p>
          <a:p>
            <a:pPr algn="ctr">
              <a:lnSpc>
                <a:spcPct val="115000"/>
              </a:lnSpc>
              <a:buClr>
                <a:schemeClr val="dk1"/>
              </a:buClr>
            </a:pPr>
            <a:endParaRPr sz="1733" b="1" dirty="0">
              <a:solidFill>
                <a:schemeClr val="dk1"/>
              </a:solidFill>
              <a:latin typeface="Open Sans"/>
              <a:ea typeface="Open Sans"/>
              <a:cs typeface="Open Sans"/>
              <a:sym typeface="Open Sans"/>
            </a:endParaRPr>
          </a:p>
          <a:p>
            <a:pPr algn="ctr">
              <a:lnSpc>
                <a:spcPct val="115000"/>
              </a:lnSpc>
              <a:buClr>
                <a:schemeClr val="dk1"/>
              </a:buClr>
              <a:buSzPct val="84615"/>
            </a:pPr>
            <a:r>
              <a:rPr lang="es" sz="1733" b="1" dirty="0">
                <a:solidFill>
                  <a:srgbClr val="434343"/>
                </a:solidFill>
                <a:latin typeface="Open Sans"/>
                <a:ea typeface="Open Sans"/>
                <a:cs typeface="Open Sans"/>
                <a:sym typeface="Open Sans"/>
              </a:rPr>
              <a:t>Certain key issues need to be taken into account:</a:t>
            </a:r>
          </a:p>
          <a:p>
            <a:pPr algn="ctr">
              <a:lnSpc>
                <a:spcPct val="115000"/>
              </a:lnSpc>
            </a:pPr>
            <a:endParaRPr sz="2667" b="1" dirty="0">
              <a:solidFill>
                <a:srgbClr val="434343"/>
              </a:solidFill>
              <a:latin typeface="Open Sans"/>
              <a:ea typeface="Open Sans"/>
              <a:cs typeface="Open Sans"/>
              <a:sym typeface="Open Sans"/>
            </a:endParaRPr>
          </a:p>
        </p:txBody>
      </p:sp>
      <p:grpSp>
        <p:nvGrpSpPr>
          <p:cNvPr id="240" name="Shape 240"/>
          <p:cNvGrpSpPr/>
          <p:nvPr/>
        </p:nvGrpSpPr>
        <p:grpSpPr>
          <a:xfrm>
            <a:off x="315015" y="1714042"/>
            <a:ext cx="1910000" cy="1582817"/>
            <a:chOff x="0" y="2324436"/>
            <a:chExt cx="1432500" cy="1187113"/>
          </a:xfrm>
        </p:grpSpPr>
        <p:sp>
          <p:nvSpPr>
            <p:cNvPr id="241" name="Shape 241"/>
            <p:cNvSpPr txBox="1"/>
            <p:nvPr/>
          </p:nvSpPr>
          <p:spPr>
            <a:xfrm>
              <a:off x="0" y="2868950"/>
              <a:ext cx="1432500" cy="642600"/>
            </a:xfrm>
            <a:prstGeom prst="rect">
              <a:avLst/>
            </a:prstGeom>
            <a:noFill/>
            <a:ln>
              <a:noFill/>
            </a:ln>
          </p:spPr>
          <p:txBody>
            <a:bodyPr lIns="121900" tIns="121900" rIns="121900" bIns="121900" anchor="t" anchorCtr="0">
              <a:noAutofit/>
            </a:bodyPr>
            <a:lstStyle/>
            <a:p>
              <a:pPr algn="ctr">
                <a:lnSpc>
                  <a:spcPct val="115000"/>
                </a:lnSpc>
              </a:pPr>
              <a:r>
                <a:rPr lang="es" sz="1333" b="1" dirty="0">
                  <a:solidFill>
                    <a:srgbClr val="434343"/>
                  </a:solidFill>
                  <a:latin typeface="Open Sans"/>
                  <a:ea typeface="Open Sans"/>
                  <a:cs typeface="Open Sans"/>
                  <a:sym typeface="Open Sans"/>
                </a:rPr>
                <a:t>RELEVANCE</a:t>
              </a:r>
            </a:p>
            <a:p>
              <a:pPr algn="ctr">
                <a:lnSpc>
                  <a:spcPct val="115000"/>
                </a:lnSpc>
              </a:pPr>
              <a:r>
                <a:rPr lang="en-US" sz="1333" dirty="0">
                  <a:solidFill>
                    <a:srgbClr val="093343"/>
                  </a:solidFill>
                  <a:latin typeface="Open Sans"/>
                  <a:ea typeface="Open Sans"/>
                  <a:cs typeface="Open Sans"/>
                </a:rPr>
                <a:t>How well does the research address a significant problem or question?</a:t>
              </a:r>
            </a:p>
            <a:p>
              <a:pPr lvl="0" algn="ctr">
                <a:lnSpc>
                  <a:spcPct val="115000"/>
                </a:lnSpc>
              </a:pPr>
              <a:endParaRPr lang="es" sz="1333" dirty="0">
                <a:solidFill>
                  <a:srgbClr val="093343"/>
                </a:solidFill>
                <a:latin typeface="Open Sans"/>
                <a:ea typeface="Open Sans"/>
                <a:cs typeface="Open Sans"/>
                <a:sym typeface="Open Sans"/>
              </a:endParaRPr>
            </a:p>
          </p:txBody>
        </p:sp>
        <p:pic>
          <p:nvPicPr>
            <p:cNvPr id="242" name="Shape 242"/>
            <p:cNvPicPr preferRelativeResize="0"/>
            <p:nvPr/>
          </p:nvPicPr>
          <p:blipFill>
            <a:blip r:embed="rId3">
              <a:alphaModFix/>
            </a:blip>
            <a:stretch>
              <a:fillRect/>
            </a:stretch>
          </p:blipFill>
          <p:spPr>
            <a:xfrm>
              <a:off x="452737" y="2324436"/>
              <a:ext cx="527025" cy="471853"/>
            </a:xfrm>
            <a:prstGeom prst="rect">
              <a:avLst/>
            </a:prstGeom>
            <a:noFill/>
            <a:ln>
              <a:noFill/>
            </a:ln>
          </p:spPr>
        </p:pic>
      </p:grpSp>
      <p:grpSp>
        <p:nvGrpSpPr>
          <p:cNvPr id="243" name="Shape 243"/>
          <p:cNvGrpSpPr/>
          <p:nvPr/>
        </p:nvGrpSpPr>
        <p:grpSpPr>
          <a:xfrm>
            <a:off x="2854913" y="4647873"/>
            <a:ext cx="1910000" cy="1764415"/>
            <a:chOff x="3003074" y="2324438"/>
            <a:chExt cx="1432500" cy="1323311"/>
          </a:xfrm>
        </p:grpSpPr>
        <p:sp>
          <p:nvSpPr>
            <p:cNvPr id="244" name="Shape 244"/>
            <p:cNvSpPr txBox="1"/>
            <p:nvPr/>
          </p:nvSpPr>
          <p:spPr>
            <a:xfrm>
              <a:off x="3003074" y="2868950"/>
              <a:ext cx="1432500" cy="778800"/>
            </a:xfrm>
            <a:prstGeom prst="rect">
              <a:avLst/>
            </a:prstGeom>
            <a:noFill/>
            <a:ln>
              <a:noFill/>
            </a:ln>
          </p:spPr>
          <p:txBody>
            <a:bodyPr lIns="121900" tIns="121900" rIns="121900" bIns="121900" anchor="t" anchorCtr="0">
              <a:noAutofit/>
            </a:bodyPr>
            <a:lstStyle/>
            <a:p>
              <a:pPr algn="ctr">
                <a:lnSpc>
                  <a:spcPct val="115000"/>
                </a:lnSpc>
              </a:pPr>
              <a:r>
                <a:rPr lang="es" sz="1333" b="1" dirty="0">
                  <a:solidFill>
                    <a:srgbClr val="434343"/>
                  </a:solidFill>
                  <a:latin typeface="Open Sans"/>
                  <a:ea typeface="Open Sans"/>
                  <a:cs typeface="Open Sans"/>
                  <a:sym typeface="Open Sans"/>
                </a:rPr>
                <a:t>ACCURACY</a:t>
              </a:r>
            </a:p>
            <a:p>
              <a:pPr algn="ctr">
                <a:lnSpc>
                  <a:spcPct val="115000"/>
                </a:lnSpc>
              </a:pPr>
              <a:r>
                <a:rPr lang="en-US" sz="1333" dirty="0">
                  <a:solidFill>
                    <a:srgbClr val="093343"/>
                  </a:solidFill>
                  <a:latin typeface="Open Sans"/>
                  <a:ea typeface="Open Sans"/>
                  <a:cs typeface="Open Sans"/>
                </a:rPr>
                <a:t>How precise and reliable are the research findings?</a:t>
              </a:r>
            </a:p>
            <a:p>
              <a:pPr lvl="0" algn="ctr">
                <a:lnSpc>
                  <a:spcPct val="115000"/>
                </a:lnSpc>
              </a:pPr>
              <a:endParaRPr lang="es" sz="1333" dirty="0">
                <a:solidFill>
                  <a:srgbClr val="093343"/>
                </a:solidFill>
                <a:latin typeface="Open Sans"/>
                <a:ea typeface="Open Sans"/>
                <a:cs typeface="Open Sans"/>
                <a:sym typeface="Open Sans"/>
              </a:endParaRPr>
            </a:p>
          </p:txBody>
        </p:sp>
        <p:pic>
          <p:nvPicPr>
            <p:cNvPr id="245" name="Shape 245"/>
            <p:cNvPicPr preferRelativeResize="0"/>
            <p:nvPr/>
          </p:nvPicPr>
          <p:blipFill>
            <a:blip r:embed="rId4">
              <a:alphaModFix/>
            </a:blip>
            <a:stretch>
              <a:fillRect/>
            </a:stretch>
          </p:blipFill>
          <p:spPr>
            <a:xfrm>
              <a:off x="3446855" y="2324438"/>
              <a:ext cx="544938" cy="471850"/>
            </a:xfrm>
            <a:prstGeom prst="rect">
              <a:avLst/>
            </a:prstGeom>
            <a:noFill/>
            <a:ln>
              <a:noFill/>
            </a:ln>
          </p:spPr>
        </p:pic>
      </p:grpSp>
      <p:grpSp>
        <p:nvGrpSpPr>
          <p:cNvPr id="246" name="Shape 246"/>
          <p:cNvGrpSpPr/>
          <p:nvPr/>
        </p:nvGrpSpPr>
        <p:grpSpPr>
          <a:xfrm>
            <a:off x="5140600" y="1557853"/>
            <a:ext cx="1910000" cy="1764415"/>
            <a:chOff x="4479824" y="2324438"/>
            <a:chExt cx="1432500" cy="1323311"/>
          </a:xfrm>
        </p:grpSpPr>
        <p:sp>
          <p:nvSpPr>
            <p:cNvPr id="247" name="Shape 247"/>
            <p:cNvSpPr txBox="1"/>
            <p:nvPr/>
          </p:nvSpPr>
          <p:spPr>
            <a:xfrm>
              <a:off x="4479824" y="2868950"/>
              <a:ext cx="1432500" cy="778800"/>
            </a:xfrm>
            <a:prstGeom prst="rect">
              <a:avLst/>
            </a:prstGeom>
            <a:noFill/>
            <a:ln>
              <a:noFill/>
            </a:ln>
          </p:spPr>
          <p:txBody>
            <a:bodyPr lIns="121900" tIns="121900" rIns="121900" bIns="121900" anchor="t" anchorCtr="0">
              <a:noAutofit/>
            </a:bodyPr>
            <a:lstStyle/>
            <a:p>
              <a:pPr algn="ctr">
                <a:lnSpc>
                  <a:spcPct val="115000"/>
                </a:lnSpc>
              </a:pPr>
              <a:r>
                <a:rPr lang="es" sz="1333" b="1" dirty="0">
                  <a:solidFill>
                    <a:srgbClr val="434343"/>
                  </a:solidFill>
                  <a:latin typeface="Open Sans"/>
                  <a:ea typeface="Open Sans"/>
                  <a:cs typeface="Open Sans"/>
                  <a:sym typeface="Open Sans"/>
                </a:rPr>
                <a:t>RELIABILITY</a:t>
              </a:r>
            </a:p>
            <a:p>
              <a:pPr algn="ctr">
                <a:lnSpc>
                  <a:spcPct val="115000"/>
                </a:lnSpc>
              </a:pPr>
              <a:r>
                <a:rPr lang="en-US" sz="1333" dirty="0">
                  <a:solidFill>
                    <a:srgbClr val="093343"/>
                  </a:solidFill>
                  <a:latin typeface="Open Sans"/>
                  <a:ea typeface="Open Sans"/>
                  <a:cs typeface="Open Sans"/>
                </a:rPr>
                <a:t>Can the research be replicated or verified by others?</a:t>
              </a:r>
            </a:p>
            <a:p>
              <a:pPr lvl="0" algn="ctr">
                <a:lnSpc>
                  <a:spcPct val="115000"/>
                </a:lnSpc>
              </a:pPr>
              <a:endParaRPr lang="es" sz="1333" dirty="0">
                <a:solidFill>
                  <a:srgbClr val="093343"/>
                </a:solidFill>
                <a:latin typeface="Open Sans"/>
                <a:ea typeface="Open Sans"/>
                <a:cs typeface="Open Sans"/>
                <a:sym typeface="Open Sans"/>
              </a:endParaRPr>
            </a:p>
          </p:txBody>
        </p:sp>
        <p:pic>
          <p:nvPicPr>
            <p:cNvPr id="248" name="Shape 248"/>
            <p:cNvPicPr preferRelativeResize="0"/>
            <p:nvPr/>
          </p:nvPicPr>
          <p:blipFill>
            <a:blip r:embed="rId5">
              <a:alphaModFix/>
            </a:blip>
            <a:stretch>
              <a:fillRect/>
            </a:stretch>
          </p:blipFill>
          <p:spPr>
            <a:xfrm>
              <a:off x="5022963" y="2324438"/>
              <a:ext cx="346223" cy="471849"/>
            </a:xfrm>
            <a:prstGeom prst="rect">
              <a:avLst/>
            </a:prstGeom>
            <a:noFill/>
            <a:ln>
              <a:noFill/>
            </a:ln>
          </p:spPr>
        </p:pic>
      </p:grpSp>
      <p:grpSp>
        <p:nvGrpSpPr>
          <p:cNvPr id="249" name="Shape 249"/>
          <p:cNvGrpSpPr/>
          <p:nvPr/>
        </p:nvGrpSpPr>
        <p:grpSpPr>
          <a:xfrm>
            <a:off x="7879559" y="4285803"/>
            <a:ext cx="1910000" cy="1819915"/>
            <a:chOff x="5704199" y="2282813"/>
            <a:chExt cx="1432499" cy="1364936"/>
          </a:xfrm>
        </p:grpSpPr>
        <p:sp>
          <p:nvSpPr>
            <p:cNvPr id="250" name="Shape 250"/>
            <p:cNvSpPr txBox="1"/>
            <p:nvPr/>
          </p:nvSpPr>
          <p:spPr>
            <a:xfrm>
              <a:off x="5704199" y="2868950"/>
              <a:ext cx="1432499" cy="778800"/>
            </a:xfrm>
            <a:prstGeom prst="rect">
              <a:avLst/>
            </a:prstGeom>
            <a:noFill/>
            <a:ln>
              <a:noFill/>
            </a:ln>
          </p:spPr>
          <p:txBody>
            <a:bodyPr lIns="121900" tIns="121900" rIns="121900" bIns="121900" anchor="t" anchorCtr="0">
              <a:noAutofit/>
            </a:bodyPr>
            <a:lstStyle/>
            <a:p>
              <a:pPr algn="ctr">
                <a:lnSpc>
                  <a:spcPct val="115000"/>
                </a:lnSpc>
              </a:pPr>
              <a:r>
                <a:rPr lang="es" sz="1333" b="1" dirty="0">
                  <a:solidFill>
                    <a:srgbClr val="434343"/>
                  </a:solidFill>
                  <a:latin typeface="Open Sans"/>
                  <a:ea typeface="Open Sans"/>
                  <a:cs typeface="Open Sans"/>
                  <a:sym typeface="Open Sans"/>
                </a:rPr>
                <a:t>VALIDITY</a:t>
              </a:r>
            </a:p>
            <a:p>
              <a:pPr algn="ctr">
                <a:lnSpc>
                  <a:spcPct val="115000"/>
                </a:lnSpc>
              </a:pPr>
              <a:r>
                <a:rPr lang="en-US" sz="1333" dirty="0">
                  <a:solidFill>
                    <a:srgbClr val="093343"/>
                  </a:solidFill>
                  <a:latin typeface="Open Sans"/>
                  <a:ea typeface="Open Sans"/>
                  <a:cs typeface="Open Sans"/>
                </a:rPr>
                <a:t>Do the research methods and conclusions align with the research question?</a:t>
              </a:r>
            </a:p>
            <a:p>
              <a:pPr lvl="0" algn="ctr">
                <a:lnSpc>
                  <a:spcPct val="115000"/>
                </a:lnSpc>
              </a:pPr>
              <a:endParaRPr lang="es" sz="1333" dirty="0">
                <a:solidFill>
                  <a:srgbClr val="093343"/>
                </a:solidFill>
                <a:latin typeface="Open Sans"/>
                <a:ea typeface="Open Sans"/>
                <a:cs typeface="Open Sans"/>
                <a:sym typeface="Open Sans"/>
              </a:endParaRPr>
            </a:p>
          </p:txBody>
        </p:sp>
        <p:pic>
          <p:nvPicPr>
            <p:cNvPr id="251" name="Shape 251"/>
            <p:cNvPicPr preferRelativeResize="0"/>
            <p:nvPr/>
          </p:nvPicPr>
          <p:blipFill>
            <a:blip r:embed="rId6">
              <a:alphaModFix/>
            </a:blip>
            <a:stretch>
              <a:fillRect/>
            </a:stretch>
          </p:blipFill>
          <p:spPr>
            <a:xfrm>
              <a:off x="6247337" y="2282813"/>
              <a:ext cx="346224" cy="555100"/>
            </a:xfrm>
            <a:prstGeom prst="rect">
              <a:avLst/>
            </a:prstGeom>
            <a:noFill/>
            <a:ln>
              <a:noFill/>
            </a:ln>
          </p:spPr>
        </p:pic>
      </p:grpSp>
      <p:grpSp>
        <p:nvGrpSpPr>
          <p:cNvPr id="252" name="Shape 252"/>
          <p:cNvGrpSpPr/>
          <p:nvPr/>
        </p:nvGrpSpPr>
        <p:grpSpPr>
          <a:xfrm>
            <a:off x="9789559" y="1460971"/>
            <a:ext cx="2040000" cy="1764415"/>
            <a:chOff x="7445824" y="2324438"/>
            <a:chExt cx="1530000" cy="1323311"/>
          </a:xfrm>
        </p:grpSpPr>
        <p:sp>
          <p:nvSpPr>
            <p:cNvPr id="253" name="Shape 253"/>
            <p:cNvSpPr txBox="1"/>
            <p:nvPr/>
          </p:nvSpPr>
          <p:spPr>
            <a:xfrm>
              <a:off x="7445824" y="2868950"/>
              <a:ext cx="1530000" cy="778800"/>
            </a:xfrm>
            <a:prstGeom prst="rect">
              <a:avLst/>
            </a:prstGeom>
            <a:noFill/>
            <a:ln>
              <a:noFill/>
            </a:ln>
          </p:spPr>
          <p:txBody>
            <a:bodyPr lIns="121900" tIns="121900" rIns="121900" bIns="121900" anchor="t" anchorCtr="0">
              <a:noAutofit/>
            </a:bodyPr>
            <a:lstStyle/>
            <a:p>
              <a:pPr algn="ctr">
                <a:lnSpc>
                  <a:spcPct val="115000"/>
                </a:lnSpc>
              </a:pPr>
              <a:r>
                <a:rPr lang="es" sz="1333" b="1" dirty="0">
                  <a:solidFill>
                    <a:srgbClr val="434343"/>
                  </a:solidFill>
                  <a:latin typeface="Open Sans"/>
                  <a:ea typeface="Open Sans"/>
                  <a:cs typeface="Open Sans"/>
                  <a:sym typeface="Open Sans"/>
                </a:rPr>
                <a:t>TIMELINESS</a:t>
              </a:r>
            </a:p>
            <a:p>
              <a:pPr algn="ctr">
                <a:lnSpc>
                  <a:spcPct val="115000"/>
                </a:lnSpc>
              </a:pPr>
              <a:r>
                <a:rPr lang="en-US" sz="1333" dirty="0">
                  <a:solidFill>
                    <a:srgbClr val="093343"/>
                  </a:solidFill>
                  <a:latin typeface="Open Sans"/>
                  <a:ea typeface="Open Sans"/>
                  <a:cs typeface="Open Sans"/>
                </a:rPr>
                <a:t>Is the research up-to-date and relevant to current needs?</a:t>
              </a:r>
            </a:p>
            <a:p>
              <a:pPr lvl="0" algn="ctr">
                <a:lnSpc>
                  <a:spcPct val="115000"/>
                </a:lnSpc>
              </a:pPr>
              <a:endParaRPr lang="es" sz="1333" dirty="0">
                <a:solidFill>
                  <a:srgbClr val="093343"/>
                </a:solidFill>
                <a:latin typeface="Open Sans"/>
                <a:ea typeface="Open Sans"/>
                <a:cs typeface="Open Sans"/>
                <a:sym typeface="Open Sans"/>
              </a:endParaRPr>
            </a:p>
          </p:txBody>
        </p:sp>
        <p:pic>
          <p:nvPicPr>
            <p:cNvPr id="254" name="Shape 254"/>
            <p:cNvPicPr preferRelativeResize="0"/>
            <p:nvPr/>
          </p:nvPicPr>
          <p:blipFill>
            <a:blip r:embed="rId7">
              <a:alphaModFix/>
            </a:blip>
            <a:stretch>
              <a:fillRect/>
            </a:stretch>
          </p:blipFill>
          <p:spPr>
            <a:xfrm>
              <a:off x="7967213" y="2324438"/>
              <a:ext cx="584820" cy="471850"/>
            </a:xfrm>
            <a:prstGeom prst="rect">
              <a:avLst/>
            </a:prstGeom>
            <a:noFill/>
            <a:ln>
              <a:noFill/>
            </a:ln>
          </p:spPr>
        </p:pic>
      </p:grpSp>
    </p:spTree>
    <p:extLst>
      <p:ext uri="{BB962C8B-B14F-4D97-AF65-F5344CB8AC3E}">
        <p14:creationId xmlns:p14="http://schemas.microsoft.com/office/powerpoint/2010/main" val="3933858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36"/>
                                        </p:tgtEl>
                                        <p:attrNameLst>
                                          <p:attrName>style.visibility</p:attrName>
                                        </p:attrNameLst>
                                      </p:cBhvr>
                                      <p:to>
                                        <p:strVal val="visible"/>
                                      </p:to>
                                    </p:set>
                                    <p:animEffect transition="in" filter="fade">
                                      <p:cBhvr>
                                        <p:cTn id="7" dur="1000"/>
                                        <p:tgtEl>
                                          <p:spTgt spid="236"/>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240"/>
                                        </p:tgtEl>
                                        <p:attrNameLst>
                                          <p:attrName>style.visibility</p:attrName>
                                        </p:attrNameLst>
                                      </p:cBhvr>
                                      <p:to>
                                        <p:strVal val="visible"/>
                                      </p:to>
                                    </p:set>
                                    <p:animEffect transition="in" filter="fade">
                                      <p:cBhvr>
                                        <p:cTn id="11" dur="1000"/>
                                        <p:tgtEl>
                                          <p:spTgt spid="240"/>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243"/>
                                        </p:tgtEl>
                                        <p:attrNameLst>
                                          <p:attrName>style.visibility</p:attrName>
                                        </p:attrNameLst>
                                      </p:cBhvr>
                                      <p:to>
                                        <p:strVal val="visible"/>
                                      </p:to>
                                    </p:set>
                                    <p:animEffect transition="in" filter="fade">
                                      <p:cBhvr>
                                        <p:cTn id="15" dur="1000"/>
                                        <p:tgtEl>
                                          <p:spTgt spid="243"/>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246"/>
                                        </p:tgtEl>
                                        <p:attrNameLst>
                                          <p:attrName>style.visibility</p:attrName>
                                        </p:attrNameLst>
                                      </p:cBhvr>
                                      <p:to>
                                        <p:strVal val="visible"/>
                                      </p:to>
                                    </p:set>
                                    <p:animEffect transition="in" filter="fade">
                                      <p:cBhvr>
                                        <p:cTn id="19" dur="1000"/>
                                        <p:tgtEl>
                                          <p:spTgt spid="246"/>
                                        </p:tgtEl>
                                      </p:cBhvr>
                                    </p:animEffect>
                                  </p:childTnLst>
                                </p:cTn>
                              </p:par>
                            </p:childTnLst>
                          </p:cTn>
                        </p:par>
                        <p:par>
                          <p:cTn id="20" fill="hold">
                            <p:stCondLst>
                              <p:cond delay="4000"/>
                            </p:stCondLst>
                            <p:childTnLst>
                              <p:par>
                                <p:cTn id="21" presetID="10" presetClass="entr" presetSubtype="0" fill="hold" nodeType="afterEffect">
                                  <p:stCondLst>
                                    <p:cond delay="0"/>
                                  </p:stCondLst>
                                  <p:childTnLst>
                                    <p:set>
                                      <p:cBhvr>
                                        <p:cTn id="22" dur="1" fill="hold">
                                          <p:stCondLst>
                                            <p:cond delay="0"/>
                                          </p:stCondLst>
                                        </p:cTn>
                                        <p:tgtEl>
                                          <p:spTgt spid="249"/>
                                        </p:tgtEl>
                                        <p:attrNameLst>
                                          <p:attrName>style.visibility</p:attrName>
                                        </p:attrNameLst>
                                      </p:cBhvr>
                                      <p:to>
                                        <p:strVal val="visible"/>
                                      </p:to>
                                    </p:set>
                                    <p:animEffect transition="in" filter="fade">
                                      <p:cBhvr>
                                        <p:cTn id="23" dur="1000"/>
                                        <p:tgtEl>
                                          <p:spTgt spid="249"/>
                                        </p:tgtEl>
                                      </p:cBhvr>
                                    </p:animEffect>
                                  </p:childTnLst>
                                </p:cTn>
                              </p:par>
                            </p:childTnLst>
                          </p:cTn>
                        </p:par>
                        <p:par>
                          <p:cTn id="24" fill="hold">
                            <p:stCondLst>
                              <p:cond delay="5000"/>
                            </p:stCondLst>
                            <p:childTnLst>
                              <p:par>
                                <p:cTn id="25" presetID="10" presetClass="entr" presetSubtype="0" fill="hold" nodeType="afterEffect">
                                  <p:stCondLst>
                                    <p:cond delay="0"/>
                                  </p:stCondLst>
                                  <p:childTnLst>
                                    <p:set>
                                      <p:cBhvr>
                                        <p:cTn id="26" dur="1" fill="hold">
                                          <p:stCondLst>
                                            <p:cond delay="0"/>
                                          </p:stCondLst>
                                        </p:cTn>
                                        <p:tgtEl>
                                          <p:spTgt spid="252"/>
                                        </p:tgtEl>
                                        <p:attrNameLst>
                                          <p:attrName>style.visibility</p:attrName>
                                        </p:attrNameLst>
                                      </p:cBhvr>
                                      <p:to>
                                        <p:strVal val="visible"/>
                                      </p:to>
                                    </p:set>
                                    <p:animEffect transition="in" filter="fade">
                                      <p:cBhvr>
                                        <p:cTn id="27" dur="1000"/>
                                        <p:tgtEl>
                                          <p:spTgt spid="2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7" name="Shape 487"/>
          <p:cNvSpPr txBox="1"/>
          <p:nvPr/>
        </p:nvSpPr>
        <p:spPr>
          <a:xfrm>
            <a:off x="104383" y="725208"/>
            <a:ext cx="11878086" cy="560800"/>
          </a:xfrm>
          <a:prstGeom prst="rect">
            <a:avLst/>
          </a:prstGeom>
          <a:noFill/>
          <a:ln>
            <a:noFill/>
          </a:ln>
        </p:spPr>
        <p:txBody>
          <a:bodyPr lIns="121900" tIns="121900" rIns="121900" bIns="121900" anchor="t" anchorCtr="0">
            <a:noAutofit/>
          </a:bodyPr>
          <a:lstStyle/>
          <a:p>
            <a:pPr>
              <a:lnSpc>
                <a:spcPct val="115000"/>
              </a:lnSpc>
            </a:pPr>
            <a:r>
              <a:rPr lang="en-US" dirty="0"/>
              <a:t>From the perspective of reviewers, </a:t>
            </a:r>
            <a:r>
              <a:rPr lang="en-US" dirty="0" smtClean="0"/>
              <a:t>academic disciplines </a:t>
            </a:r>
            <a:r>
              <a:rPr lang="en-US" dirty="0"/>
              <a:t>are literatures. Literatures are characterized by waves, factions, debates, competing theories and schools of thought. But even if it is a complex mountain range, reviewers who know well their literature's topography, and who can often lay claim to a peak with their name on it, will have a sense of where any given individual stands in that literature and how their ideas can be plotted on the map </a:t>
            </a:r>
          </a:p>
          <a:p>
            <a:pPr lvl="0">
              <a:lnSpc>
                <a:spcPct val="115000"/>
              </a:lnSpc>
            </a:pPr>
            <a:endParaRPr lang="es" sz="1200" b="1" dirty="0">
              <a:solidFill>
                <a:srgbClr val="434343"/>
              </a:solidFill>
              <a:latin typeface="Open Sans"/>
              <a:ea typeface="Open Sans"/>
              <a:cs typeface="Open Sans"/>
              <a:sym typeface="Open Sans"/>
            </a:endParaRPr>
          </a:p>
        </p:txBody>
      </p:sp>
      <p:grpSp>
        <p:nvGrpSpPr>
          <p:cNvPr id="488" name="Shape 488"/>
          <p:cNvGrpSpPr/>
          <p:nvPr/>
        </p:nvGrpSpPr>
        <p:grpSpPr>
          <a:xfrm>
            <a:off x="553804" y="2353792"/>
            <a:ext cx="3603761" cy="3491211"/>
            <a:chOff x="236677" y="1895500"/>
            <a:chExt cx="3101700" cy="1542052"/>
          </a:xfrm>
        </p:grpSpPr>
        <p:grpSp>
          <p:nvGrpSpPr>
            <p:cNvPr id="489" name="Shape 489"/>
            <p:cNvGrpSpPr/>
            <p:nvPr/>
          </p:nvGrpSpPr>
          <p:grpSpPr>
            <a:xfrm>
              <a:off x="236677" y="1895500"/>
              <a:ext cx="3101700" cy="1542052"/>
              <a:chOff x="236677" y="1895500"/>
              <a:chExt cx="3101700" cy="1542052"/>
            </a:xfrm>
          </p:grpSpPr>
          <p:sp>
            <p:nvSpPr>
              <p:cNvPr id="490" name="Shape 490"/>
              <p:cNvSpPr/>
              <p:nvPr/>
            </p:nvSpPr>
            <p:spPr>
              <a:xfrm>
                <a:off x="236677" y="1919406"/>
                <a:ext cx="3101700" cy="1518146"/>
              </a:xfrm>
              <a:prstGeom prst="rect">
                <a:avLst/>
              </a:prstGeom>
              <a:solidFill>
                <a:srgbClr val="F3F3F3"/>
              </a:solidFill>
              <a:ln>
                <a:noFill/>
              </a:ln>
            </p:spPr>
            <p:txBody>
              <a:bodyPr lIns="121900" tIns="121900" rIns="121900" bIns="121900" anchor="ctr" anchorCtr="0">
                <a:noAutofit/>
              </a:bodyPr>
              <a:lstStyle/>
              <a:p>
                <a:endParaRPr sz="2400"/>
              </a:p>
            </p:txBody>
          </p:sp>
          <p:sp>
            <p:nvSpPr>
              <p:cNvPr id="491" name="Shape 491"/>
              <p:cNvSpPr txBox="1"/>
              <p:nvPr/>
            </p:nvSpPr>
            <p:spPr>
              <a:xfrm>
                <a:off x="286446" y="1895500"/>
                <a:ext cx="3049175" cy="870422"/>
              </a:xfrm>
              <a:prstGeom prst="rect">
                <a:avLst/>
              </a:prstGeom>
              <a:noFill/>
              <a:ln>
                <a:noFill/>
              </a:ln>
            </p:spPr>
            <p:txBody>
              <a:bodyPr lIns="121900" tIns="121900" rIns="121900" bIns="121900" anchor="t" anchorCtr="0">
                <a:noAutofit/>
              </a:bodyPr>
              <a:lstStyle/>
              <a:p>
                <a:pPr>
                  <a:buClr>
                    <a:schemeClr val="dk1"/>
                  </a:buClr>
                  <a:buSzPct val="100000"/>
                </a:pPr>
                <a:r>
                  <a:rPr lang="es" sz="1467" b="1" dirty="0">
                    <a:solidFill>
                      <a:srgbClr val="57A7B5"/>
                    </a:solidFill>
                    <a:latin typeface="Open Sans"/>
                    <a:ea typeface="Open Sans"/>
                    <a:cs typeface="Open Sans"/>
                    <a:sym typeface="Open Sans"/>
                  </a:rPr>
                  <a:t>SCHOLAR</a:t>
                </a:r>
                <a:endParaRPr sz="1467" dirty="0">
                  <a:solidFill>
                    <a:schemeClr val="dk1"/>
                  </a:solidFill>
                  <a:latin typeface="Open Sans"/>
                  <a:ea typeface="Open Sans"/>
                  <a:cs typeface="Open Sans"/>
                  <a:sym typeface="Open Sans"/>
                </a:endParaRPr>
              </a:p>
              <a:p>
                <a:r>
                  <a:rPr lang="en-US" sz="1467" dirty="0">
                    <a:solidFill>
                      <a:schemeClr val="dk1"/>
                    </a:solidFill>
                    <a:latin typeface="Open Sans"/>
                    <a:ea typeface="Open Sans"/>
                    <a:cs typeface="Open Sans"/>
                  </a:rPr>
                  <a:t>In the simplest terms, understanding how well-positioned an investigator is as a scholar means looking at their raw presence in the literature. In more sophisticated terms, academics must understand for themselves where they – and more importantly their ideas – are in the complex topography of their literature. Proposals from academics whose standing can be recognized, appreciated, and articulated are more likely to be appraised as capable of advancing the literature </a:t>
                </a:r>
              </a:p>
              <a:p>
                <a:endParaRPr lang="en-US" sz="1467" dirty="0">
                  <a:solidFill>
                    <a:schemeClr val="dk1"/>
                  </a:solidFill>
                  <a:latin typeface="Open Sans"/>
                  <a:ea typeface="Open Sans"/>
                  <a:cs typeface="Open Sans"/>
                </a:endParaRPr>
              </a:p>
              <a:p>
                <a:endParaRPr lang="es" sz="1467" dirty="0">
                  <a:solidFill>
                    <a:schemeClr val="dk1"/>
                  </a:solidFill>
                  <a:latin typeface="Open Sans"/>
                  <a:ea typeface="Open Sans"/>
                  <a:cs typeface="Open Sans"/>
                  <a:sym typeface="Open Sans"/>
                </a:endParaRPr>
              </a:p>
            </p:txBody>
          </p:sp>
        </p:grpSp>
        <p:cxnSp>
          <p:nvCxnSpPr>
            <p:cNvPr id="492" name="Shape 492"/>
            <p:cNvCxnSpPr/>
            <p:nvPr/>
          </p:nvCxnSpPr>
          <p:spPr>
            <a:xfrm>
              <a:off x="236677" y="1915102"/>
              <a:ext cx="3101700" cy="0"/>
            </a:xfrm>
            <a:prstGeom prst="straightConnector1">
              <a:avLst/>
            </a:prstGeom>
            <a:noFill/>
            <a:ln w="9525" cap="flat" cmpd="sng">
              <a:solidFill>
                <a:srgbClr val="57A7B5"/>
              </a:solidFill>
              <a:prstDash val="solid"/>
              <a:round/>
              <a:headEnd type="none" w="lg" len="lg"/>
              <a:tailEnd type="none" w="lg" len="lg"/>
            </a:ln>
          </p:spPr>
        </p:cxnSp>
      </p:grpSp>
      <p:sp>
        <p:nvSpPr>
          <p:cNvPr id="493" name="Shape 493"/>
          <p:cNvSpPr/>
          <p:nvPr/>
        </p:nvSpPr>
        <p:spPr>
          <a:xfrm>
            <a:off x="-302033" y="0"/>
            <a:ext cx="226400" cy="856800"/>
          </a:xfrm>
          <a:prstGeom prst="rect">
            <a:avLst/>
          </a:prstGeom>
          <a:solidFill>
            <a:srgbClr val="CCCCCC"/>
          </a:solidFill>
          <a:ln w="19050" cap="flat" cmpd="sng">
            <a:solidFill>
              <a:srgbClr val="666666"/>
            </a:solidFill>
            <a:prstDash val="solid"/>
            <a:round/>
            <a:headEnd type="none" w="med" len="med"/>
            <a:tailEnd type="none" w="med" len="med"/>
          </a:ln>
        </p:spPr>
        <p:txBody>
          <a:bodyPr lIns="121900" tIns="121900" rIns="121900" bIns="121900" anchor="ctr" anchorCtr="0">
            <a:noAutofit/>
          </a:bodyPr>
          <a:lstStyle/>
          <a:p>
            <a:endParaRPr sz="2400"/>
          </a:p>
        </p:txBody>
      </p:sp>
      <p:sp>
        <p:nvSpPr>
          <p:cNvPr id="494" name="Shape 494"/>
          <p:cNvSpPr/>
          <p:nvPr/>
        </p:nvSpPr>
        <p:spPr>
          <a:xfrm>
            <a:off x="-302033" y="857241"/>
            <a:ext cx="226400" cy="856800"/>
          </a:xfrm>
          <a:prstGeom prst="rect">
            <a:avLst/>
          </a:prstGeom>
          <a:solidFill>
            <a:srgbClr val="CCCCCC"/>
          </a:solidFill>
          <a:ln w="19050" cap="flat" cmpd="sng">
            <a:solidFill>
              <a:srgbClr val="666666"/>
            </a:solidFill>
            <a:prstDash val="solid"/>
            <a:round/>
            <a:headEnd type="none" w="med" len="med"/>
            <a:tailEnd type="none" w="med" len="med"/>
          </a:ln>
        </p:spPr>
        <p:txBody>
          <a:bodyPr lIns="121900" tIns="121900" rIns="121900" bIns="121900" anchor="ctr" anchorCtr="0">
            <a:noAutofit/>
          </a:bodyPr>
          <a:lstStyle/>
          <a:p>
            <a:endParaRPr sz="2400"/>
          </a:p>
        </p:txBody>
      </p:sp>
      <p:sp>
        <p:nvSpPr>
          <p:cNvPr id="495" name="Shape 495"/>
          <p:cNvSpPr/>
          <p:nvPr/>
        </p:nvSpPr>
        <p:spPr>
          <a:xfrm>
            <a:off x="-302033" y="1714484"/>
            <a:ext cx="226400" cy="856800"/>
          </a:xfrm>
          <a:prstGeom prst="rect">
            <a:avLst/>
          </a:prstGeom>
          <a:solidFill>
            <a:srgbClr val="CCCCCC"/>
          </a:solidFill>
          <a:ln w="19050" cap="flat" cmpd="sng">
            <a:solidFill>
              <a:srgbClr val="666666"/>
            </a:solidFill>
            <a:prstDash val="solid"/>
            <a:round/>
            <a:headEnd type="none" w="med" len="med"/>
            <a:tailEnd type="none" w="med" len="med"/>
          </a:ln>
        </p:spPr>
        <p:txBody>
          <a:bodyPr lIns="121900" tIns="121900" rIns="121900" bIns="121900" anchor="ctr" anchorCtr="0">
            <a:noAutofit/>
          </a:bodyPr>
          <a:lstStyle/>
          <a:p>
            <a:endParaRPr sz="2400"/>
          </a:p>
        </p:txBody>
      </p:sp>
      <p:sp>
        <p:nvSpPr>
          <p:cNvPr id="496" name="Shape 496"/>
          <p:cNvSpPr/>
          <p:nvPr/>
        </p:nvSpPr>
        <p:spPr>
          <a:xfrm>
            <a:off x="-302033" y="2571747"/>
            <a:ext cx="226400" cy="856800"/>
          </a:xfrm>
          <a:prstGeom prst="rect">
            <a:avLst/>
          </a:prstGeom>
          <a:solidFill>
            <a:srgbClr val="CCCCCC"/>
          </a:solidFill>
          <a:ln w="19050" cap="flat" cmpd="sng">
            <a:solidFill>
              <a:srgbClr val="666666"/>
            </a:solidFill>
            <a:prstDash val="solid"/>
            <a:round/>
            <a:headEnd type="none" w="med" len="med"/>
            <a:tailEnd type="none" w="med" len="med"/>
          </a:ln>
        </p:spPr>
        <p:txBody>
          <a:bodyPr lIns="121900" tIns="121900" rIns="121900" bIns="121900" anchor="ctr" anchorCtr="0">
            <a:noAutofit/>
          </a:bodyPr>
          <a:lstStyle/>
          <a:p>
            <a:endParaRPr sz="2400"/>
          </a:p>
        </p:txBody>
      </p:sp>
      <p:sp>
        <p:nvSpPr>
          <p:cNvPr id="497" name="Shape 497"/>
          <p:cNvSpPr/>
          <p:nvPr/>
        </p:nvSpPr>
        <p:spPr>
          <a:xfrm>
            <a:off x="-302033" y="3429003"/>
            <a:ext cx="226400" cy="856800"/>
          </a:xfrm>
          <a:prstGeom prst="rect">
            <a:avLst/>
          </a:prstGeom>
          <a:solidFill>
            <a:srgbClr val="CCCCCC"/>
          </a:solidFill>
          <a:ln w="19050" cap="flat" cmpd="sng">
            <a:solidFill>
              <a:srgbClr val="666666"/>
            </a:solidFill>
            <a:prstDash val="solid"/>
            <a:round/>
            <a:headEnd type="none" w="med" len="med"/>
            <a:tailEnd type="none" w="med" len="med"/>
          </a:ln>
        </p:spPr>
        <p:txBody>
          <a:bodyPr lIns="121900" tIns="121900" rIns="121900" bIns="121900" anchor="ctr" anchorCtr="0">
            <a:noAutofit/>
          </a:bodyPr>
          <a:lstStyle/>
          <a:p>
            <a:endParaRPr sz="2400"/>
          </a:p>
        </p:txBody>
      </p:sp>
      <p:sp>
        <p:nvSpPr>
          <p:cNvPr id="498" name="Shape 498"/>
          <p:cNvSpPr/>
          <p:nvPr/>
        </p:nvSpPr>
        <p:spPr>
          <a:xfrm>
            <a:off x="-302033" y="4286246"/>
            <a:ext cx="226400" cy="856799"/>
          </a:xfrm>
          <a:prstGeom prst="rect">
            <a:avLst/>
          </a:prstGeom>
          <a:solidFill>
            <a:srgbClr val="CCCCCC"/>
          </a:solidFill>
          <a:ln w="19050" cap="flat" cmpd="sng">
            <a:solidFill>
              <a:srgbClr val="666666"/>
            </a:solidFill>
            <a:prstDash val="solid"/>
            <a:round/>
            <a:headEnd type="none" w="med" len="med"/>
            <a:tailEnd type="none" w="med" len="med"/>
          </a:ln>
        </p:spPr>
        <p:txBody>
          <a:bodyPr lIns="121900" tIns="121900" rIns="121900" bIns="121900" anchor="ctr" anchorCtr="0">
            <a:noAutofit/>
          </a:bodyPr>
          <a:lstStyle/>
          <a:p>
            <a:endParaRPr sz="2400"/>
          </a:p>
        </p:txBody>
      </p:sp>
      <p:sp>
        <p:nvSpPr>
          <p:cNvPr id="499" name="Shape 499"/>
          <p:cNvSpPr/>
          <p:nvPr/>
        </p:nvSpPr>
        <p:spPr>
          <a:xfrm>
            <a:off x="-302033" y="5143488"/>
            <a:ext cx="226400" cy="856800"/>
          </a:xfrm>
          <a:prstGeom prst="rect">
            <a:avLst/>
          </a:prstGeom>
          <a:solidFill>
            <a:srgbClr val="CCCCCC"/>
          </a:solidFill>
          <a:ln w="19050" cap="flat" cmpd="sng">
            <a:solidFill>
              <a:srgbClr val="666666"/>
            </a:solidFill>
            <a:prstDash val="solid"/>
            <a:round/>
            <a:headEnd type="none" w="med" len="med"/>
            <a:tailEnd type="none" w="med" len="med"/>
          </a:ln>
        </p:spPr>
        <p:txBody>
          <a:bodyPr lIns="121900" tIns="121900" rIns="121900" bIns="121900" anchor="ctr" anchorCtr="0">
            <a:noAutofit/>
          </a:bodyPr>
          <a:lstStyle/>
          <a:p>
            <a:endParaRPr sz="2400"/>
          </a:p>
        </p:txBody>
      </p:sp>
      <p:sp>
        <p:nvSpPr>
          <p:cNvPr id="500" name="Shape 500"/>
          <p:cNvSpPr/>
          <p:nvPr/>
        </p:nvSpPr>
        <p:spPr>
          <a:xfrm>
            <a:off x="-302033" y="6000749"/>
            <a:ext cx="226400" cy="856800"/>
          </a:xfrm>
          <a:prstGeom prst="rect">
            <a:avLst/>
          </a:prstGeom>
          <a:solidFill>
            <a:srgbClr val="CCCCCC"/>
          </a:solidFill>
          <a:ln w="19050" cap="flat" cmpd="sng">
            <a:solidFill>
              <a:srgbClr val="666666"/>
            </a:solidFill>
            <a:prstDash val="solid"/>
            <a:round/>
            <a:headEnd type="none" w="med" len="med"/>
            <a:tailEnd type="none" w="med" len="med"/>
          </a:ln>
        </p:spPr>
        <p:txBody>
          <a:bodyPr lIns="121900" tIns="121900" rIns="121900" bIns="121900" anchor="ctr" anchorCtr="0">
            <a:noAutofit/>
          </a:bodyPr>
          <a:lstStyle/>
          <a:p>
            <a:endParaRPr sz="2400"/>
          </a:p>
        </p:txBody>
      </p:sp>
      <p:sp>
        <p:nvSpPr>
          <p:cNvPr id="501" name="Shape 501"/>
          <p:cNvSpPr/>
          <p:nvPr/>
        </p:nvSpPr>
        <p:spPr>
          <a:xfrm rot="5400000">
            <a:off x="11317205" y="-953367"/>
            <a:ext cx="226400" cy="1523200"/>
          </a:xfrm>
          <a:prstGeom prst="rect">
            <a:avLst/>
          </a:prstGeom>
          <a:solidFill>
            <a:srgbClr val="CCCCCC"/>
          </a:solidFill>
          <a:ln w="19050" cap="flat" cmpd="sng">
            <a:solidFill>
              <a:srgbClr val="666666"/>
            </a:solidFill>
            <a:prstDash val="solid"/>
            <a:round/>
            <a:headEnd type="none" w="med" len="med"/>
            <a:tailEnd type="none" w="med" len="med"/>
          </a:ln>
        </p:spPr>
        <p:txBody>
          <a:bodyPr lIns="121900" tIns="121900" rIns="121900" bIns="121900" anchor="ctr" anchorCtr="0">
            <a:noAutofit/>
          </a:bodyPr>
          <a:lstStyle/>
          <a:p>
            <a:endParaRPr sz="2400"/>
          </a:p>
        </p:txBody>
      </p:sp>
      <p:sp>
        <p:nvSpPr>
          <p:cNvPr id="502" name="Shape 502"/>
          <p:cNvSpPr/>
          <p:nvPr/>
        </p:nvSpPr>
        <p:spPr>
          <a:xfrm rot="5400000">
            <a:off x="9793119" y="-953367"/>
            <a:ext cx="226400" cy="1523200"/>
          </a:xfrm>
          <a:prstGeom prst="rect">
            <a:avLst/>
          </a:prstGeom>
          <a:solidFill>
            <a:srgbClr val="CCCCCC"/>
          </a:solidFill>
          <a:ln w="19050" cap="flat" cmpd="sng">
            <a:solidFill>
              <a:srgbClr val="666666"/>
            </a:solidFill>
            <a:prstDash val="solid"/>
            <a:round/>
            <a:headEnd type="none" w="med" len="med"/>
            <a:tailEnd type="none" w="med" len="med"/>
          </a:ln>
        </p:spPr>
        <p:txBody>
          <a:bodyPr lIns="121900" tIns="121900" rIns="121900" bIns="121900" anchor="ctr" anchorCtr="0">
            <a:noAutofit/>
          </a:bodyPr>
          <a:lstStyle/>
          <a:p>
            <a:endParaRPr sz="2400"/>
          </a:p>
        </p:txBody>
      </p:sp>
      <p:sp>
        <p:nvSpPr>
          <p:cNvPr id="503" name="Shape 503"/>
          <p:cNvSpPr/>
          <p:nvPr/>
        </p:nvSpPr>
        <p:spPr>
          <a:xfrm rot="5400000">
            <a:off x="8269033" y="-953367"/>
            <a:ext cx="226400" cy="1523200"/>
          </a:xfrm>
          <a:prstGeom prst="rect">
            <a:avLst/>
          </a:prstGeom>
          <a:solidFill>
            <a:srgbClr val="CCCCCC"/>
          </a:solidFill>
          <a:ln w="19050" cap="flat" cmpd="sng">
            <a:solidFill>
              <a:srgbClr val="666666"/>
            </a:solidFill>
            <a:prstDash val="solid"/>
            <a:round/>
            <a:headEnd type="none" w="med" len="med"/>
            <a:tailEnd type="none" w="med" len="med"/>
          </a:ln>
        </p:spPr>
        <p:txBody>
          <a:bodyPr lIns="121900" tIns="121900" rIns="121900" bIns="121900" anchor="ctr" anchorCtr="0">
            <a:noAutofit/>
          </a:bodyPr>
          <a:lstStyle/>
          <a:p>
            <a:endParaRPr sz="2400"/>
          </a:p>
        </p:txBody>
      </p:sp>
      <p:sp>
        <p:nvSpPr>
          <p:cNvPr id="504" name="Shape 504"/>
          <p:cNvSpPr/>
          <p:nvPr/>
        </p:nvSpPr>
        <p:spPr>
          <a:xfrm rot="5400000">
            <a:off x="6744911" y="-953367"/>
            <a:ext cx="226400" cy="1523200"/>
          </a:xfrm>
          <a:prstGeom prst="rect">
            <a:avLst/>
          </a:prstGeom>
          <a:solidFill>
            <a:srgbClr val="CCCCCC"/>
          </a:solidFill>
          <a:ln w="19050" cap="flat" cmpd="sng">
            <a:solidFill>
              <a:srgbClr val="666666"/>
            </a:solidFill>
            <a:prstDash val="solid"/>
            <a:round/>
            <a:headEnd type="none" w="med" len="med"/>
            <a:tailEnd type="none" w="med" len="med"/>
          </a:ln>
        </p:spPr>
        <p:txBody>
          <a:bodyPr lIns="121900" tIns="121900" rIns="121900" bIns="121900" anchor="ctr" anchorCtr="0">
            <a:noAutofit/>
          </a:bodyPr>
          <a:lstStyle/>
          <a:p>
            <a:endParaRPr sz="2400"/>
          </a:p>
        </p:txBody>
      </p:sp>
      <p:sp>
        <p:nvSpPr>
          <p:cNvPr id="505" name="Shape 505"/>
          <p:cNvSpPr/>
          <p:nvPr/>
        </p:nvSpPr>
        <p:spPr>
          <a:xfrm rot="5400000">
            <a:off x="5220800" y="-953367"/>
            <a:ext cx="226400" cy="1523200"/>
          </a:xfrm>
          <a:prstGeom prst="rect">
            <a:avLst/>
          </a:prstGeom>
          <a:solidFill>
            <a:srgbClr val="CCCCCC"/>
          </a:solidFill>
          <a:ln w="19050" cap="flat" cmpd="sng">
            <a:solidFill>
              <a:srgbClr val="666666"/>
            </a:solidFill>
            <a:prstDash val="solid"/>
            <a:round/>
            <a:headEnd type="none" w="med" len="med"/>
            <a:tailEnd type="none" w="med" len="med"/>
          </a:ln>
        </p:spPr>
        <p:txBody>
          <a:bodyPr lIns="121900" tIns="121900" rIns="121900" bIns="121900" anchor="ctr" anchorCtr="0">
            <a:noAutofit/>
          </a:bodyPr>
          <a:lstStyle/>
          <a:p>
            <a:endParaRPr sz="2400"/>
          </a:p>
        </p:txBody>
      </p:sp>
      <p:sp>
        <p:nvSpPr>
          <p:cNvPr id="506" name="Shape 506"/>
          <p:cNvSpPr/>
          <p:nvPr/>
        </p:nvSpPr>
        <p:spPr>
          <a:xfrm rot="5400000">
            <a:off x="3696713" y="-953367"/>
            <a:ext cx="226400" cy="1523200"/>
          </a:xfrm>
          <a:prstGeom prst="rect">
            <a:avLst/>
          </a:prstGeom>
          <a:solidFill>
            <a:srgbClr val="CCCCCC"/>
          </a:solidFill>
          <a:ln w="19050" cap="flat" cmpd="sng">
            <a:solidFill>
              <a:srgbClr val="666666"/>
            </a:solidFill>
            <a:prstDash val="solid"/>
            <a:round/>
            <a:headEnd type="none" w="med" len="med"/>
            <a:tailEnd type="none" w="med" len="med"/>
          </a:ln>
        </p:spPr>
        <p:txBody>
          <a:bodyPr lIns="121900" tIns="121900" rIns="121900" bIns="121900" anchor="ctr" anchorCtr="0">
            <a:noAutofit/>
          </a:bodyPr>
          <a:lstStyle/>
          <a:p>
            <a:endParaRPr sz="2400"/>
          </a:p>
        </p:txBody>
      </p:sp>
      <p:sp>
        <p:nvSpPr>
          <p:cNvPr id="507" name="Shape 507"/>
          <p:cNvSpPr/>
          <p:nvPr/>
        </p:nvSpPr>
        <p:spPr>
          <a:xfrm rot="5400000">
            <a:off x="2172627" y="-953367"/>
            <a:ext cx="226400" cy="1523200"/>
          </a:xfrm>
          <a:prstGeom prst="rect">
            <a:avLst/>
          </a:prstGeom>
          <a:solidFill>
            <a:srgbClr val="CCCCCC"/>
          </a:solidFill>
          <a:ln w="19050" cap="flat" cmpd="sng">
            <a:solidFill>
              <a:srgbClr val="666666"/>
            </a:solidFill>
            <a:prstDash val="solid"/>
            <a:round/>
            <a:headEnd type="none" w="med" len="med"/>
            <a:tailEnd type="none" w="med" len="med"/>
          </a:ln>
        </p:spPr>
        <p:txBody>
          <a:bodyPr lIns="121900" tIns="121900" rIns="121900" bIns="121900" anchor="ctr" anchorCtr="0">
            <a:noAutofit/>
          </a:bodyPr>
          <a:lstStyle/>
          <a:p>
            <a:endParaRPr sz="2400"/>
          </a:p>
        </p:txBody>
      </p:sp>
      <p:sp>
        <p:nvSpPr>
          <p:cNvPr id="508" name="Shape 508"/>
          <p:cNvSpPr/>
          <p:nvPr/>
        </p:nvSpPr>
        <p:spPr>
          <a:xfrm rot="5400000">
            <a:off x="648505" y="-953367"/>
            <a:ext cx="226400" cy="1523200"/>
          </a:xfrm>
          <a:prstGeom prst="rect">
            <a:avLst/>
          </a:prstGeom>
          <a:solidFill>
            <a:srgbClr val="CCCCCC"/>
          </a:solidFill>
          <a:ln w="19050" cap="flat" cmpd="sng">
            <a:solidFill>
              <a:srgbClr val="666666"/>
            </a:solidFill>
            <a:prstDash val="solid"/>
            <a:round/>
            <a:headEnd type="none" w="med" len="med"/>
            <a:tailEnd type="none" w="med" len="med"/>
          </a:ln>
        </p:spPr>
        <p:txBody>
          <a:bodyPr lIns="121900" tIns="121900" rIns="121900" bIns="121900" anchor="ctr" anchorCtr="0">
            <a:noAutofit/>
          </a:bodyPr>
          <a:lstStyle/>
          <a:p>
            <a:endParaRPr sz="2400"/>
          </a:p>
        </p:txBody>
      </p:sp>
      <p:grpSp>
        <p:nvGrpSpPr>
          <p:cNvPr id="509" name="Shape 509"/>
          <p:cNvGrpSpPr/>
          <p:nvPr/>
        </p:nvGrpSpPr>
        <p:grpSpPr>
          <a:xfrm>
            <a:off x="4307061" y="2398171"/>
            <a:ext cx="3606967" cy="3688995"/>
            <a:chOff x="3200695" y="1915090"/>
            <a:chExt cx="2705225" cy="2766746"/>
          </a:xfrm>
        </p:grpSpPr>
        <p:grpSp>
          <p:nvGrpSpPr>
            <p:cNvPr id="510" name="Shape 510"/>
            <p:cNvGrpSpPr/>
            <p:nvPr/>
          </p:nvGrpSpPr>
          <p:grpSpPr>
            <a:xfrm>
              <a:off x="3200695" y="1915098"/>
              <a:ext cx="2702821" cy="2766738"/>
              <a:chOff x="58889" y="1915107"/>
              <a:chExt cx="3101700" cy="1629409"/>
            </a:xfrm>
          </p:grpSpPr>
          <p:sp>
            <p:nvSpPr>
              <p:cNvPr id="511" name="Shape 511"/>
              <p:cNvSpPr/>
              <p:nvPr/>
            </p:nvSpPr>
            <p:spPr>
              <a:xfrm>
                <a:off x="58889" y="1915107"/>
                <a:ext cx="3101700" cy="1629409"/>
              </a:xfrm>
              <a:prstGeom prst="rect">
                <a:avLst/>
              </a:prstGeom>
              <a:solidFill>
                <a:srgbClr val="F3F3F3"/>
              </a:solidFill>
              <a:ln>
                <a:noFill/>
              </a:ln>
            </p:spPr>
            <p:txBody>
              <a:bodyPr lIns="121900" tIns="121900" rIns="121900" bIns="121900" anchor="ctr" anchorCtr="0">
                <a:noAutofit/>
              </a:bodyPr>
              <a:lstStyle/>
              <a:p>
                <a:endParaRPr sz="2400"/>
              </a:p>
            </p:txBody>
          </p:sp>
          <p:sp>
            <p:nvSpPr>
              <p:cNvPr id="512" name="Shape 512"/>
              <p:cNvSpPr txBox="1"/>
              <p:nvPr/>
            </p:nvSpPr>
            <p:spPr>
              <a:xfrm>
                <a:off x="172517" y="1915124"/>
                <a:ext cx="2758910" cy="850800"/>
              </a:xfrm>
              <a:prstGeom prst="rect">
                <a:avLst/>
              </a:prstGeom>
              <a:noFill/>
              <a:ln>
                <a:noFill/>
              </a:ln>
            </p:spPr>
            <p:txBody>
              <a:bodyPr lIns="121900" tIns="121900" rIns="121900" bIns="121900" anchor="t" anchorCtr="0">
                <a:noAutofit/>
              </a:bodyPr>
              <a:lstStyle/>
              <a:p>
                <a:r>
                  <a:rPr lang="es" sz="1467" b="1" dirty="0">
                    <a:solidFill>
                      <a:srgbClr val="57A7B5"/>
                    </a:solidFill>
                    <a:latin typeface="Open Sans"/>
                    <a:ea typeface="Open Sans"/>
                    <a:cs typeface="Open Sans"/>
                    <a:sym typeface="Open Sans"/>
                  </a:rPr>
                  <a:t>RESEARCHER &amp; REVIEWER</a:t>
                </a:r>
              </a:p>
              <a:p>
                <a:r>
                  <a:rPr lang="en-US" sz="1467" dirty="0">
                    <a:solidFill>
                      <a:schemeClr val="dk1"/>
                    </a:solidFill>
                    <a:latin typeface="Open Sans"/>
                    <a:ea typeface="Open Sans"/>
                    <a:cs typeface="Open Sans"/>
                  </a:rPr>
                  <a:t>The first step is establishing a long-term research agenda. A well thought out and well-presented long-term research agenda allows academics to position their current work within a larger, more meaningful, and potentially more impactful framework. It gives context to their present work and a trajectory to their current and future plans; it provides a roadmap from their current study to the next study, and to the studies that will need to follow. Networking is key</a:t>
                </a:r>
              </a:p>
              <a:p>
                <a:endParaRPr sz="1467" dirty="0">
                  <a:solidFill>
                    <a:schemeClr val="dk1"/>
                  </a:solidFill>
                  <a:latin typeface="Open Sans"/>
                  <a:ea typeface="Open Sans"/>
                  <a:cs typeface="Open Sans"/>
                  <a:sym typeface="Open Sans"/>
                </a:endParaRPr>
              </a:p>
            </p:txBody>
          </p:sp>
        </p:grpSp>
        <p:cxnSp>
          <p:nvCxnSpPr>
            <p:cNvPr id="513" name="Shape 513"/>
            <p:cNvCxnSpPr/>
            <p:nvPr/>
          </p:nvCxnSpPr>
          <p:spPr>
            <a:xfrm>
              <a:off x="3203220" y="1915090"/>
              <a:ext cx="2702700" cy="0"/>
            </a:xfrm>
            <a:prstGeom prst="straightConnector1">
              <a:avLst/>
            </a:prstGeom>
            <a:noFill/>
            <a:ln w="9525" cap="flat" cmpd="sng">
              <a:solidFill>
                <a:srgbClr val="57A7B5"/>
              </a:solidFill>
              <a:prstDash val="solid"/>
              <a:round/>
              <a:headEnd type="none" w="lg" len="lg"/>
              <a:tailEnd type="none" w="lg" len="lg"/>
            </a:ln>
          </p:spPr>
        </p:cxnSp>
      </p:grpSp>
      <p:grpSp>
        <p:nvGrpSpPr>
          <p:cNvPr id="514" name="Shape 514"/>
          <p:cNvGrpSpPr/>
          <p:nvPr/>
        </p:nvGrpSpPr>
        <p:grpSpPr>
          <a:xfrm>
            <a:off x="8063521" y="2393322"/>
            <a:ext cx="3603761" cy="3693844"/>
            <a:chOff x="236677" y="1915102"/>
            <a:chExt cx="3101700" cy="1118865"/>
          </a:xfrm>
        </p:grpSpPr>
        <p:grpSp>
          <p:nvGrpSpPr>
            <p:cNvPr id="515" name="Shape 515"/>
            <p:cNvGrpSpPr/>
            <p:nvPr/>
          </p:nvGrpSpPr>
          <p:grpSpPr>
            <a:xfrm>
              <a:off x="236677" y="1915124"/>
              <a:ext cx="3101700" cy="1118843"/>
              <a:chOff x="236677" y="1915124"/>
              <a:chExt cx="3101700" cy="1118843"/>
            </a:xfrm>
          </p:grpSpPr>
          <p:sp>
            <p:nvSpPr>
              <p:cNvPr id="516" name="Shape 516"/>
              <p:cNvSpPr/>
              <p:nvPr/>
            </p:nvSpPr>
            <p:spPr>
              <a:xfrm>
                <a:off x="236677" y="1919406"/>
                <a:ext cx="3101700" cy="1114561"/>
              </a:xfrm>
              <a:prstGeom prst="rect">
                <a:avLst/>
              </a:prstGeom>
              <a:solidFill>
                <a:srgbClr val="F3F3F3"/>
              </a:solidFill>
              <a:ln>
                <a:noFill/>
              </a:ln>
            </p:spPr>
            <p:txBody>
              <a:bodyPr lIns="121900" tIns="121900" rIns="121900" bIns="121900" anchor="ctr" anchorCtr="0">
                <a:noAutofit/>
              </a:bodyPr>
              <a:lstStyle/>
              <a:p>
                <a:endParaRPr sz="2400"/>
              </a:p>
            </p:txBody>
          </p:sp>
          <p:sp>
            <p:nvSpPr>
              <p:cNvPr id="517" name="Shape 517"/>
              <p:cNvSpPr txBox="1"/>
              <p:nvPr/>
            </p:nvSpPr>
            <p:spPr>
              <a:xfrm>
                <a:off x="347549" y="1915124"/>
                <a:ext cx="2896553" cy="850800"/>
              </a:xfrm>
              <a:prstGeom prst="rect">
                <a:avLst/>
              </a:prstGeom>
              <a:noFill/>
              <a:ln>
                <a:noFill/>
              </a:ln>
            </p:spPr>
            <p:txBody>
              <a:bodyPr lIns="121900" tIns="121900" rIns="121900" bIns="121900" anchor="t" anchorCtr="0">
                <a:noAutofit/>
              </a:bodyPr>
              <a:lstStyle/>
              <a:p>
                <a:r>
                  <a:rPr lang="es" sz="1467" b="1" dirty="0">
                    <a:solidFill>
                      <a:srgbClr val="57A7B5"/>
                    </a:solidFill>
                    <a:latin typeface="Open Sans"/>
                    <a:ea typeface="Open Sans"/>
                    <a:cs typeface="Open Sans"/>
                    <a:sym typeface="Open Sans"/>
                  </a:rPr>
                  <a:t>GRANT WRITER</a:t>
                </a:r>
              </a:p>
              <a:p>
                <a:r>
                  <a:rPr lang="en-US" sz="1333" dirty="0">
                    <a:solidFill>
                      <a:schemeClr val="dk1"/>
                    </a:solidFill>
                    <a:latin typeface="Open Sans"/>
                    <a:ea typeface="Open Sans"/>
                    <a:cs typeface="Open Sans"/>
                  </a:rPr>
                  <a:t>The appropriate roles should be represented on the team – subject experts, statisticians, technical experts – and also make sure that each player has a strong track record. Reviewers are not always content experts – often they are methodological or technical experts – but in all cases they are experienced in the process of carrying out large, complex projects within the confines of sponsor rules and requirements. Research the funder to understand the specific agency guidelines that accompany the solicitation </a:t>
                </a:r>
              </a:p>
              <a:p>
                <a:endParaRPr sz="1467" dirty="0">
                  <a:solidFill>
                    <a:schemeClr val="dk1"/>
                  </a:solidFill>
                  <a:latin typeface="Open Sans"/>
                  <a:ea typeface="Open Sans"/>
                  <a:cs typeface="Open Sans"/>
                  <a:sym typeface="Open Sans"/>
                </a:endParaRPr>
              </a:p>
              <a:p>
                <a:pPr>
                  <a:lnSpc>
                    <a:spcPct val="115000"/>
                  </a:lnSpc>
                </a:pPr>
                <a:endParaRPr lang="es" sz="1467" dirty="0">
                  <a:solidFill>
                    <a:schemeClr val="dk1"/>
                  </a:solidFill>
                  <a:latin typeface="Open Sans"/>
                  <a:ea typeface="Open Sans"/>
                  <a:cs typeface="Open Sans"/>
                  <a:sym typeface="Open Sans"/>
                </a:endParaRPr>
              </a:p>
            </p:txBody>
          </p:sp>
        </p:grpSp>
        <p:cxnSp>
          <p:nvCxnSpPr>
            <p:cNvPr id="518" name="Shape 518"/>
            <p:cNvCxnSpPr/>
            <p:nvPr/>
          </p:nvCxnSpPr>
          <p:spPr>
            <a:xfrm>
              <a:off x="236677" y="1915102"/>
              <a:ext cx="3101700" cy="0"/>
            </a:xfrm>
            <a:prstGeom prst="straightConnector1">
              <a:avLst/>
            </a:prstGeom>
            <a:noFill/>
            <a:ln w="9525" cap="flat" cmpd="sng">
              <a:solidFill>
                <a:srgbClr val="57A7B5"/>
              </a:solidFill>
              <a:prstDash val="solid"/>
              <a:round/>
              <a:headEnd type="none" w="lg" len="lg"/>
              <a:tailEnd type="none" w="lg" len="lg"/>
            </a:ln>
          </p:spPr>
        </p:cxnSp>
      </p:grpSp>
      <p:sp>
        <p:nvSpPr>
          <p:cNvPr id="2" name="TextBox 1"/>
          <p:cNvSpPr txBox="1"/>
          <p:nvPr/>
        </p:nvSpPr>
        <p:spPr>
          <a:xfrm>
            <a:off x="2382996" y="266007"/>
            <a:ext cx="6361993" cy="461665"/>
          </a:xfrm>
          <a:prstGeom prst="rect">
            <a:avLst/>
          </a:prstGeom>
          <a:noFill/>
        </p:spPr>
        <p:txBody>
          <a:bodyPr wrap="square" rtlCol="0">
            <a:spAutoFit/>
          </a:bodyPr>
          <a:lstStyle/>
          <a:p>
            <a:pPr algn="ctr"/>
            <a:r>
              <a:rPr lang="en-US" sz="2400" b="1" dirty="0" smtClean="0">
                <a:latin typeface="+mj-lt"/>
              </a:rPr>
              <a:t>POSITIONING IS A MUST</a:t>
            </a:r>
            <a:endParaRPr lang="en-US" sz="2400" b="1" dirty="0">
              <a:latin typeface="+mj-lt"/>
            </a:endParaRPr>
          </a:p>
        </p:txBody>
      </p:sp>
    </p:spTree>
    <p:extLst>
      <p:ext uri="{BB962C8B-B14F-4D97-AF65-F5344CB8AC3E}">
        <p14:creationId xmlns:p14="http://schemas.microsoft.com/office/powerpoint/2010/main" val="2185850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87"/>
                                        </p:tgtEl>
                                        <p:attrNameLst>
                                          <p:attrName>style.visibility</p:attrName>
                                        </p:attrNameLst>
                                      </p:cBhvr>
                                      <p:to>
                                        <p:strVal val="visible"/>
                                      </p:to>
                                    </p:set>
                                    <p:animEffect transition="in" filter="fade">
                                      <p:cBhvr>
                                        <p:cTn id="14" dur="1000"/>
                                        <p:tgtEl>
                                          <p:spTgt spid="487"/>
                                        </p:tgtEl>
                                      </p:cBhvr>
                                    </p:animEffect>
                                    <p:anim calcmode="lin" valueType="num">
                                      <p:cBhvr>
                                        <p:cTn id="15" dur="1000" fill="hold"/>
                                        <p:tgtEl>
                                          <p:spTgt spid="487"/>
                                        </p:tgtEl>
                                        <p:attrNameLst>
                                          <p:attrName>ppt_x</p:attrName>
                                        </p:attrNameLst>
                                      </p:cBhvr>
                                      <p:tavLst>
                                        <p:tav tm="0">
                                          <p:val>
                                            <p:strVal val="#ppt_x"/>
                                          </p:val>
                                        </p:tav>
                                        <p:tav tm="100000">
                                          <p:val>
                                            <p:strVal val="#ppt_x"/>
                                          </p:val>
                                        </p:tav>
                                      </p:tavLst>
                                    </p:anim>
                                    <p:anim calcmode="lin" valueType="num">
                                      <p:cBhvr>
                                        <p:cTn id="16" dur="1000" fill="hold"/>
                                        <p:tgtEl>
                                          <p:spTgt spid="48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88"/>
                                        </p:tgtEl>
                                        <p:attrNameLst>
                                          <p:attrName>style.visibility</p:attrName>
                                        </p:attrNameLst>
                                      </p:cBhvr>
                                      <p:to>
                                        <p:strVal val="visible"/>
                                      </p:to>
                                    </p:set>
                                    <p:animEffect transition="in" filter="fade">
                                      <p:cBhvr>
                                        <p:cTn id="21" dur="1000"/>
                                        <p:tgtEl>
                                          <p:spTgt spid="488"/>
                                        </p:tgtEl>
                                      </p:cBhvr>
                                    </p:animEffect>
                                    <p:anim calcmode="lin" valueType="num">
                                      <p:cBhvr>
                                        <p:cTn id="22" dur="1000" fill="hold"/>
                                        <p:tgtEl>
                                          <p:spTgt spid="488"/>
                                        </p:tgtEl>
                                        <p:attrNameLst>
                                          <p:attrName>ppt_x</p:attrName>
                                        </p:attrNameLst>
                                      </p:cBhvr>
                                      <p:tavLst>
                                        <p:tav tm="0">
                                          <p:val>
                                            <p:strVal val="#ppt_x"/>
                                          </p:val>
                                        </p:tav>
                                        <p:tav tm="100000">
                                          <p:val>
                                            <p:strVal val="#ppt_x"/>
                                          </p:val>
                                        </p:tav>
                                      </p:tavLst>
                                    </p:anim>
                                    <p:anim calcmode="lin" valueType="num">
                                      <p:cBhvr>
                                        <p:cTn id="23" dur="1000" fill="hold"/>
                                        <p:tgtEl>
                                          <p:spTgt spid="48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09"/>
                                        </p:tgtEl>
                                        <p:attrNameLst>
                                          <p:attrName>style.visibility</p:attrName>
                                        </p:attrNameLst>
                                      </p:cBhvr>
                                      <p:to>
                                        <p:strVal val="visible"/>
                                      </p:to>
                                    </p:set>
                                    <p:animEffect transition="in" filter="fade">
                                      <p:cBhvr>
                                        <p:cTn id="28" dur="1000"/>
                                        <p:tgtEl>
                                          <p:spTgt spid="509"/>
                                        </p:tgtEl>
                                      </p:cBhvr>
                                    </p:animEffect>
                                    <p:anim calcmode="lin" valueType="num">
                                      <p:cBhvr>
                                        <p:cTn id="29" dur="1000" fill="hold"/>
                                        <p:tgtEl>
                                          <p:spTgt spid="509"/>
                                        </p:tgtEl>
                                        <p:attrNameLst>
                                          <p:attrName>ppt_x</p:attrName>
                                        </p:attrNameLst>
                                      </p:cBhvr>
                                      <p:tavLst>
                                        <p:tav tm="0">
                                          <p:val>
                                            <p:strVal val="#ppt_x"/>
                                          </p:val>
                                        </p:tav>
                                        <p:tav tm="100000">
                                          <p:val>
                                            <p:strVal val="#ppt_x"/>
                                          </p:val>
                                        </p:tav>
                                      </p:tavLst>
                                    </p:anim>
                                    <p:anim calcmode="lin" valueType="num">
                                      <p:cBhvr>
                                        <p:cTn id="30" dur="1000" fill="hold"/>
                                        <p:tgtEl>
                                          <p:spTgt spid="50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14"/>
                                        </p:tgtEl>
                                        <p:attrNameLst>
                                          <p:attrName>style.visibility</p:attrName>
                                        </p:attrNameLst>
                                      </p:cBhvr>
                                      <p:to>
                                        <p:strVal val="visible"/>
                                      </p:to>
                                    </p:set>
                                    <p:animEffect transition="in" filter="fade">
                                      <p:cBhvr>
                                        <p:cTn id="35" dur="1000"/>
                                        <p:tgtEl>
                                          <p:spTgt spid="514"/>
                                        </p:tgtEl>
                                      </p:cBhvr>
                                    </p:animEffect>
                                    <p:anim calcmode="lin" valueType="num">
                                      <p:cBhvr>
                                        <p:cTn id="36" dur="1000" fill="hold"/>
                                        <p:tgtEl>
                                          <p:spTgt spid="514"/>
                                        </p:tgtEl>
                                        <p:attrNameLst>
                                          <p:attrName>ppt_x</p:attrName>
                                        </p:attrNameLst>
                                      </p:cBhvr>
                                      <p:tavLst>
                                        <p:tav tm="0">
                                          <p:val>
                                            <p:strVal val="#ppt_x"/>
                                          </p:val>
                                        </p:tav>
                                        <p:tav tm="100000">
                                          <p:val>
                                            <p:strVal val="#ppt_x"/>
                                          </p:val>
                                        </p:tav>
                                      </p:tavLst>
                                    </p:anim>
                                    <p:anim calcmode="lin" valueType="num">
                                      <p:cBhvr>
                                        <p:cTn id="37" dur="1000" fill="hold"/>
                                        <p:tgtEl>
                                          <p:spTgt spid="5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7" grpId="0"/>
      <p:bldP spid="2"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grpSp>
        <p:nvGrpSpPr>
          <p:cNvPr id="488" name="Shape 488"/>
          <p:cNvGrpSpPr/>
          <p:nvPr/>
        </p:nvGrpSpPr>
        <p:grpSpPr>
          <a:xfrm>
            <a:off x="231883" y="856801"/>
            <a:ext cx="3438052" cy="2303983"/>
            <a:chOff x="236677" y="1895502"/>
            <a:chExt cx="3101700" cy="1017659"/>
          </a:xfrm>
        </p:grpSpPr>
        <p:grpSp>
          <p:nvGrpSpPr>
            <p:cNvPr id="489" name="Shape 489"/>
            <p:cNvGrpSpPr/>
            <p:nvPr/>
          </p:nvGrpSpPr>
          <p:grpSpPr>
            <a:xfrm>
              <a:off x="236677" y="1895502"/>
              <a:ext cx="3101700" cy="1017659"/>
              <a:chOff x="236677" y="1895502"/>
              <a:chExt cx="3101700" cy="1017659"/>
            </a:xfrm>
          </p:grpSpPr>
          <p:sp>
            <p:nvSpPr>
              <p:cNvPr id="490" name="Shape 490"/>
              <p:cNvSpPr/>
              <p:nvPr/>
            </p:nvSpPr>
            <p:spPr>
              <a:xfrm>
                <a:off x="236677" y="1919405"/>
                <a:ext cx="3101700" cy="993756"/>
              </a:xfrm>
              <a:prstGeom prst="rect">
                <a:avLst/>
              </a:prstGeom>
              <a:solidFill>
                <a:srgbClr val="F3F3F3"/>
              </a:solidFill>
              <a:ln>
                <a:noFill/>
              </a:ln>
            </p:spPr>
            <p:txBody>
              <a:bodyPr lIns="121900" tIns="121900" rIns="121900" bIns="121900" anchor="ctr" anchorCtr="0">
                <a:noAutofit/>
              </a:bodyPr>
              <a:lstStyle/>
              <a:p>
                <a:endParaRPr sz="2400"/>
              </a:p>
            </p:txBody>
          </p:sp>
          <p:sp>
            <p:nvSpPr>
              <p:cNvPr id="491" name="Shape 491"/>
              <p:cNvSpPr txBox="1"/>
              <p:nvPr/>
            </p:nvSpPr>
            <p:spPr>
              <a:xfrm>
                <a:off x="379300" y="1895502"/>
                <a:ext cx="2959077" cy="894304"/>
              </a:xfrm>
              <a:prstGeom prst="rect">
                <a:avLst/>
              </a:prstGeom>
              <a:noFill/>
              <a:ln>
                <a:noFill/>
              </a:ln>
            </p:spPr>
            <p:txBody>
              <a:bodyPr lIns="121900" tIns="121900" rIns="121900" bIns="121900" anchor="t" anchorCtr="0">
                <a:noAutofit/>
              </a:bodyPr>
              <a:lstStyle/>
              <a:p>
                <a:pPr>
                  <a:buClr>
                    <a:schemeClr val="dk1"/>
                  </a:buClr>
                  <a:buSzPct val="100000"/>
                </a:pPr>
                <a:r>
                  <a:rPr lang="es" sz="1467" b="1" dirty="0">
                    <a:solidFill>
                      <a:srgbClr val="57A7B5"/>
                    </a:solidFill>
                    <a:latin typeface="Open Sans"/>
                    <a:ea typeface="Open Sans"/>
                    <a:cs typeface="Open Sans"/>
                    <a:sym typeface="Open Sans"/>
                  </a:rPr>
                  <a:t>RESEARCH/GRANT OFFICES</a:t>
                </a:r>
              </a:p>
              <a:p>
                <a:pPr lvl="0"/>
                <a:r>
                  <a:rPr lang="en-US" sz="1467" dirty="0">
                    <a:solidFill>
                      <a:schemeClr val="dk1"/>
                    </a:solidFill>
                    <a:latin typeface="Open Sans"/>
                    <a:ea typeface="Open Sans"/>
                    <a:cs typeface="Open Sans"/>
                  </a:rPr>
                  <a:t>Locate relevant funding sources, identify collaborators, develop research plans, write convincing proposal narratives, prepare and monitor detailed grant budgets and expenditures, complete application forms, and navigate complex online application portals </a:t>
                </a:r>
                <a:endParaRPr sz="1467" dirty="0">
                  <a:solidFill>
                    <a:schemeClr val="dk1"/>
                  </a:solidFill>
                  <a:latin typeface="Open Sans"/>
                  <a:ea typeface="Open Sans"/>
                  <a:cs typeface="Open Sans"/>
                  <a:sym typeface="Open Sans"/>
                </a:endParaRPr>
              </a:p>
            </p:txBody>
          </p:sp>
        </p:grpSp>
        <p:cxnSp>
          <p:nvCxnSpPr>
            <p:cNvPr id="492" name="Shape 492"/>
            <p:cNvCxnSpPr/>
            <p:nvPr/>
          </p:nvCxnSpPr>
          <p:spPr>
            <a:xfrm>
              <a:off x="236677" y="1915102"/>
              <a:ext cx="3101700" cy="0"/>
            </a:xfrm>
            <a:prstGeom prst="straightConnector1">
              <a:avLst/>
            </a:prstGeom>
            <a:noFill/>
            <a:ln w="9525" cap="flat" cmpd="sng">
              <a:solidFill>
                <a:srgbClr val="57A7B5"/>
              </a:solidFill>
              <a:prstDash val="solid"/>
              <a:round/>
              <a:headEnd type="none" w="lg" len="lg"/>
              <a:tailEnd type="none" w="lg" len="lg"/>
            </a:ln>
          </p:spPr>
        </p:cxnSp>
      </p:grpSp>
      <p:sp>
        <p:nvSpPr>
          <p:cNvPr id="493" name="Shape 493"/>
          <p:cNvSpPr/>
          <p:nvPr/>
        </p:nvSpPr>
        <p:spPr>
          <a:xfrm>
            <a:off x="-302033" y="0"/>
            <a:ext cx="226400" cy="856800"/>
          </a:xfrm>
          <a:prstGeom prst="rect">
            <a:avLst/>
          </a:prstGeom>
          <a:solidFill>
            <a:srgbClr val="CCCCCC"/>
          </a:solidFill>
          <a:ln w="19050" cap="flat" cmpd="sng">
            <a:solidFill>
              <a:srgbClr val="666666"/>
            </a:solidFill>
            <a:prstDash val="solid"/>
            <a:round/>
            <a:headEnd type="none" w="med" len="med"/>
            <a:tailEnd type="none" w="med" len="med"/>
          </a:ln>
        </p:spPr>
        <p:txBody>
          <a:bodyPr lIns="121900" tIns="121900" rIns="121900" bIns="121900" anchor="ctr" anchorCtr="0">
            <a:noAutofit/>
          </a:bodyPr>
          <a:lstStyle/>
          <a:p>
            <a:endParaRPr sz="2400"/>
          </a:p>
        </p:txBody>
      </p:sp>
      <p:sp>
        <p:nvSpPr>
          <p:cNvPr id="494" name="Shape 494"/>
          <p:cNvSpPr/>
          <p:nvPr/>
        </p:nvSpPr>
        <p:spPr>
          <a:xfrm>
            <a:off x="-302033" y="857241"/>
            <a:ext cx="226400" cy="856800"/>
          </a:xfrm>
          <a:prstGeom prst="rect">
            <a:avLst/>
          </a:prstGeom>
          <a:solidFill>
            <a:srgbClr val="CCCCCC"/>
          </a:solidFill>
          <a:ln w="19050" cap="flat" cmpd="sng">
            <a:solidFill>
              <a:srgbClr val="666666"/>
            </a:solidFill>
            <a:prstDash val="solid"/>
            <a:round/>
            <a:headEnd type="none" w="med" len="med"/>
            <a:tailEnd type="none" w="med" len="med"/>
          </a:ln>
        </p:spPr>
        <p:txBody>
          <a:bodyPr lIns="121900" tIns="121900" rIns="121900" bIns="121900" anchor="ctr" anchorCtr="0">
            <a:noAutofit/>
          </a:bodyPr>
          <a:lstStyle/>
          <a:p>
            <a:endParaRPr sz="2400"/>
          </a:p>
        </p:txBody>
      </p:sp>
      <p:sp>
        <p:nvSpPr>
          <p:cNvPr id="495" name="Shape 495"/>
          <p:cNvSpPr/>
          <p:nvPr/>
        </p:nvSpPr>
        <p:spPr>
          <a:xfrm>
            <a:off x="-302033" y="1714484"/>
            <a:ext cx="226400" cy="856800"/>
          </a:xfrm>
          <a:prstGeom prst="rect">
            <a:avLst/>
          </a:prstGeom>
          <a:solidFill>
            <a:srgbClr val="CCCCCC"/>
          </a:solidFill>
          <a:ln w="19050" cap="flat" cmpd="sng">
            <a:solidFill>
              <a:srgbClr val="666666"/>
            </a:solidFill>
            <a:prstDash val="solid"/>
            <a:round/>
            <a:headEnd type="none" w="med" len="med"/>
            <a:tailEnd type="none" w="med" len="med"/>
          </a:ln>
        </p:spPr>
        <p:txBody>
          <a:bodyPr lIns="121900" tIns="121900" rIns="121900" bIns="121900" anchor="ctr" anchorCtr="0">
            <a:noAutofit/>
          </a:bodyPr>
          <a:lstStyle/>
          <a:p>
            <a:endParaRPr sz="2400"/>
          </a:p>
        </p:txBody>
      </p:sp>
      <p:sp>
        <p:nvSpPr>
          <p:cNvPr id="496" name="Shape 496"/>
          <p:cNvSpPr/>
          <p:nvPr/>
        </p:nvSpPr>
        <p:spPr>
          <a:xfrm>
            <a:off x="-302033" y="2571747"/>
            <a:ext cx="226400" cy="856800"/>
          </a:xfrm>
          <a:prstGeom prst="rect">
            <a:avLst/>
          </a:prstGeom>
          <a:solidFill>
            <a:srgbClr val="CCCCCC"/>
          </a:solidFill>
          <a:ln w="19050" cap="flat" cmpd="sng">
            <a:solidFill>
              <a:srgbClr val="666666"/>
            </a:solidFill>
            <a:prstDash val="solid"/>
            <a:round/>
            <a:headEnd type="none" w="med" len="med"/>
            <a:tailEnd type="none" w="med" len="med"/>
          </a:ln>
        </p:spPr>
        <p:txBody>
          <a:bodyPr lIns="121900" tIns="121900" rIns="121900" bIns="121900" anchor="ctr" anchorCtr="0">
            <a:noAutofit/>
          </a:bodyPr>
          <a:lstStyle/>
          <a:p>
            <a:endParaRPr sz="2400"/>
          </a:p>
        </p:txBody>
      </p:sp>
      <p:sp>
        <p:nvSpPr>
          <p:cNvPr id="497" name="Shape 497"/>
          <p:cNvSpPr/>
          <p:nvPr/>
        </p:nvSpPr>
        <p:spPr>
          <a:xfrm>
            <a:off x="-302033" y="3429003"/>
            <a:ext cx="226400" cy="856800"/>
          </a:xfrm>
          <a:prstGeom prst="rect">
            <a:avLst/>
          </a:prstGeom>
          <a:solidFill>
            <a:srgbClr val="CCCCCC"/>
          </a:solidFill>
          <a:ln w="19050" cap="flat" cmpd="sng">
            <a:solidFill>
              <a:srgbClr val="666666"/>
            </a:solidFill>
            <a:prstDash val="solid"/>
            <a:round/>
            <a:headEnd type="none" w="med" len="med"/>
            <a:tailEnd type="none" w="med" len="med"/>
          </a:ln>
        </p:spPr>
        <p:txBody>
          <a:bodyPr lIns="121900" tIns="121900" rIns="121900" bIns="121900" anchor="ctr" anchorCtr="0">
            <a:noAutofit/>
          </a:bodyPr>
          <a:lstStyle/>
          <a:p>
            <a:endParaRPr sz="2400"/>
          </a:p>
        </p:txBody>
      </p:sp>
      <p:sp>
        <p:nvSpPr>
          <p:cNvPr id="498" name="Shape 498"/>
          <p:cNvSpPr/>
          <p:nvPr/>
        </p:nvSpPr>
        <p:spPr>
          <a:xfrm>
            <a:off x="-302033" y="4286246"/>
            <a:ext cx="226400" cy="856799"/>
          </a:xfrm>
          <a:prstGeom prst="rect">
            <a:avLst/>
          </a:prstGeom>
          <a:solidFill>
            <a:srgbClr val="CCCCCC"/>
          </a:solidFill>
          <a:ln w="19050" cap="flat" cmpd="sng">
            <a:solidFill>
              <a:srgbClr val="666666"/>
            </a:solidFill>
            <a:prstDash val="solid"/>
            <a:round/>
            <a:headEnd type="none" w="med" len="med"/>
            <a:tailEnd type="none" w="med" len="med"/>
          </a:ln>
        </p:spPr>
        <p:txBody>
          <a:bodyPr lIns="121900" tIns="121900" rIns="121900" bIns="121900" anchor="ctr" anchorCtr="0">
            <a:noAutofit/>
          </a:bodyPr>
          <a:lstStyle/>
          <a:p>
            <a:endParaRPr sz="2400"/>
          </a:p>
        </p:txBody>
      </p:sp>
      <p:sp>
        <p:nvSpPr>
          <p:cNvPr id="499" name="Shape 499"/>
          <p:cNvSpPr/>
          <p:nvPr/>
        </p:nvSpPr>
        <p:spPr>
          <a:xfrm>
            <a:off x="-302033" y="5143488"/>
            <a:ext cx="226400" cy="856800"/>
          </a:xfrm>
          <a:prstGeom prst="rect">
            <a:avLst/>
          </a:prstGeom>
          <a:solidFill>
            <a:srgbClr val="CCCCCC"/>
          </a:solidFill>
          <a:ln w="19050" cap="flat" cmpd="sng">
            <a:solidFill>
              <a:srgbClr val="666666"/>
            </a:solidFill>
            <a:prstDash val="solid"/>
            <a:round/>
            <a:headEnd type="none" w="med" len="med"/>
            <a:tailEnd type="none" w="med" len="med"/>
          </a:ln>
        </p:spPr>
        <p:txBody>
          <a:bodyPr lIns="121900" tIns="121900" rIns="121900" bIns="121900" anchor="ctr" anchorCtr="0">
            <a:noAutofit/>
          </a:bodyPr>
          <a:lstStyle/>
          <a:p>
            <a:endParaRPr sz="2400"/>
          </a:p>
        </p:txBody>
      </p:sp>
      <p:sp>
        <p:nvSpPr>
          <p:cNvPr id="500" name="Shape 500"/>
          <p:cNvSpPr/>
          <p:nvPr/>
        </p:nvSpPr>
        <p:spPr>
          <a:xfrm>
            <a:off x="-302033" y="6000749"/>
            <a:ext cx="226400" cy="856800"/>
          </a:xfrm>
          <a:prstGeom prst="rect">
            <a:avLst/>
          </a:prstGeom>
          <a:solidFill>
            <a:srgbClr val="CCCCCC"/>
          </a:solidFill>
          <a:ln w="19050" cap="flat" cmpd="sng">
            <a:solidFill>
              <a:srgbClr val="666666"/>
            </a:solidFill>
            <a:prstDash val="solid"/>
            <a:round/>
            <a:headEnd type="none" w="med" len="med"/>
            <a:tailEnd type="none" w="med" len="med"/>
          </a:ln>
        </p:spPr>
        <p:txBody>
          <a:bodyPr lIns="121900" tIns="121900" rIns="121900" bIns="121900" anchor="ctr" anchorCtr="0">
            <a:noAutofit/>
          </a:bodyPr>
          <a:lstStyle/>
          <a:p>
            <a:endParaRPr sz="2400"/>
          </a:p>
        </p:txBody>
      </p:sp>
      <p:sp>
        <p:nvSpPr>
          <p:cNvPr id="501" name="Shape 501"/>
          <p:cNvSpPr/>
          <p:nvPr/>
        </p:nvSpPr>
        <p:spPr>
          <a:xfrm rot="5400000">
            <a:off x="11317205" y="-953367"/>
            <a:ext cx="226400" cy="1523200"/>
          </a:xfrm>
          <a:prstGeom prst="rect">
            <a:avLst/>
          </a:prstGeom>
          <a:solidFill>
            <a:srgbClr val="CCCCCC"/>
          </a:solidFill>
          <a:ln w="19050" cap="flat" cmpd="sng">
            <a:solidFill>
              <a:srgbClr val="666666"/>
            </a:solidFill>
            <a:prstDash val="solid"/>
            <a:round/>
            <a:headEnd type="none" w="med" len="med"/>
            <a:tailEnd type="none" w="med" len="med"/>
          </a:ln>
        </p:spPr>
        <p:txBody>
          <a:bodyPr lIns="121900" tIns="121900" rIns="121900" bIns="121900" anchor="ctr" anchorCtr="0">
            <a:noAutofit/>
          </a:bodyPr>
          <a:lstStyle/>
          <a:p>
            <a:endParaRPr sz="2400"/>
          </a:p>
        </p:txBody>
      </p:sp>
      <p:sp>
        <p:nvSpPr>
          <p:cNvPr id="502" name="Shape 502"/>
          <p:cNvSpPr/>
          <p:nvPr/>
        </p:nvSpPr>
        <p:spPr>
          <a:xfrm rot="5400000">
            <a:off x="9793119" y="-953367"/>
            <a:ext cx="226400" cy="1523200"/>
          </a:xfrm>
          <a:prstGeom prst="rect">
            <a:avLst/>
          </a:prstGeom>
          <a:solidFill>
            <a:srgbClr val="CCCCCC"/>
          </a:solidFill>
          <a:ln w="19050" cap="flat" cmpd="sng">
            <a:solidFill>
              <a:srgbClr val="666666"/>
            </a:solidFill>
            <a:prstDash val="solid"/>
            <a:round/>
            <a:headEnd type="none" w="med" len="med"/>
            <a:tailEnd type="none" w="med" len="med"/>
          </a:ln>
        </p:spPr>
        <p:txBody>
          <a:bodyPr lIns="121900" tIns="121900" rIns="121900" bIns="121900" anchor="ctr" anchorCtr="0">
            <a:noAutofit/>
          </a:bodyPr>
          <a:lstStyle/>
          <a:p>
            <a:endParaRPr sz="2400"/>
          </a:p>
        </p:txBody>
      </p:sp>
      <p:sp>
        <p:nvSpPr>
          <p:cNvPr id="503" name="Shape 503"/>
          <p:cNvSpPr/>
          <p:nvPr/>
        </p:nvSpPr>
        <p:spPr>
          <a:xfrm rot="5400000">
            <a:off x="8269033" y="-953367"/>
            <a:ext cx="226400" cy="1523200"/>
          </a:xfrm>
          <a:prstGeom prst="rect">
            <a:avLst/>
          </a:prstGeom>
          <a:solidFill>
            <a:srgbClr val="CCCCCC"/>
          </a:solidFill>
          <a:ln w="19050" cap="flat" cmpd="sng">
            <a:solidFill>
              <a:srgbClr val="666666"/>
            </a:solidFill>
            <a:prstDash val="solid"/>
            <a:round/>
            <a:headEnd type="none" w="med" len="med"/>
            <a:tailEnd type="none" w="med" len="med"/>
          </a:ln>
        </p:spPr>
        <p:txBody>
          <a:bodyPr lIns="121900" tIns="121900" rIns="121900" bIns="121900" anchor="ctr" anchorCtr="0">
            <a:noAutofit/>
          </a:bodyPr>
          <a:lstStyle/>
          <a:p>
            <a:endParaRPr sz="2400"/>
          </a:p>
        </p:txBody>
      </p:sp>
      <p:sp>
        <p:nvSpPr>
          <p:cNvPr id="504" name="Shape 504"/>
          <p:cNvSpPr/>
          <p:nvPr/>
        </p:nvSpPr>
        <p:spPr>
          <a:xfrm rot="5400000">
            <a:off x="6744911" y="-953367"/>
            <a:ext cx="226400" cy="1523200"/>
          </a:xfrm>
          <a:prstGeom prst="rect">
            <a:avLst/>
          </a:prstGeom>
          <a:solidFill>
            <a:srgbClr val="CCCCCC"/>
          </a:solidFill>
          <a:ln w="19050" cap="flat" cmpd="sng">
            <a:solidFill>
              <a:srgbClr val="666666"/>
            </a:solidFill>
            <a:prstDash val="solid"/>
            <a:round/>
            <a:headEnd type="none" w="med" len="med"/>
            <a:tailEnd type="none" w="med" len="med"/>
          </a:ln>
        </p:spPr>
        <p:txBody>
          <a:bodyPr lIns="121900" tIns="121900" rIns="121900" bIns="121900" anchor="ctr" anchorCtr="0">
            <a:noAutofit/>
          </a:bodyPr>
          <a:lstStyle/>
          <a:p>
            <a:endParaRPr sz="2400"/>
          </a:p>
        </p:txBody>
      </p:sp>
      <p:sp>
        <p:nvSpPr>
          <p:cNvPr id="505" name="Shape 505"/>
          <p:cNvSpPr/>
          <p:nvPr/>
        </p:nvSpPr>
        <p:spPr>
          <a:xfrm rot="5400000">
            <a:off x="5220800" y="-953367"/>
            <a:ext cx="226400" cy="1523200"/>
          </a:xfrm>
          <a:prstGeom prst="rect">
            <a:avLst/>
          </a:prstGeom>
          <a:solidFill>
            <a:srgbClr val="CCCCCC"/>
          </a:solidFill>
          <a:ln w="19050" cap="flat" cmpd="sng">
            <a:solidFill>
              <a:srgbClr val="666666"/>
            </a:solidFill>
            <a:prstDash val="solid"/>
            <a:round/>
            <a:headEnd type="none" w="med" len="med"/>
            <a:tailEnd type="none" w="med" len="med"/>
          </a:ln>
        </p:spPr>
        <p:txBody>
          <a:bodyPr lIns="121900" tIns="121900" rIns="121900" bIns="121900" anchor="ctr" anchorCtr="0">
            <a:noAutofit/>
          </a:bodyPr>
          <a:lstStyle/>
          <a:p>
            <a:endParaRPr sz="2400"/>
          </a:p>
        </p:txBody>
      </p:sp>
      <p:sp>
        <p:nvSpPr>
          <p:cNvPr id="506" name="Shape 506"/>
          <p:cNvSpPr/>
          <p:nvPr/>
        </p:nvSpPr>
        <p:spPr>
          <a:xfrm rot="5400000">
            <a:off x="3696713" y="-953367"/>
            <a:ext cx="226400" cy="1523200"/>
          </a:xfrm>
          <a:prstGeom prst="rect">
            <a:avLst/>
          </a:prstGeom>
          <a:solidFill>
            <a:srgbClr val="CCCCCC"/>
          </a:solidFill>
          <a:ln w="19050" cap="flat" cmpd="sng">
            <a:solidFill>
              <a:srgbClr val="666666"/>
            </a:solidFill>
            <a:prstDash val="solid"/>
            <a:round/>
            <a:headEnd type="none" w="med" len="med"/>
            <a:tailEnd type="none" w="med" len="med"/>
          </a:ln>
        </p:spPr>
        <p:txBody>
          <a:bodyPr lIns="121900" tIns="121900" rIns="121900" bIns="121900" anchor="ctr" anchorCtr="0">
            <a:noAutofit/>
          </a:bodyPr>
          <a:lstStyle/>
          <a:p>
            <a:endParaRPr sz="2400"/>
          </a:p>
        </p:txBody>
      </p:sp>
      <p:sp>
        <p:nvSpPr>
          <p:cNvPr id="507" name="Shape 507"/>
          <p:cNvSpPr/>
          <p:nvPr/>
        </p:nvSpPr>
        <p:spPr>
          <a:xfrm rot="5400000">
            <a:off x="2172627" y="-953367"/>
            <a:ext cx="226400" cy="1523200"/>
          </a:xfrm>
          <a:prstGeom prst="rect">
            <a:avLst/>
          </a:prstGeom>
          <a:solidFill>
            <a:srgbClr val="CCCCCC"/>
          </a:solidFill>
          <a:ln w="19050" cap="flat" cmpd="sng">
            <a:solidFill>
              <a:srgbClr val="666666"/>
            </a:solidFill>
            <a:prstDash val="solid"/>
            <a:round/>
            <a:headEnd type="none" w="med" len="med"/>
            <a:tailEnd type="none" w="med" len="med"/>
          </a:ln>
        </p:spPr>
        <p:txBody>
          <a:bodyPr lIns="121900" tIns="121900" rIns="121900" bIns="121900" anchor="ctr" anchorCtr="0">
            <a:noAutofit/>
          </a:bodyPr>
          <a:lstStyle/>
          <a:p>
            <a:endParaRPr sz="2400"/>
          </a:p>
        </p:txBody>
      </p:sp>
      <p:sp>
        <p:nvSpPr>
          <p:cNvPr id="508" name="Shape 508"/>
          <p:cNvSpPr/>
          <p:nvPr/>
        </p:nvSpPr>
        <p:spPr>
          <a:xfrm rot="5400000">
            <a:off x="648505" y="-953367"/>
            <a:ext cx="226400" cy="1523200"/>
          </a:xfrm>
          <a:prstGeom prst="rect">
            <a:avLst/>
          </a:prstGeom>
          <a:solidFill>
            <a:srgbClr val="CCCCCC"/>
          </a:solidFill>
          <a:ln w="19050" cap="flat" cmpd="sng">
            <a:solidFill>
              <a:srgbClr val="666666"/>
            </a:solidFill>
            <a:prstDash val="solid"/>
            <a:round/>
            <a:headEnd type="none" w="med" len="med"/>
            <a:tailEnd type="none" w="med" len="med"/>
          </a:ln>
        </p:spPr>
        <p:txBody>
          <a:bodyPr lIns="121900" tIns="121900" rIns="121900" bIns="121900" anchor="ctr" anchorCtr="0">
            <a:noAutofit/>
          </a:bodyPr>
          <a:lstStyle/>
          <a:p>
            <a:endParaRPr sz="2400"/>
          </a:p>
        </p:txBody>
      </p:sp>
      <p:grpSp>
        <p:nvGrpSpPr>
          <p:cNvPr id="509" name="Shape 509"/>
          <p:cNvGrpSpPr/>
          <p:nvPr/>
        </p:nvGrpSpPr>
        <p:grpSpPr>
          <a:xfrm>
            <a:off x="4012746" y="901176"/>
            <a:ext cx="3606967" cy="2259609"/>
            <a:chOff x="3200695" y="1915090"/>
            <a:chExt cx="2705225" cy="1694707"/>
          </a:xfrm>
        </p:grpSpPr>
        <p:grpSp>
          <p:nvGrpSpPr>
            <p:cNvPr id="510" name="Shape 510"/>
            <p:cNvGrpSpPr/>
            <p:nvPr/>
          </p:nvGrpSpPr>
          <p:grpSpPr>
            <a:xfrm>
              <a:off x="3200695" y="1915127"/>
              <a:ext cx="2702821" cy="1694670"/>
              <a:chOff x="58889" y="1915123"/>
              <a:chExt cx="3101700" cy="998038"/>
            </a:xfrm>
          </p:grpSpPr>
          <p:sp>
            <p:nvSpPr>
              <p:cNvPr id="511" name="Shape 511"/>
              <p:cNvSpPr/>
              <p:nvPr/>
            </p:nvSpPr>
            <p:spPr>
              <a:xfrm>
                <a:off x="58889" y="1915123"/>
                <a:ext cx="3101700" cy="998038"/>
              </a:xfrm>
              <a:prstGeom prst="rect">
                <a:avLst/>
              </a:prstGeom>
              <a:solidFill>
                <a:srgbClr val="F3F3F3"/>
              </a:solidFill>
              <a:ln>
                <a:noFill/>
              </a:ln>
            </p:spPr>
            <p:txBody>
              <a:bodyPr lIns="121900" tIns="121900" rIns="121900" bIns="121900" anchor="ctr" anchorCtr="0">
                <a:noAutofit/>
              </a:bodyPr>
              <a:lstStyle/>
              <a:p>
                <a:endParaRPr sz="2400"/>
              </a:p>
            </p:txBody>
          </p:sp>
          <p:sp>
            <p:nvSpPr>
              <p:cNvPr id="512" name="Shape 512"/>
              <p:cNvSpPr txBox="1"/>
              <p:nvPr/>
            </p:nvSpPr>
            <p:spPr>
              <a:xfrm>
                <a:off x="164578" y="1915124"/>
                <a:ext cx="2996011" cy="850800"/>
              </a:xfrm>
              <a:prstGeom prst="rect">
                <a:avLst/>
              </a:prstGeom>
              <a:noFill/>
              <a:ln>
                <a:noFill/>
              </a:ln>
            </p:spPr>
            <p:txBody>
              <a:bodyPr lIns="121900" tIns="121900" rIns="121900" bIns="121900" anchor="t" anchorCtr="0">
                <a:noAutofit/>
              </a:bodyPr>
              <a:lstStyle/>
              <a:p>
                <a:r>
                  <a:rPr lang="es" sz="1467" b="1" dirty="0">
                    <a:solidFill>
                      <a:srgbClr val="57A7B5"/>
                    </a:solidFill>
                    <a:latin typeface="Open Sans"/>
                    <a:ea typeface="Open Sans"/>
                    <a:cs typeface="Open Sans"/>
                    <a:sym typeface="Open Sans"/>
                  </a:rPr>
                  <a:t>GRANT WRITING BOOTCAMPS</a:t>
                </a:r>
              </a:p>
              <a:p>
                <a:pPr lvl="0"/>
                <a:r>
                  <a:rPr lang="en-US" sz="1467" dirty="0">
                    <a:solidFill>
                      <a:schemeClr val="dk1"/>
                    </a:solidFill>
                    <a:latin typeface="Open Sans"/>
                    <a:ea typeface="Open Sans"/>
                    <a:cs typeface="Open Sans"/>
                  </a:rPr>
                  <a:t>The </a:t>
                </a:r>
                <a:r>
                  <a:rPr lang="en-US" sz="1467" dirty="0" err="1">
                    <a:solidFill>
                      <a:schemeClr val="dk1"/>
                    </a:solidFill>
                    <a:latin typeface="Open Sans"/>
                    <a:ea typeface="Open Sans"/>
                    <a:cs typeface="Open Sans"/>
                  </a:rPr>
                  <a:t>bootcamp</a:t>
                </a:r>
                <a:r>
                  <a:rPr lang="en-US" sz="1467" dirty="0">
                    <a:solidFill>
                      <a:schemeClr val="dk1"/>
                    </a:solidFill>
                    <a:latin typeface="Open Sans"/>
                    <a:ea typeface="Open Sans"/>
                    <a:cs typeface="Open Sans"/>
                  </a:rPr>
                  <a:t> will provide faculty with resources (e.g., tools and templates for proposals) and opportunities to find collaborators. It increases their sense of competence, autonomy, and relatedness  </a:t>
                </a:r>
                <a:endParaRPr sz="1467" dirty="0">
                  <a:solidFill>
                    <a:schemeClr val="dk1"/>
                  </a:solidFill>
                  <a:latin typeface="Open Sans"/>
                  <a:ea typeface="Open Sans"/>
                  <a:cs typeface="Open Sans"/>
                  <a:sym typeface="Open Sans"/>
                </a:endParaRPr>
              </a:p>
            </p:txBody>
          </p:sp>
        </p:grpSp>
        <p:cxnSp>
          <p:nvCxnSpPr>
            <p:cNvPr id="513" name="Shape 513"/>
            <p:cNvCxnSpPr/>
            <p:nvPr/>
          </p:nvCxnSpPr>
          <p:spPr>
            <a:xfrm>
              <a:off x="3203220" y="1915090"/>
              <a:ext cx="2702700" cy="0"/>
            </a:xfrm>
            <a:prstGeom prst="straightConnector1">
              <a:avLst/>
            </a:prstGeom>
            <a:noFill/>
            <a:ln w="9525" cap="flat" cmpd="sng">
              <a:solidFill>
                <a:srgbClr val="57A7B5"/>
              </a:solidFill>
              <a:prstDash val="solid"/>
              <a:round/>
              <a:headEnd type="none" w="lg" len="lg"/>
              <a:tailEnd type="none" w="lg" len="lg"/>
            </a:ln>
          </p:spPr>
        </p:cxnSp>
      </p:grpSp>
      <p:grpSp>
        <p:nvGrpSpPr>
          <p:cNvPr id="514" name="Shape 514"/>
          <p:cNvGrpSpPr/>
          <p:nvPr/>
        </p:nvGrpSpPr>
        <p:grpSpPr>
          <a:xfrm>
            <a:off x="7939960" y="901175"/>
            <a:ext cx="3764925" cy="2266923"/>
            <a:chOff x="236677" y="1915102"/>
            <a:chExt cx="3240411" cy="1001290"/>
          </a:xfrm>
        </p:grpSpPr>
        <p:grpSp>
          <p:nvGrpSpPr>
            <p:cNvPr id="515" name="Shape 515"/>
            <p:cNvGrpSpPr/>
            <p:nvPr/>
          </p:nvGrpSpPr>
          <p:grpSpPr>
            <a:xfrm>
              <a:off x="236677" y="1919404"/>
              <a:ext cx="3240411" cy="996988"/>
              <a:chOff x="236677" y="1919404"/>
              <a:chExt cx="3240411" cy="996988"/>
            </a:xfrm>
          </p:grpSpPr>
          <p:sp>
            <p:nvSpPr>
              <p:cNvPr id="516" name="Shape 516"/>
              <p:cNvSpPr/>
              <p:nvPr/>
            </p:nvSpPr>
            <p:spPr>
              <a:xfrm>
                <a:off x="236677" y="1919406"/>
                <a:ext cx="3101700" cy="993755"/>
              </a:xfrm>
              <a:prstGeom prst="rect">
                <a:avLst/>
              </a:prstGeom>
              <a:solidFill>
                <a:srgbClr val="F3F3F3"/>
              </a:solidFill>
              <a:ln>
                <a:noFill/>
              </a:ln>
            </p:spPr>
            <p:txBody>
              <a:bodyPr lIns="121900" tIns="121900" rIns="121900" bIns="121900" anchor="ctr" anchorCtr="0">
                <a:noAutofit/>
              </a:bodyPr>
              <a:lstStyle/>
              <a:p>
                <a:endParaRPr sz="2400"/>
              </a:p>
            </p:txBody>
          </p:sp>
          <p:sp>
            <p:nvSpPr>
              <p:cNvPr id="517" name="Shape 517"/>
              <p:cNvSpPr txBox="1"/>
              <p:nvPr/>
            </p:nvSpPr>
            <p:spPr>
              <a:xfrm>
                <a:off x="403008" y="1919404"/>
                <a:ext cx="3074080" cy="996988"/>
              </a:xfrm>
              <a:prstGeom prst="rect">
                <a:avLst/>
              </a:prstGeom>
              <a:noFill/>
              <a:ln>
                <a:noFill/>
              </a:ln>
            </p:spPr>
            <p:txBody>
              <a:bodyPr lIns="121900" tIns="121900" rIns="121900" bIns="121900" anchor="t" anchorCtr="0">
                <a:noAutofit/>
              </a:bodyPr>
              <a:lstStyle/>
              <a:p>
                <a:r>
                  <a:rPr lang="en-US" sz="1467" b="1" dirty="0">
                    <a:solidFill>
                      <a:srgbClr val="57A7B5"/>
                    </a:solidFill>
                    <a:latin typeface="Open Sans"/>
                    <a:ea typeface="Open Sans"/>
                    <a:cs typeface="Open Sans"/>
                    <a:sym typeface="Open Sans"/>
                  </a:rPr>
                  <a:t>F</a:t>
                </a:r>
                <a:r>
                  <a:rPr lang="es" sz="1467" b="1" dirty="0">
                    <a:solidFill>
                      <a:srgbClr val="57A7B5"/>
                    </a:solidFill>
                    <a:latin typeface="Open Sans"/>
                    <a:ea typeface="Open Sans"/>
                    <a:cs typeface="Open Sans"/>
                    <a:sym typeface="Open Sans"/>
                  </a:rPr>
                  <a:t>ACULTY RESEARCH DATABASE</a:t>
                </a:r>
              </a:p>
              <a:p>
                <a:pPr lvl="0"/>
                <a:r>
                  <a:rPr lang="en-US" sz="1333" dirty="0">
                    <a:solidFill>
                      <a:schemeClr val="dk1"/>
                    </a:solidFill>
                    <a:latin typeface="Open Sans"/>
                    <a:ea typeface="Open Sans"/>
                    <a:cs typeface="Open Sans"/>
                  </a:rPr>
                  <a:t>Build a Faculty Research Interests and Expertise Database </a:t>
                </a:r>
              </a:p>
              <a:p>
                <a:pPr lvl="0"/>
                <a:r>
                  <a:rPr lang="en-US" sz="1333" dirty="0">
                    <a:solidFill>
                      <a:schemeClr val="dk1"/>
                    </a:solidFill>
                    <a:latin typeface="Open Sans"/>
                    <a:ea typeface="Open Sans"/>
                    <a:cs typeface="Open Sans"/>
                    <a:sym typeface="Open Sans"/>
                  </a:rPr>
                  <a:t>Build a Research Output Monitor and Tracker at the Institutional and sub-institutional levels</a:t>
                </a:r>
              </a:p>
              <a:p>
                <a:pPr lvl="0"/>
                <a:r>
                  <a:rPr lang="en-US" sz="1333" dirty="0">
                    <a:solidFill>
                      <a:schemeClr val="dk1"/>
                    </a:solidFill>
                    <a:latin typeface="Open Sans"/>
                    <a:ea typeface="Open Sans"/>
                    <a:cs typeface="Open Sans"/>
                    <a:sym typeface="Open Sans"/>
                  </a:rPr>
                  <a:t>Create a </a:t>
                </a:r>
                <a:r>
                  <a:rPr lang="en-US" sz="1333" dirty="0">
                    <a:solidFill>
                      <a:schemeClr val="dk1"/>
                    </a:solidFill>
                    <a:latin typeface="Open Sans"/>
                    <a:ea typeface="Open Sans"/>
                    <a:cs typeface="Open Sans"/>
                  </a:rPr>
                  <a:t>grant opportunity database</a:t>
                </a:r>
                <a:endParaRPr lang="en-US" sz="1333" dirty="0">
                  <a:solidFill>
                    <a:schemeClr val="dk1"/>
                  </a:solidFill>
                  <a:latin typeface="Open Sans"/>
                  <a:ea typeface="Open Sans"/>
                  <a:cs typeface="Open Sans"/>
                  <a:sym typeface="Open Sans"/>
                </a:endParaRPr>
              </a:p>
              <a:p>
                <a:pPr lvl="0"/>
                <a:r>
                  <a:rPr lang="en-US" sz="1333" dirty="0">
                    <a:solidFill>
                      <a:schemeClr val="dk1"/>
                    </a:solidFill>
                    <a:latin typeface="Open Sans"/>
                    <a:ea typeface="Open Sans"/>
                    <a:cs typeface="Open Sans"/>
                  </a:rPr>
                  <a:t>Using information in the databases, conduct targeted, personalized searches using grant opportunity database</a:t>
                </a:r>
                <a:endParaRPr sz="1333" dirty="0">
                  <a:solidFill>
                    <a:schemeClr val="dk1"/>
                  </a:solidFill>
                  <a:latin typeface="Open Sans"/>
                  <a:ea typeface="Open Sans"/>
                  <a:cs typeface="Open Sans"/>
                  <a:sym typeface="Open Sans"/>
                </a:endParaRPr>
              </a:p>
            </p:txBody>
          </p:sp>
        </p:grpSp>
        <p:cxnSp>
          <p:nvCxnSpPr>
            <p:cNvPr id="518" name="Shape 518"/>
            <p:cNvCxnSpPr/>
            <p:nvPr/>
          </p:nvCxnSpPr>
          <p:spPr>
            <a:xfrm>
              <a:off x="236677" y="1915102"/>
              <a:ext cx="3101700" cy="0"/>
            </a:xfrm>
            <a:prstGeom prst="straightConnector1">
              <a:avLst/>
            </a:prstGeom>
            <a:noFill/>
            <a:ln w="9525" cap="flat" cmpd="sng">
              <a:solidFill>
                <a:srgbClr val="57A7B5"/>
              </a:solidFill>
              <a:prstDash val="solid"/>
              <a:round/>
              <a:headEnd type="none" w="lg" len="lg"/>
              <a:tailEnd type="none" w="lg" len="lg"/>
            </a:ln>
          </p:spPr>
        </p:cxnSp>
      </p:grpSp>
      <p:sp>
        <p:nvSpPr>
          <p:cNvPr id="34" name="Shape 270"/>
          <p:cNvSpPr txBox="1"/>
          <p:nvPr/>
        </p:nvSpPr>
        <p:spPr>
          <a:xfrm>
            <a:off x="-188833" y="0"/>
            <a:ext cx="12189600" cy="792400"/>
          </a:xfrm>
          <a:prstGeom prst="rect">
            <a:avLst/>
          </a:prstGeom>
          <a:noFill/>
          <a:ln>
            <a:noFill/>
          </a:ln>
        </p:spPr>
        <p:txBody>
          <a:bodyPr lIns="121900" tIns="121900" rIns="121900" bIns="121900" anchor="t" anchorCtr="0">
            <a:noAutofit/>
          </a:bodyPr>
          <a:lstStyle/>
          <a:p>
            <a:pPr lvl="0" algn="ctr">
              <a:lnSpc>
                <a:spcPct val="115000"/>
              </a:lnSpc>
            </a:pPr>
            <a:r>
              <a:rPr lang="es" sz="2400" b="1" dirty="0">
                <a:solidFill>
                  <a:schemeClr val="bg1"/>
                </a:solidFill>
                <a:latin typeface="Open Sans"/>
                <a:ea typeface="Open Sans"/>
                <a:cs typeface="Open Sans"/>
                <a:sym typeface="Open Sans"/>
              </a:rPr>
              <a:t>If your research/institution is attractive it will attract funds  </a:t>
            </a:r>
          </a:p>
          <a:p>
            <a:pPr algn="ctr">
              <a:lnSpc>
                <a:spcPct val="115000"/>
              </a:lnSpc>
            </a:pPr>
            <a:endParaRPr sz="2933" b="1" dirty="0">
              <a:solidFill>
                <a:srgbClr val="434343"/>
              </a:solidFill>
              <a:latin typeface="Open Sans"/>
              <a:ea typeface="Open Sans"/>
              <a:cs typeface="Open Sans"/>
              <a:sym typeface="Open Sans"/>
            </a:endParaRPr>
          </a:p>
        </p:txBody>
      </p:sp>
      <p:grpSp>
        <p:nvGrpSpPr>
          <p:cNvPr id="35" name="Shape 488"/>
          <p:cNvGrpSpPr/>
          <p:nvPr/>
        </p:nvGrpSpPr>
        <p:grpSpPr>
          <a:xfrm>
            <a:off x="231883" y="3591557"/>
            <a:ext cx="3438052" cy="1980332"/>
            <a:chOff x="236677" y="1895502"/>
            <a:chExt cx="3101700" cy="874704"/>
          </a:xfrm>
        </p:grpSpPr>
        <p:grpSp>
          <p:nvGrpSpPr>
            <p:cNvPr id="36" name="Shape 489"/>
            <p:cNvGrpSpPr/>
            <p:nvPr/>
          </p:nvGrpSpPr>
          <p:grpSpPr>
            <a:xfrm>
              <a:off x="236677" y="1895502"/>
              <a:ext cx="3101700" cy="874704"/>
              <a:chOff x="236677" y="1895502"/>
              <a:chExt cx="3101700" cy="874704"/>
            </a:xfrm>
          </p:grpSpPr>
          <p:sp>
            <p:nvSpPr>
              <p:cNvPr id="38" name="Shape 490"/>
              <p:cNvSpPr/>
              <p:nvPr/>
            </p:nvSpPr>
            <p:spPr>
              <a:xfrm>
                <a:off x="236677" y="1919406"/>
                <a:ext cx="3101700" cy="850800"/>
              </a:xfrm>
              <a:prstGeom prst="rect">
                <a:avLst/>
              </a:prstGeom>
              <a:solidFill>
                <a:srgbClr val="F3F3F3"/>
              </a:solidFill>
              <a:ln>
                <a:noFill/>
              </a:ln>
            </p:spPr>
            <p:txBody>
              <a:bodyPr lIns="121900" tIns="121900" rIns="121900" bIns="121900" anchor="ctr" anchorCtr="0">
                <a:noAutofit/>
              </a:bodyPr>
              <a:lstStyle/>
              <a:p>
                <a:endParaRPr sz="2400"/>
              </a:p>
            </p:txBody>
          </p:sp>
          <p:sp>
            <p:nvSpPr>
              <p:cNvPr id="39" name="Shape 491"/>
              <p:cNvSpPr txBox="1"/>
              <p:nvPr/>
            </p:nvSpPr>
            <p:spPr>
              <a:xfrm>
                <a:off x="379300" y="1895502"/>
                <a:ext cx="2959077" cy="870422"/>
              </a:xfrm>
              <a:prstGeom prst="rect">
                <a:avLst/>
              </a:prstGeom>
              <a:noFill/>
              <a:ln>
                <a:noFill/>
              </a:ln>
            </p:spPr>
            <p:txBody>
              <a:bodyPr lIns="121900" tIns="121900" rIns="121900" bIns="121900" anchor="t" anchorCtr="0">
                <a:noAutofit/>
              </a:bodyPr>
              <a:lstStyle/>
              <a:p>
                <a:pPr>
                  <a:buClr>
                    <a:schemeClr val="dk1"/>
                  </a:buClr>
                  <a:buSzPct val="100000"/>
                </a:pPr>
                <a:r>
                  <a:rPr lang="es" sz="1467" b="1" dirty="0">
                    <a:solidFill>
                      <a:srgbClr val="57A7B5"/>
                    </a:solidFill>
                    <a:latin typeface="Open Sans"/>
                    <a:ea typeface="Open Sans"/>
                    <a:cs typeface="Open Sans"/>
                    <a:sym typeface="Open Sans"/>
                  </a:rPr>
                  <a:t>GRANT OPPORTUNITY BULLETIN</a:t>
                </a:r>
                <a:endParaRPr sz="1467" dirty="0">
                  <a:solidFill>
                    <a:schemeClr val="dk1"/>
                  </a:solidFill>
                  <a:latin typeface="Open Sans"/>
                  <a:ea typeface="Open Sans"/>
                  <a:cs typeface="Open Sans"/>
                  <a:sym typeface="Open Sans"/>
                </a:endParaRPr>
              </a:p>
              <a:p>
                <a:pPr lvl="0">
                  <a:lnSpc>
                    <a:spcPct val="115000"/>
                  </a:lnSpc>
                  <a:buClr>
                    <a:schemeClr val="dk1"/>
                  </a:buClr>
                  <a:buSzPct val="100000"/>
                </a:pPr>
                <a:r>
                  <a:rPr lang="en-US" sz="1467" dirty="0">
                    <a:solidFill>
                      <a:schemeClr val="dk1"/>
                    </a:solidFill>
                    <a:latin typeface="Open Sans"/>
                    <a:ea typeface="Open Sans"/>
                    <a:cs typeface="Open Sans"/>
                  </a:rPr>
                  <a:t>Research office sends each faculty member a personalized grant opportunity bulletin, which lists all of the grants currently available in each of the research areas of interest to that faculty member</a:t>
                </a:r>
                <a:endParaRPr lang="es" sz="1467" dirty="0">
                  <a:solidFill>
                    <a:schemeClr val="dk1"/>
                  </a:solidFill>
                  <a:latin typeface="Open Sans"/>
                  <a:ea typeface="Open Sans"/>
                  <a:cs typeface="Open Sans"/>
                  <a:sym typeface="Open Sans"/>
                </a:endParaRPr>
              </a:p>
            </p:txBody>
          </p:sp>
        </p:grpSp>
        <p:cxnSp>
          <p:nvCxnSpPr>
            <p:cNvPr id="37" name="Shape 492"/>
            <p:cNvCxnSpPr/>
            <p:nvPr/>
          </p:nvCxnSpPr>
          <p:spPr>
            <a:xfrm>
              <a:off x="236677" y="1915102"/>
              <a:ext cx="3101700" cy="0"/>
            </a:xfrm>
            <a:prstGeom prst="straightConnector1">
              <a:avLst/>
            </a:prstGeom>
            <a:noFill/>
            <a:ln w="9525" cap="flat" cmpd="sng">
              <a:solidFill>
                <a:srgbClr val="57A7B5"/>
              </a:solidFill>
              <a:prstDash val="solid"/>
              <a:round/>
              <a:headEnd type="none" w="lg" len="lg"/>
              <a:tailEnd type="none" w="lg" len="lg"/>
            </a:ln>
          </p:spPr>
        </p:cxnSp>
      </p:grpSp>
      <p:grpSp>
        <p:nvGrpSpPr>
          <p:cNvPr id="40" name="Shape 488"/>
          <p:cNvGrpSpPr/>
          <p:nvPr/>
        </p:nvGrpSpPr>
        <p:grpSpPr>
          <a:xfrm>
            <a:off x="4012746" y="3591557"/>
            <a:ext cx="3603761" cy="1980332"/>
            <a:chOff x="236677" y="1895502"/>
            <a:chExt cx="3101700" cy="874704"/>
          </a:xfrm>
        </p:grpSpPr>
        <p:grpSp>
          <p:nvGrpSpPr>
            <p:cNvPr id="41" name="Shape 489"/>
            <p:cNvGrpSpPr/>
            <p:nvPr/>
          </p:nvGrpSpPr>
          <p:grpSpPr>
            <a:xfrm>
              <a:off x="236677" y="1895502"/>
              <a:ext cx="3101700" cy="874704"/>
              <a:chOff x="236677" y="1895502"/>
              <a:chExt cx="3101700" cy="874704"/>
            </a:xfrm>
          </p:grpSpPr>
          <p:sp>
            <p:nvSpPr>
              <p:cNvPr id="43" name="Shape 490"/>
              <p:cNvSpPr/>
              <p:nvPr/>
            </p:nvSpPr>
            <p:spPr>
              <a:xfrm>
                <a:off x="236677" y="1919406"/>
                <a:ext cx="3101700" cy="850800"/>
              </a:xfrm>
              <a:prstGeom prst="rect">
                <a:avLst/>
              </a:prstGeom>
              <a:solidFill>
                <a:srgbClr val="F3F3F3"/>
              </a:solidFill>
              <a:ln>
                <a:noFill/>
              </a:ln>
            </p:spPr>
            <p:txBody>
              <a:bodyPr lIns="121900" tIns="121900" rIns="121900" bIns="121900" anchor="ctr" anchorCtr="0">
                <a:noAutofit/>
              </a:bodyPr>
              <a:lstStyle/>
              <a:p>
                <a:endParaRPr sz="2400"/>
              </a:p>
            </p:txBody>
          </p:sp>
          <p:sp>
            <p:nvSpPr>
              <p:cNvPr id="44" name="Shape 491"/>
              <p:cNvSpPr txBox="1"/>
              <p:nvPr/>
            </p:nvSpPr>
            <p:spPr>
              <a:xfrm>
                <a:off x="236677" y="1895502"/>
                <a:ext cx="3101700" cy="870422"/>
              </a:xfrm>
              <a:prstGeom prst="rect">
                <a:avLst/>
              </a:prstGeom>
              <a:noFill/>
              <a:ln>
                <a:noFill/>
              </a:ln>
            </p:spPr>
            <p:txBody>
              <a:bodyPr lIns="121900" tIns="121900" rIns="121900" bIns="121900" anchor="t" anchorCtr="0">
                <a:noAutofit/>
              </a:bodyPr>
              <a:lstStyle/>
              <a:p>
                <a:pPr>
                  <a:buClr>
                    <a:schemeClr val="dk1"/>
                  </a:buClr>
                  <a:buSzPct val="100000"/>
                </a:pPr>
                <a:r>
                  <a:rPr lang="es" sz="1467" b="1" dirty="0">
                    <a:solidFill>
                      <a:srgbClr val="57A7B5"/>
                    </a:solidFill>
                    <a:latin typeface="Open Sans"/>
                    <a:ea typeface="Open Sans"/>
                    <a:cs typeface="Open Sans"/>
                    <a:sym typeface="Open Sans"/>
                  </a:rPr>
                  <a:t>CONSOLIDATED RESEARCH WEBSITE</a:t>
                </a:r>
              </a:p>
              <a:p>
                <a:pPr lvl="0"/>
                <a:r>
                  <a:rPr lang="en-US" sz="1467" dirty="0">
                    <a:solidFill>
                      <a:schemeClr val="dk1"/>
                    </a:solidFill>
                    <a:latin typeface="Open Sans"/>
                    <a:ea typeface="Open Sans"/>
                    <a:cs typeface="Open Sans"/>
                  </a:rPr>
                  <a:t>Shows examples of successful grant proposals and tips for writing them, suggestions for finding research</a:t>
                </a:r>
                <a:r>
                  <a:rPr lang="en-US" sz="1467" dirty="0">
                    <a:solidFill>
                      <a:schemeClr val="dk1"/>
                    </a:solidFill>
                    <a:latin typeface="Open Sans"/>
                    <a:ea typeface="Open Sans"/>
                    <a:cs typeface="Open Sans"/>
                    <a:sym typeface="Open Sans"/>
                  </a:rPr>
                  <a:t> </a:t>
                </a:r>
                <a:r>
                  <a:rPr lang="en-US" sz="1467" dirty="0">
                    <a:solidFill>
                      <a:schemeClr val="dk1"/>
                    </a:solidFill>
                    <a:latin typeface="Open Sans"/>
                    <a:ea typeface="Open Sans"/>
                    <a:cs typeface="Open Sans"/>
                  </a:rPr>
                  <a:t>participants, guidelines for serving on peer review panels, and links to the Faculty Research Interests and Expertise Database</a:t>
                </a:r>
                <a:endParaRPr sz="1467" dirty="0">
                  <a:solidFill>
                    <a:schemeClr val="dk1"/>
                  </a:solidFill>
                  <a:latin typeface="Open Sans"/>
                  <a:ea typeface="Open Sans"/>
                  <a:cs typeface="Open Sans"/>
                  <a:sym typeface="Open Sans"/>
                </a:endParaRPr>
              </a:p>
            </p:txBody>
          </p:sp>
        </p:grpSp>
        <p:cxnSp>
          <p:nvCxnSpPr>
            <p:cNvPr id="42" name="Shape 492"/>
            <p:cNvCxnSpPr/>
            <p:nvPr/>
          </p:nvCxnSpPr>
          <p:spPr>
            <a:xfrm>
              <a:off x="236677" y="1915102"/>
              <a:ext cx="3101700" cy="0"/>
            </a:xfrm>
            <a:prstGeom prst="straightConnector1">
              <a:avLst/>
            </a:prstGeom>
            <a:noFill/>
            <a:ln w="9525" cap="flat" cmpd="sng">
              <a:solidFill>
                <a:srgbClr val="57A7B5"/>
              </a:solidFill>
              <a:prstDash val="solid"/>
              <a:round/>
              <a:headEnd type="none" w="lg" len="lg"/>
              <a:tailEnd type="none" w="lg" len="lg"/>
            </a:ln>
          </p:spPr>
        </p:cxnSp>
      </p:grpSp>
      <p:grpSp>
        <p:nvGrpSpPr>
          <p:cNvPr id="45" name="Shape 488"/>
          <p:cNvGrpSpPr/>
          <p:nvPr/>
        </p:nvGrpSpPr>
        <p:grpSpPr>
          <a:xfrm>
            <a:off x="7959318" y="3581862"/>
            <a:ext cx="3603761" cy="1980332"/>
            <a:chOff x="236677" y="1895502"/>
            <a:chExt cx="3101700" cy="874704"/>
          </a:xfrm>
        </p:grpSpPr>
        <p:grpSp>
          <p:nvGrpSpPr>
            <p:cNvPr id="46" name="Shape 489"/>
            <p:cNvGrpSpPr/>
            <p:nvPr/>
          </p:nvGrpSpPr>
          <p:grpSpPr>
            <a:xfrm>
              <a:off x="236677" y="1895502"/>
              <a:ext cx="3101700" cy="874704"/>
              <a:chOff x="236677" y="1895502"/>
              <a:chExt cx="3101700" cy="874704"/>
            </a:xfrm>
          </p:grpSpPr>
          <p:sp>
            <p:nvSpPr>
              <p:cNvPr id="48" name="Shape 490"/>
              <p:cNvSpPr/>
              <p:nvPr/>
            </p:nvSpPr>
            <p:spPr>
              <a:xfrm>
                <a:off x="236677" y="1919406"/>
                <a:ext cx="3101700" cy="850800"/>
              </a:xfrm>
              <a:prstGeom prst="rect">
                <a:avLst/>
              </a:prstGeom>
              <a:solidFill>
                <a:srgbClr val="F3F3F3"/>
              </a:solidFill>
              <a:ln>
                <a:noFill/>
              </a:ln>
            </p:spPr>
            <p:txBody>
              <a:bodyPr lIns="121900" tIns="121900" rIns="121900" bIns="121900" anchor="ctr" anchorCtr="0">
                <a:noAutofit/>
              </a:bodyPr>
              <a:lstStyle/>
              <a:p>
                <a:endParaRPr sz="2400"/>
              </a:p>
            </p:txBody>
          </p:sp>
          <p:sp>
            <p:nvSpPr>
              <p:cNvPr id="49" name="Shape 491"/>
              <p:cNvSpPr txBox="1"/>
              <p:nvPr/>
            </p:nvSpPr>
            <p:spPr>
              <a:xfrm>
                <a:off x="236677" y="1895502"/>
                <a:ext cx="3085039" cy="870422"/>
              </a:xfrm>
              <a:prstGeom prst="rect">
                <a:avLst/>
              </a:prstGeom>
              <a:noFill/>
              <a:ln>
                <a:noFill/>
              </a:ln>
            </p:spPr>
            <p:txBody>
              <a:bodyPr lIns="121900" tIns="121900" rIns="121900" bIns="121900" anchor="t" anchorCtr="0">
                <a:noAutofit/>
              </a:bodyPr>
              <a:lstStyle/>
              <a:p>
                <a:pPr>
                  <a:buClr>
                    <a:schemeClr val="dk1"/>
                  </a:buClr>
                  <a:buSzPct val="100000"/>
                </a:pPr>
                <a:r>
                  <a:rPr lang="es" sz="1467" b="1" dirty="0">
                    <a:solidFill>
                      <a:srgbClr val="57A7B5"/>
                    </a:solidFill>
                    <a:latin typeface="Open Sans"/>
                    <a:ea typeface="Open Sans"/>
                    <a:cs typeface="Open Sans"/>
                    <a:sym typeface="Open Sans"/>
                  </a:rPr>
                  <a:t>CAPACITY BUILDING</a:t>
                </a:r>
              </a:p>
              <a:p>
                <a:r>
                  <a:rPr lang="en-US" sz="1467" dirty="0">
                    <a:solidFill>
                      <a:schemeClr val="dk1"/>
                    </a:solidFill>
                    <a:latin typeface="Open Sans"/>
                    <a:ea typeface="Open Sans"/>
                    <a:cs typeface="Open Sans"/>
                    <a:sym typeface="Open Sans"/>
                  </a:rPr>
                  <a:t>Workshops, Research Symposia, </a:t>
                </a:r>
                <a:endParaRPr sz="1467" dirty="0">
                  <a:solidFill>
                    <a:schemeClr val="dk1"/>
                  </a:solidFill>
                  <a:latin typeface="Open Sans"/>
                  <a:ea typeface="Open Sans"/>
                  <a:cs typeface="Open Sans"/>
                  <a:sym typeface="Open Sans"/>
                </a:endParaRPr>
              </a:p>
              <a:p>
                <a:pPr>
                  <a:lnSpc>
                    <a:spcPct val="115000"/>
                  </a:lnSpc>
                  <a:buClr>
                    <a:schemeClr val="dk1"/>
                  </a:buClr>
                  <a:buSzPct val="100000"/>
                </a:pPr>
                <a:r>
                  <a:rPr lang="es" sz="1467" dirty="0">
                    <a:solidFill>
                      <a:schemeClr val="dk1"/>
                    </a:solidFill>
                    <a:latin typeface="Open Sans"/>
                    <a:ea typeface="Open Sans"/>
                    <a:cs typeface="Open Sans"/>
                    <a:sym typeface="Open Sans"/>
                  </a:rPr>
                  <a:t>Internal research grants program, pre-award and post-award services, editorial services, early career development services, mentorship and internship opportunities</a:t>
                </a:r>
              </a:p>
            </p:txBody>
          </p:sp>
        </p:grpSp>
        <p:cxnSp>
          <p:nvCxnSpPr>
            <p:cNvPr id="47" name="Shape 492"/>
            <p:cNvCxnSpPr/>
            <p:nvPr/>
          </p:nvCxnSpPr>
          <p:spPr>
            <a:xfrm>
              <a:off x="236677" y="1915102"/>
              <a:ext cx="3101700" cy="0"/>
            </a:xfrm>
            <a:prstGeom prst="straightConnector1">
              <a:avLst/>
            </a:prstGeom>
            <a:noFill/>
            <a:ln w="9525" cap="flat" cmpd="sng">
              <a:solidFill>
                <a:srgbClr val="57A7B5"/>
              </a:solidFill>
              <a:prstDash val="solid"/>
              <a:round/>
              <a:headEnd type="none" w="lg" len="lg"/>
              <a:tailEnd type="none" w="lg" len="lg"/>
            </a:ln>
          </p:spPr>
        </p:cxnSp>
      </p:grpSp>
      <p:sp>
        <p:nvSpPr>
          <p:cNvPr id="50" name="TextBox 49"/>
          <p:cNvSpPr txBox="1"/>
          <p:nvPr/>
        </p:nvSpPr>
        <p:spPr>
          <a:xfrm>
            <a:off x="1086679" y="5600269"/>
            <a:ext cx="9978192" cy="830997"/>
          </a:xfrm>
          <a:prstGeom prst="rect">
            <a:avLst/>
          </a:prstGeom>
          <a:noFill/>
        </p:spPr>
        <p:txBody>
          <a:bodyPr wrap="square" rtlCol="0">
            <a:spAutoFit/>
          </a:bodyPr>
          <a:lstStyle/>
          <a:p>
            <a:pPr algn="ctr"/>
            <a:r>
              <a:rPr lang="en-US" sz="2400" b="1" dirty="0">
                <a:solidFill>
                  <a:srgbClr val="FF0000"/>
                </a:solidFill>
                <a:latin typeface="Century Gothic" panose="020B0502020202020204" pitchFamily="34" charset="0"/>
              </a:rPr>
              <a:t>These strategic initiatives and services will eventually make the institution attractive</a:t>
            </a:r>
          </a:p>
        </p:txBody>
      </p:sp>
    </p:spTree>
    <p:extLst>
      <p:ext uri="{BB962C8B-B14F-4D97-AF65-F5344CB8AC3E}">
        <p14:creationId xmlns:p14="http://schemas.microsoft.com/office/powerpoint/2010/main" val="4215329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anim calcmode="lin" valueType="num">
                                      <p:cBhvr>
                                        <p:cTn id="8" dur="1000" fill="hold"/>
                                        <p:tgtEl>
                                          <p:spTgt spid="34"/>
                                        </p:tgtEl>
                                        <p:attrNameLst>
                                          <p:attrName>ppt_x</p:attrName>
                                        </p:attrNameLst>
                                      </p:cBhvr>
                                      <p:tavLst>
                                        <p:tav tm="0">
                                          <p:val>
                                            <p:strVal val="#ppt_x"/>
                                          </p:val>
                                        </p:tav>
                                        <p:tav tm="100000">
                                          <p:val>
                                            <p:strVal val="#ppt_x"/>
                                          </p:val>
                                        </p:tav>
                                      </p:tavLst>
                                    </p:anim>
                                    <p:anim calcmode="lin" valueType="num">
                                      <p:cBhvr>
                                        <p:cTn id="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88"/>
                                        </p:tgtEl>
                                        <p:attrNameLst>
                                          <p:attrName>style.visibility</p:attrName>
                                        </p:attrNameLst>
                                      </p:cBhvr>
                                      <p:to>
                                        <p:strVal val="visible"/>
                                      </p:to>
                                    </p:set>
                                    <p:animEffect transition="in" filter="fade">
                                      <p:cBhvr>
                                        <p:cTn id="14" dur="1000"/>
                                        <p:tgtEl>
                                          <p:spTgt spid="488"/>
                                        </p:tgtEl>
                                      </p:cBhvr>
                                    </p:animEffect>
                                    <p:anim calcmode="lin" valueType="num">
                                      <p:cBhvr>
                                        <p:cTn id="15" dur="1000" fill="hold"/>
                                        <p:tgtEl>
                                          <p:spTgt spid="488"/>
                                        </p:tgtEl>
                                        <p:attrNameLst>
                                          <p:attrName>ppt_x</p:attrName>
                                        </p:attrNameLst>
                                      </p:cBhvr>
                                      <p:tavLst>
                                        <p:tav tm="0">
                                          <p:val>
                                            <p:strVal val="#ppt_x"/>
                                          </p:val>
                                        </p:tav>
                                        <p:tav tm="100000">
                                          <p:val>
                                            <p:strVal val="#ppt_x"/>
                                          </p:val>
                                        </p:tav>
                                      </p:tavLst>
                                    </p:anim>
                                    <p:anim calcmode="lin" valueType="num">
                                      <p:cBhvr>
                                        <p:cTn id="16" dur="1000" fill="hold"/>
                                        <p:tgtEl>
                                          <p:spTgt spid="48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09"/>
                                        </p:tgtEl>
                                        <p:attrNameLst>
                                          <p:attrName>style.visibility</p:attrName>
                                        </p:attrNameLst>
                                      </p:cBhvr>
                                      <p:to>
                                        <p:strVal val="visible"/>
                                      </p:to>
                                    </p:set>
                                    <p:animEffect transition="in" filter="fade">
                                      <p:cBhvr>
                                        <p:cTn id="21" dur="1000"/>
                                        <p:tgtEl>
                                          <p:spTgt spid="509"/>
                                        </p:tgtEl>
                                      </p:cBhvr>
                                    </p:animEffect>
                                    <p:anim calcmode="lin" valueType="num">
                                      <p:cBhvr>
                                        <p:cTn id="22" dur="1000" fill="hold"/>
                                        <p:tgtEl>
                                          <p:spTgt spid="509"/>
                                        </p:tgtEl>
                                        <p:attrNameLst>
                                          <p:attrName>ppt_x</p:attrName>
                                        </p:attrNameLst>
                                      </p:cBhvr>
                                      <p:tavLst>
                                        <p:tav tm="0">
                                          <p:val>
                                            <p:strVal val="#ppt_x"/>
                                          </p:val>
                                        </p:tav>
                                        <p:tav tm="100000">
                                          <p:val>
                                            <p:strVal val="#ppt_x"/>
                                          </p:val>
                                        </p:tav>
                                      </p:tavLst>
                                    </p:anim>
                                    <p:anim calcmode="lin" valueType="num">
                                      <p:cBhvr>
                                        <p:cTn id="23" dur="1000" fill="hold"/>
                                        <p:tgtEl>
                                          <p:spTgt spid="50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14"/>
                                        </p:tgtEl>
                                        <p:attrNameLst>
                                          <p:attrName>style.visibility</p:attrName>
                                        </p:attrNameLst>
                                      </p:cBhvr>
                                      <p:to>
                                        <p:strVal val="visible"/>
                                      </p:to>
                                    </p:set>
                                    <p:animEffect transition="in" filter="fade">
                                      <p:cBhvr>
                                        <p:cTn id="28" dur="1000"/>
                                        <p:tgtEl>
                                          <p:spTgt spid="514"/>
                                        </p:tgtEl>
                                      </p:cBhvr>
                                    </p:animEffect>
                                    <p:anim calcmode="lin" valueType="num">
                                      <p:cBhvr>
                                        <p:cTn id="29" dur="1000" fill="hold"/>
                                        <p:tgtEl>
                                          <p:spTgt spid="514"/>
                                        </p:tgtEl>
                                        <p:attrNameLst>
                                          <p:attrName>ppt_x</p:attrName>
                                        </p:attrNameLst>
                                      </p:cBhvr>
                                      <p:tavLst>
                                        <p:tav tm="0">
                                          <p:val>
                                            <p:strVal val="#ppt_x"/>
                                          </p:val>
                                        </p:tav>
                                        <p:tav tm="100000">
                                          <p:val>
                                            <p:strVal val="#ppt_x"/>
                                          </p:val>
                                        </p:tav>
                                      </p:tavLst>
                                    </p:anim>
                                    <p:anim calcmode="lin" valueType="num">
                                      <p:cBhvr>
                                        <p:cTn id="30" dur="1000" fill="hold"/>
                                        <p:tgtEl>
                                          <p:spTgt spid="51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fade">
                                      <p:cBhvr>
                                        <p:cTn id="42" dur="1000"/>
                                        <p:tgtEl>
                                          <p:spTgt spid="40"/>
                                        </p:tgtEl>
                                      </p:cBhvr>
                                    </p:animEffect>
                                    <p:anim calcmode="lin" valueType="num">
                                      <p:cBhvr>
                                        <p:cTn id="43" dur="1000" fill="hold"/>
                                        <p:tgtEl>
                                          <p:spTgt spid="40"/>
                                        </p:tgtEl>
                                        <p:attrNameLst>
                                          <p:attrName>ppt_x</p:attrName>
                                        </p:attrNameLst>
                                      </p:cBhvr>
                                      <p:tavLst>
                                        <p:tav tm="0">
                                          <p:val>
                                            <p:strVal val="#ppt_x"/>
                                          </p:val>
                                        </p:tav>
                                        <p:tav tm="100000">
                                          <p:val>
                                            <p:strVal val="#ppt_x"/>
                                          </p:val>
                                        </p:tav>
                                      </p:tavLst>
                                    </p:anim>
                                    <p:anim calcmode="lin" valueType="num">
                                      <p:cBhvr>
                                        <p:cTn id="44"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fade">
                                      <p:cBhvr>
                                        <p:cTn id="49" dur="1000"/>
                                        <p:tgtEl>
                                          <p:spTgt spid="45"/>
                                        </p:tgtEl>
                                      </p:cBhvr>
                                    </p:animEffect>
                                    <p:anim calcmode="lin" valueType="num">
                                      <p:cBhvr>
                                        <p:cTn id="50" dur="1000" fill="hold"/>
                                        <p:tgtEl>
                                          <p:spTgt spid="45"/>
                                        </p:tgtEl>
                                        <p:attrNameLst>
                                          <p:attrName>ppt_x</p:attrName>
                                        </p:attrNameLst>
                                      </p:cBhvr>
                                      <p:tavLst>
                                        <p:tav tm="0">
                                          <p:val>
                                            <p:strVal val="#ppt_x"/>
                                          </p:val>
                                        </p:tav>
                                        <p:tav tm="100000">
                                          <p:val>
                                            <p:strVal val="#ppt_x"/>
                                          </p:val>
                                        </p:tav>
                                      </p:tavLst>
                                    </p:anim>
                                    <p:anim calcmode="lin" valueType="num">
                                      <p:cBhvr>
                                        <p:cTn id="51"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50"/>
                                        </p:tgtEl>
                                        <p:attrNameLst>
                                          <p:attrName>style.visibility</p:attrName>
                                        </p:attrNameLst>
                                      </p:cBhvr>
                                      <p:to>
                                        <p:strVal val="visible"/>
                                      </p:to>
                                    </p:set>
                                    <p:animEffect transition="in" filter="fade">
                                      <p:cBhvr>
                                        <p:cTn id="56" dur="1000"/>
                                        <p:tgtEl>
                                          <p:spTgt spid="50"/>
                                        </p:tgtEl>
                                      </p:cBhvr>
                                    </p:animEffect>
                                    <p:anim calcmode="lin" valueType="num">
                                      <p:cBhvr>
                                        <p:cTn id="57" dur="1000" fill="hold"/>
                                        <p:tgtEl>
                                          <p:spTgt spid="50"/>
                                        </p:tgtEl>
                                        <p:attrNameLst>
                                          <p:attrName>ppt_x</p:attrName>
                                        </p:attrNameLst>
                                      </p:cBhvr>
                                      <p:tavLst>
                                        <p:tav tm="0">
                                          <p:val>
                                            <p:strVal val="#ppt_x"/>
                                          </p:val>
                                        </p:tav>
                                        <p:tav tm="100000">
                                          <p:val>
                                            <p:strVal val="#ppt_x"/>
                                          </p:val>
                                        </p:tav>
                                      </p:tavLst>
                                    </p:anim>
                                    <p:anim calcmode="lin" valueType="num">
                                      <p:cBhvr>
                                        <p:cTn id="5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50"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grpSp>
        <p:nvGrpSpPr>
          <p:cNvPr id="488" name="Shape 488"/>
          <p:cNvGrpSpPr/>
          <p:nvPr/>
        </p:nvGrpSpPr>
        <p:grpSpPr>
          <a:xfrm>
            <a:off x="231883" y="747524"/>
            <a:ext cx="3438052" cy="2396628"/>
            <a:chOff x="236677" y="1854581"/>
            <a:chExt cx="3101700" cy="1058580"/>
          </a:xfrm>
        </p:grpSpPr>
        <p:grpSp>
          <p:nvGrpSpPr>
            <p:cNvPr id="489" name="Shape 489"/>
            <p:cNvGrpSpPr/>
            <p:nvPr/>
          </p:nvGrpSpPr>
          <p:grpSpPr>
            <a:xfrm>
              <a:off x="236677" y="1854581"/>
              <a:ext cx="3101700" cy="1058580"/>
              <a:chOff x="236677" y="1854581"/>
              <a:chExt cx="3101700" cy="1058580"/>
            </a:xfrm>
          </p:grpSpPr>
          <p:sp>
            <p:nvSpPr>
              <p:cNvPr id="490" name="Shape 490"/>
              <p:cNvSpPr/>
              <p:nvPr/>
            </p:nvSpPr>
            <p:spPr>
              <a:xfrm>
                <a:off x="236677" y="1919405"/>
                <a:ext cx="3101700" cy="993756"/>
              </a:xfrm>
              <a:prstGeom prst="rect">
                <a:avLst/>
              </a:prstGeom>
              <a:solidFill>
                <a:srgbClr val="F3F3F3"/>
              </a:solidFill>
              <a:ln>
                <a:noFill/>
              </a:ln>
            </p:spPr>
            <p:txBody>
              <a:bodyPr lIns="121900" tIns="121900" rIns="121900" bIns="121900" anchor="ctr" anchorCtr="0">
                <a:noAutofit/>
              </a:bodyPr>
              <a:lstStyle/>
              <a:p>
                <a:endParaRPr sz="2400"/>
              </a:p>
            </p:txBody>
          </p:sp>
          <p:sp>
            <p:nvSpPr>
              <p:cNvPr id="491" name="Shape 491"/>
              <p:cNvSpPr txBox="1"/>
              <p:nvPr/>
            </p:nvSpPr>
            <p:spPr>
              <a:xfrm>
                <a:off x="379300" y="1854581"/>
                <a:ext cx="2959077" cy="894304"/>
              </a:xfrm>
              <a:prstGeom prst="rect">
                <a:avLst/>
              </a:prstGeom>
              <a:noFill/>
              <a:ln>
                <a:noFill/>
              </a:ln>
            </p:spPr>
            <p:txBody>
              <a:bodyPr lIns="121900" tIns="121900" rIns="121900" bIns="121900" anchor="t" anchorCtr="0">
                <a:noAutofit/>
              </a:bodyPr>
              <a:lstStyle/>
              <a:p>
                <a:r>
                  <a:rPr lang="en-US" sz="1467" dirty="0">
                    <a:solidFill>
                      <a:schemeClr val="dk1"/>
                    </a:solidFill>
                    <a:latin typeface="Open Sans"/>
                    <a:ea typeface="Open Sans"/>
                    <a:cs typeface="Open Sans"/>
                  </a:rPr>
                  <a:t>1) Participating in innovation consortia and other large scale strategic initiatives.</a:t>
                </a:r>
              </a:p>
              <a:p>
                <a:r>
                  <a:rPr lang="en-US" sz="1467" dirty="0">
                    <a:solidFill>
                      <a:schemeClr val="dk1"/>
                    </a:solidFill>
                    <a:latin typeface="Open Sans"/>
                    <a:ea typeface="Open Sans"/>
                    <a:cs typeface="Open Sans"/>
                  </a:rPr>
                  <a:t>2) Developing strategic research areas in close dialogue with corporate partners.</a:t>
                </a:r>
              </a:p>
              <a:p>
                <a:r>
                  <a:rPr lang="en-US" sz="1467" dirty="0">
                    <a:solidFill>
                      <a:schemeClr val="dk1"/>
                    </a:solidFill>
                    <a:latin typeface="Open Sans"/>
                    <a:ea typeface="Open Sans"/>
                    <a:cs typeface="Open Sans"/>
                  </a:rPr>
                  <a:t>3) Strengthening co-operation with corporations in regard to research positions, especially</a:t>
                </a:r>
              </a:p>
              <a:p>
                <a:r>
                  <a:rPr lang="en-US" sz="1467" dirty="0">
                    <a:solidFill>
                      <a:schemeClr val="dk1"/>
                    </a:solidFill>
                    <a:latin typeface="Open Sans"/>
                    <a:ea typeface="Open Sans"/>
                    <a:cs typeface="Open Sans"/>
                  </a:rPr>
                  <a:t>industrial PhDs and post docs</a:t>
                </a:r>
                <a:endParaRPr lang="es" sz="1467" dirty="0">
                  <a:solidFill>
                    <a:schemeClr val="dk1"/>
                  </a:solidFill>
                  <a:latin typeface="Open Sans"/>
                  <a:ea typeface="Open Sans"/>
                  <a:cs typeface="Open Sans"/>
                  <a:sym typeface="Open Sans"/>
                </a:endParaRPr>
              </a:p>
            </p:txBody>
          </p:sp>
        </p:grpSp>
        <p:cxnSp>
          <p:nvCxnSpPr>
            <p:cNvPr id="492" name="Shape 492"/>
            <p:cNvCxnSpPr/>
            <p:nvPr/>
          </p:nvCxnSpPr>
          <p:spPr>
            <a:xfrm>
              <a:off x="236677" y="1915102"/>
              <a:ext cx="3101700" cy="0"/>
            </a:xfrm>
            <a:prstGeom prst="straightConnector1">
              <a:avLst/>
            </a:prstGeom>
            <a:noFill/>
            <a:ln w="9525" cap="flat" cmpd="sng">
              <a:solidFill>
                <a:srgbClr val="57A7B5"/>
              </a:solidFill>
              <a:prstDash val="solid"/>
              <a:round/>
              <a:headEnd type="none" w="lg" len="lg"/>
              <a:tailEnd type="none" w="lg" len="lg"/>
            </a:ln>
          </p:spPr>
        </p:cxnSp>
      </p:grpSp>
      <p:sp>
        <p:nvSpPr>
          <p:cNvPr id="493" name="Shape 493"/>
          <p:cNvSpPr/>
          <p:nvPr/>
        </p:nvSpPr>
        <p:spPr>
          <a:xfrm>
            <a:off x="-302033" y="0"/>
            <a:ext cx="226400" cy="856800"/>
          </a:xfrm>
          <a:prstGeom prst="rect">
            <a:avLst/>
          </a:prstGeom>
          <a:solidFill>
            <a:srgbClr val="CCCCCC"/>
          </a:solidFill>
          <a:ln w="19050" cap="flat" cmpd="sng">
            <a:solidFill>
              <a:srgbClr val="666666"/>
            </a:solidFill>
            <a:prstDash val="solid"/>
            <a:round/>
            <a:headEnd type="none" w="med" len="med"/>
            <a:tailEnd type="none" w="med" len="med"/>
          </a:ln>
        </p:spPr>
        <p:txBody>
          <a:bodyPr lIns="121900" tIns="121900" rIns="121900" bIns="121900" anchor="ctr" anchorCtr="0">
            <a:noAutofit/>
          </a:bodyPr>
          <a:lstStyle/>
          <a:p>
            <a:endParaRPr sz="2400"/>
          </a:p>
        </p:txBody>
      </p:sp>
      <p:sp>
        <p:nvSpPr>
          <p:cNvPr id="494" name="Shape 494"/>
          <p:cNvSpPr/>
          <p:nvPr/>
        </p:nvSpPr>
        <p:spPr>
          <a:xfrm>
            <a:off x="-302033" y="857241"/>
            <a:ext cx="226400" cy="856800"/>
          </a:xfrm>
          <a:prstGeom prst="rect">
            <a:avLst/>
          </a:prstGeom>
          <a:solidFill>
            <a:srgbClr val="CCCCCC"/>
          </a:solidFill>
          <a:ln w="19050" cap="flat" cmpd="sng">
            <a:solidFill>
              <a:srgbClr val="666666"/>
            </a:solidFill>
            <a:prstDash val="solid"/>
            <a:round/>
            <a:headEnd type="none" w="med" len="med"/>
            <a:tailEnd type="none" w="med" len="med"/>
          </a:ln>
        </p:spPr>
        <p:txBody>
          <a:bodyPr lIns="121900" tIns="121900" rIns="121900" bIns="121900" anchor="ctr" anchorCtr="0">
            <a:noAutofit/>
          </a:bodyPr>
          <a:lstStyle/>
          <a:p>
            <a:endParaRPr sz="2400"/>
          </a:p>
        </p:txBody>
      </p:sp>
      <p:sp>
        <p:nvSpPr>
          <p:cNvPr id="495" name="Shape 495"/>
          <p:cNvSpPr/>
          <p:nvPr/>
        </p:nvSpPr>
        <p:spPr>
          <a:xfrm>
            <a:off x="-302033" y="1714484"/>
            <a:ext cx="226400" cy="856800"/>
          </a:xfrm>
          <a:prstGeom prst="rect">
            <a:avLst/>
          </a:prstGeom>
          <a:solidFill>
            <a:srgbClr val="CCCCCC"/>
          </a:solidFill>
          <a:ln w="19050" cap="flat" cmpd="sng">
            <a:solidFill>
              <a:srgbClr val="666666"/>
            </a:solidFill>
            <a:prstDash val="solid"/>
            <a:round/>
            <a:headEnd type="none" w="med" len="med"/>
            <a:tailEnd type="none" w="med" len="med"/>
          </a:ln>
        </p:spPr>
        <p:txBody>
          <a:bodyPr lIns="121900" tIns="121900" rIns="121900" bIns="121900" anchor="ctr" anchorCtr="0">
            <a:noAutofit/>
          </a:bodyPr>
          <a:lstStyle/>
          <a:p>
            <a:endParaRPr sz="2400"/>
          </a:p>
        </p:txBody>
      </p:sp>
      <p:sp>
        <p:nvSpPr>
          <p:cNvPr id="496" name="Shape 496"/>
          <p:cNvSpPr/>
          <p:nvPr/>
        </p:nvSpPr>
        <p:spPr>
          <a:xfrm>
            <a:off x="-302033" y="2571747"/>
            <a:ext cx="226400" cy="856800"/>
          </a:xfrm>
          <a:prstGeom prst="rect">
            <a:avLst/>
          </a:prstGeom>
          <a:solidFill>
            <a:srgbClr val="CCCCCC"/>
          </a:solidFill>
          <a:ln w="19050" cap="flat" cmpd="sng">
            <a:solidFill>
              <a:srgbClr val="666666"/>
            </a:solidFill>
            <a:prstDash val="solid"/>
            <a:round/>
            <a:headEnd type="none" w="med" len="med"/>
            <a:tailEnd type="none" w="med" len="med"/>
          </a:ln>
        </p:spPr>
        <p:txBody>
          <a:bodyPr lIns="121900" tIns="121900" rIns="121900" bIns="121900" anchor="ctr" anchorCtr="0">
            <a:noAutofit/>
          </a:bodyPr>
          <a:lstStyle/>
          <a:p>
            <a:endParaRPr sz="2400"/>
          </a:p>
        </p:txBody>
      </p:sp>
      <p:sp>
        <p:nvSpPr>
          <p:cNvPr id="497" name="Shape 497"/>
          <p:cNvSpPr/>
          <p:nvPr/>
        </p:nvSpPr>
        <p:spPr>
          <a:xfrm>
            <a:off x="-302033" y="3429003"/>
            <a:ext cx="226400" cy="856800"/>
          </a:xfrm>
          <a:prstGeom prst="rect">
            <a:avLst/>
          </a:prstGeom>
          <a:solidFill>
            <a:srgbClr val="CCCCCC"/>
          </a:solidFill>
          <a:ln w="19050" cap="flat" cmpd="sng">
            <a:solidFill>
              <a:srgbClr val="666666"/>
            </a:solidFill>
            <a:prstDash val="solid"/>
            <a:round/>
            <a:headEnd type="none" w="med" len="med"/>
            <a:tailEnd type="none" w="med" len="med"/>
          </a:ln>
        </p:spPr>
        <p:txBody>
          <a:bodyPr lIns="121900" tIns="121900" rIns="121900" bIns="121900" anchor="ctr" anchorCtr="0">
            <a:noAutofit/>
          </a:bodyPr>
          <a:lstStyle/>
          <a:p>
            <a:endParaRPr sz="2400"/>
          </a:p>
        </p:txBody>
      </p:sp>
      <p:sp>
        <p:nvSpPr>
          <p:cNvPr id="498" name="Shape 498"/>
          <p:cNvSpPr/>
          <p:nvPr/>
        </p:nvSpPr>
        <p:spPr>
          <a:xfrm>
            <a:off x="-302033" y="4286246"/>
            <a:ext cx="226400" cy="856799"/>
          </a:xfrm>
          <a:prstGeom prst="rect">
            <a:avLst/>
          </a:prstGeom>
          <a:solidFill>
            <a:srgbClr val="CCCCCC"/>
          </a:solidFill>
          <a:ln w="19050" cap="flat" cmpd="sng">
            <a:solidFill>
              <a:srgbClr val="666666"/>
            </a:solidFill>
            <a:prstDash val="solid"/>
            <a:round/>
            <a:headEnd type="none" w="med" len="med"/>
            <a:tailEnd type="none" w="med" len="med"/>
          </a:ln>
        </p:spPr>
        <p:txBody>
          <a:bodyPr lIns="121900" tIns="121900" rIns="121900" bIns="121900" anchor="ctr" anchorCtr="0">
            <a:noAutofit/>
          </a:bodyPr>
          <a:lstStyle/>
          <a:p>
            <a:endParaRPr sz="2400"/>
          </a:p>
        </p:txBody>
      </p:sp>
      <p:sp>
        <p:nvSpPr>
          <p:cNvPr id="499" name="Shape 499"/>
          <p:cNvSpPr/>
          <p:nvPr/>
        </p:nvSpPr>
        <p:spPr>
          <a:xfrm>
            <a:off x="-302033" y="5143488"/>
            <a:ext cx="226400" cy="856800"/>
          </a:xfrm>
          <a:prstGeom prst="rect">
            <a:avLst/>
          </a:prstGeom>
          <a:solidFill>
            <a:srgbClr val="CCCCCC"/>
          </a:solidFill>
          <a:ln w="19050" cap="flat" cmpd="sng">
            <a:solidFill>
              <a:srgbClr val="666666"/>
            </a:solidFill>
            <a:prstDash val="solid"/>
            <a:round/>
            <a:headEnd type="none" w="med" len="med"/>
            <a:tailEnd type="none" w="med" len="med"/>
          </a:ln>
        </p:spPr>
        <p:txBody>
          <a:bodyPr lIns="121900" tIns="121900" rIns="121900" bIns="121900" anchor="ctr" anchorCtr="0">
            <a:noAutofit/>
          </a:bodyPr>
          <a:lstStyle/>
          <a:p>
            <a:endParaRPr sz="2400"/>
          </a:p>
        </p:txBody>
      </p:sp>
      <p:sp>
        <p:nvSpPr>
          <p:cNvPr id="500" name="Shape 500"/>
          <p:cNvSpPr/>
          <p:nvPr/>
        </p:nvSpPr>
        <p:spPr>
          <a:xfrm>
            <a:off x="-302033" y="6000749"/>
            <a:ext cx="226400" cy="856800"/>
          </a:xfrm>
          <a:prstGeom prst="rect">
            <a:avLst/>
          </a:prstGeom>
          <a:solidFill>
            <a:srgbClr val="CCCCCC"/>
          </a:solidFill>
          <a:ln w="19050" cap="flat" cmpd="sng">
            <a:solidFill>
              <a:srgbClr val="666666"/>
            </a:solidFill>
            <a:prstDash val="solid"/>
            <a:round/>
            <a:headEnd type="none" w="med" len="med"/>
            <a:tailEnd type="none" w="med" len="med"/>
          </a:ln>
        </p:spPr>
        <p:txBody>
          <a:bodyPr lIns="121900" tIns="121900" rIns="121900" bIns="121900" anchor="ctr" anchorCtr="0">
            <a:noAutofit/>
          </a:bodyPr>
          <a:lstStyle/>
          <a:p>
            <a:endParaRPr sz="2400"/>
          </a:p>
        </p:txBody>
      </p:sp>
      <p:sp>
        <p:nvSpPr>
          <p:cNvPr id="501" name="Shape 501"/>
          <p:cNvSpPr/>
          <p:nvPr/>
        </p:nvSpPr>
        <p:spPr>
          <a:xfrm rot="5400000">
            <a:off x="11317205" y="-953367"/>
            <a:ext cx="226400" cy="1523200"/>
          </a:xfrm>
          <a:prstGeom prst="rect">
            <a:avLst/>
          </a:prstGeom>
          <a:solidFill>
            <a:srgbClr val="CCCCCC"/>
          </a:solidFill>
          <a:ln w="19050" cap="flat" cmpd="sng">
            <a:solidFill>
              <a:srgbClr val="666666"/>
            </a:solidFill>
            <a:prstDash val="solid"/>
            <a:round/>
            <a:headEnd type="none" w="med" len="med"/>
            <a:tailEnd type="none" w="med" len="med"/>
          </a:ln>
        </p:spPr>
        <p:txBody>
          <a:bodyPr lIns="121900" tIns="121900" rIns="121900" bIns="121900" anchor="ctr" anchorCtr="0">
            <a:noAutofit/>
          </a:bodyPr>
          <a:lstStyle/>
          <a:p>
            <a:endParaRPr sz="2400"/>
          </a:p>
        </p:txBody>
      </p:sp>
      <p:sp>
        <p:nvSpPr>
          <p:cNvPr id="502" name="Shape 502"/>
          <p:cNvSpPr/>
          <p:nvPr/>
        </p:nvSpPr>
        <p:spPr>
          <a:xfrm rot="5400000">
            <a:off x="9793119" y="-953367"/>
            <a:ext cx="226400" cy="1523200"/>
          </a:xfrm>
          <a:prstGeom prst="rect">
            <a:avLst/>
          </a:prstGeom>
          <a:solidFill>
            <a:srgbClr val="CCCCCC"/>
          </a:solidFill>
          <a:ln w="19050" cap="flat" cmpd="sng">
            <a:solidFill>
              <a:srgbClr val="666666"/>
            </a:solidFill>
            <a:prstDash val="solid"/>
            <a:round/>
            <a:headEnd type="none" w="med" len="med"/>
            <a:tailEnd type="none" w="med" len="med"/>
          </a:ln>
        </p:spPr>
        <p:txBody>
          <a:bodyPr lIns="121900" tIns="121900" rIns="121900" bIns="121900" anchor="ctr" anchorCtr="0">
            <a:noAutofit/>
          </a:bodyPr>
          <a:lstStyle/>
          <a:p>
            <a:endParaRPr sz="2400"/>
          </a:p>
        </p:txBody>
      </p:sp>
      <p:sp>
        <p:nvSpPr>
          <p:cNvPr id="503" name="Shape 503"/>
          <p:cNvSpPr/>
          <p:nvPr/>
        </p:nvSpPr>
        <p:spPr>
          <a:xfrm rot="5400000">
            <a:off x="8269033" y="-953367"/>
            <a:ext cx="226400" cy="1523200"/>
          </a:xfrm>
          <a:prstGeom prst="rect">
            <a:avLst/>
          </a:prstGeom>
          <a:solidFill>
            <a:srgbClr val="CCCCCC"/>
          </a:solidFill>
          <a:ln w="19050" cap="flat" cmpd="sng">
            <a:solidFill>
              <a:srgbClr val="666666"/>
            </a:solidFill>
            <a:prstDash val="solid"/>
            <a:round/>
            <a:headEnd type="none" w="med" len="med"/>
            <a:tailEnd type="none" w="med" len="med"/>
          </a:ln>
        </p:spPr>
        <p:txBody>
          <a:bodyPr lIns="121900" tIns="121900" rIns="121900" bIns="121900" anchor="ctr" anchorCtr="0">
            <a:noAutofit/>
          </a:bodyPr>
          <a:lstStyle/>
          <a:p>
            <a:endParaRPr sz="2400"/>
          </a:p>
        </p:txBody>
      </p:sp>
      <p:sp>
        <p:nvSpPr>
          <p:cNvPr id="504" name="Shape 504"/>
          <p:cNvSpPr/>
          <p:nvPr/>
        </p:nvSpPr>
        <p:spPr>
          <a:xfrm rot="5400000">
            <a:off x="6744911" y="-953367"/>
            <a:ext cx="226400" cy="1523200"/>
          </a:xfrm>
          <a:prstGeom prst="rect">
            <a:avLst/>
          </a:prstGeom>
          <a:solidFill>
            <a:srgbClr val="CCCCCC"/>
          </a:solidFill>
          <a:ln w="19050" cap="flat" cmpd="sng">
            <a:solidFill>
              <a:srgbClr val="666666"/>
            </a:solidFill>
            <a:prstDash val="solid"/>
            <a:round/>
            <a:headEnd type="none" w="med" len="med"/>
            <a:tailEnd type="none" w="med" len="med"/>
          </a:ln>
        </p:spPr>
        <p:txBody>
          <a:bodyPr lIns="121900" tIns="121900" rIns="121900" bIns="121900" anchor="ctr" anchorCtr="0">
            <a:noAutofit/>
          </a:bodyPr>
          <a:lstStyle/>
          <a:p>
            <a:endParaRPr sz="2400"/>
          </a:p>
        </p:txBody>
      </p:sp>
      <p:sp>
        <p:nvSpPr>
          <p:cNvPr id="505" name="Shape 505"/>
          <p:cNvSpPr/>
          <p:nvPr/>
        </p:nvSpPr>
        <p:spPr>
          <a:xfrm rot="5400000">
            <a:off x="5220800" y="-953367"/>
            <a:ext cx="226400" cy="1523200"/>
          </a:xfrm>
          <a:prstGeom prst="rect">
            <a:avLst/>
          </a:prstGeom>
          <a:solidFill>
            <a:srgbClr val="CCCCCC"/>
          </a:solidFill>
          <a:ln w="19050" cap="flat" cmpd="sng">
            <a:solidFill>
              <a:srgbClr val="666666"/>
            </a:solidFill>
            <a:prstDash val="solid"/>
            <a:round/>
            <a:headEnd type="none" w="med" len="med"/>
            <a:tailEnd type="none" w="med" len="med"/>
          </a:ln>
        </p:spPr>
        <p:txBody>
          <a:bodyPr lIns="121900" tIns="121900" rIns="121900" bIns="121900" anchor="ctr" anchorCtr="0">
            <a:noAutofit/>
          </a:bodyPr>
          <a:lstStyle/>
          <a:p>
            <a:endParaRPr sz="2400"/>
          </a:p>
        </p:txBody>
      </p:sp>
      <p:sp>
        <p:nvSpPr>
          <p:cNvPr id="506" name="Shape 506"/>
          <p:cNvSpPr/>
          <p:nvPr/>
        </p:nvSpPr>
        <p:spPr>
          <a:xfrm rot="5400000">
            <a:off x="3696713" y="-953367"/>
            <a:ext cx="226400" cy="1523200"/>
          </a:xfrm>
          <a:prstGeom prst="rect">
            <a:avLst/>
          </a:prstGeom>
          <a:solidFill>
            <a:srgbClr val="CCCCCC"/>
          </a:solidFill>
          <a:ln w="19050" cap="flat" cmpd="sng">
            <a:solidFill>
              <a:srgbClr val="666666"/>
            </a:solidFill>
            <a:prstDash val="solid"/>
            <a:round/>
            <a:headEnd type="none" w="med" len="med"/>
            <a:tailEnd type="none" w="med" len="med"/>
          </a:ln>
        </p:spPr>
        <p:txBody>
          <a:bodyPr lIns="121900" tIns="121900" rIns="121900" bIns="121900" anchor="ctr" anchorCtr="0">
            <a:noAutofit/>
          </a:bodyPr>
          <a:lstStyle/>
          <a:p>
            <a:endParaRPr sz="2400"/>
          </a:p>
        </p:txBody>
      </p:sp>
      <p:sp>
        <p:nvSpPr>
          <p:cNvPr id="507" name="Shape 507"/>
          <p:cNvSpPr/>
          <p:nvPr/>
        </p:nvSpPr>
        <p:spPr>
          <a:xfrm rot="5400000">
            <a:off x="2172627" y="-953367"/>
            <a:ext cx="226400" cy="1523200"/>
          </a:xfrm>
          <a:prstGeom prst="rect">
            <a:avLst/>
          </a:prstGeom>
          <a:solidFill>
            <a:srgbClr val="CCCCCC"/>
          </a:solidFill>
          <a:ln w="19050" cap="flat" cmpd="sng">
            <a:solidFill>
              <a:srgbClr val="666666"/>
            </a:solidFill>
            <a:prstDash val="solid"/>
            <a:round/>
            <a:headEnd type="none" w="med" len="med"/>
            <a:tailEnd type="none" w="med" len="med"/>
          </a:ln>
        </p:spPr>
        <p:txBody>
          <a:bodyPr lIns="121900" tIns="121900" rIns="121900" bIns="121900" anchor="ctr" anchorCtr="0">
            <a:noAutofit/>
          </a:bodyPr>
          <a:lstStyle/>
          <a:p>
            <a:endParaRPr sz="2400"/>
          </a:p>
        </p:txBody>
      </p:sp>
      <p:sp>
        <p:nvSpPr>
          <p:cNvPr id="508" name="Shape 508"/>
          <p:cNvSpPr/>
          <p:nvPr/>
        </p:nvSpPr>
        <p:spPr>
          <a:xfrm rot="5400000">
            <a:off x="648505" y="-953367"/>
            <a:ext cx="226400" cy="1523200"/>
          </a:xfrm>
          <a:prstGeom prst="rect">
            <a:avLst/>
          </a:prstGeom>
          <a:solidFill>
            <a:srgbClr val="CCCCCC"/>
          </a:solidFill>
          <a:ln w="19050" cap="flat" cmpd="sng">
            <a:solidFill>
              <a:srgbClr val="666666"/>
            </a:solidFill>
            <a:prstDash val="solid"/>
            <a:round/>
            <a:headEnd type="none" w="med" len="med"/>
            <a:tailEnd type="none" w="med" len="med"/>
          </a:ln>
        </p:spPr>
        <p:txBody>
          <a:bodyPr lIns="121900" tIns="121900" rIns="121900" bIns="121900" anchor="ctr" anchorCtr="0">
            <a:noAutofit/>
          </a:bodyPr>
          <a:lstStyle/>
          <a:p>
            <a:endParaRPr sz="2400"/>
          </a:p>
        </p:txBody>
      </p:sp>
      <p:grpSp>
        <p:nvGrpSpPr>
          <p:cNvPr id="509" name="Shape 509"/>
          <p:cNvGrpSpPr/>
          <p:nvPr/>
        </p:nvGrpSpPr>
        <p:grpSpPr>
          <a:xfrm>
            <a:off x="3977451" y="894286"/>
            <a:ext cx="3606967" cy="2259609"/>
            <a:chOff x="3200695" y="1915090"/>
            <a:chExt cx="2705225" cy="1694707"/>
          </a:xfrm>
        </p:grpSpPr>
        <p:grpSp>
          <p:nvGrpSpPr>
            <p:cNvPr id="510" name="Shape 510"/>
            <p:cNvGrpSpPr/>
            <p:nvPr/>
          </p:nvGrpSpPr>
          <p:grpSpPr>
            <a:xfrm>
              <a:off x="3200695" y="1915127"/>
              <a:ext cx="2702821" cy="1694670"/>
              <a:chOff x="58889" y="1915123"/>
              <a:chExt cx="3101700" cy="998038"/>
            </a:xfrm>
          </p:grpSpPr>
          <p:sp>
            <p:nvSpPr>
              <p:cNvPr id="511" name="Shape 511"/>
              <p:cNvSpPr/>
              <p:nvPr/>
            </p:nvSpPr>
            <p:spPr>
              <a:xfrm>
                <a:off x="58889" y="1915123"/>
                <a:ext cx="3101700" cy="998038"/>
              </a:xfrm>
              <a:prstGeom prst="rect">
                <a:avLst/>
              </a:prstGeom>
              <a:solidFill>
                <a:srgbClr val="F3F3F3"/>
              </a:solidFill>
              <a:ln>
                <a:noFill/>
              </a:ln>
            </p:spPr>
            <p:txBody>
              <a:bodyPr lIns="121900" tIns="121900" rIns="121900" bIns="121900" anchor="ctr" anchorCtr="0">
                <a:noAutofit/>
              </a:bodyPr>
              <a:lstStyle/>
              <a:p>
                <a:endParaRPr sz="2400"/>
              </a:p>
            </p:txBody>
          </p:sp>
          <p:sp>
            <p:nvSpPr>
              <p:cNvPr id="512" name="Shape 512"/>
              <p:cNvSpPr txBox="1"/>
              <p:nvPr/>
            </p:nvSpPr>
            <p:spPr>
              <a:xfrm>
                <a:off x="164578" y="1915124"/>
                <a:ext cx="2996011" cy="850800"/>
              </a:xfrm>
              <a:prstGeom prst="rect">
                <a:avLst/>
              </a:prstGeom>
              <a:noFill/>
              <a:ln>
                <a:noFill/>
              </a:ln>
            </p:spPr>
            <p:txBody>
              <a:bodyPr lIns="121900" tIns="121900" rIns="121900" bIns="121900" anchor="t" anchorCtr="0">
                <a:noAutofit/>
              </a:bodyPr>
              <a:lstStyle/>
              <a:p>
                <a:r>
                  <a:rPr lang="en-US" sz="1467" dirty="0">
                    <a:solidFill>
                      <a:schemeClr val="dk1"/>
                    </a:solidFill>
                    <a:latin typeface="Open Sans"/>
                    <a:ea typeface="Open Sans"/>
                    <a:cs typeface="Open Sans"/>
                  </a:rPr>
                  <a:t>4) Establishing and strengthening the strategic contact to and dialogue with research foundations.</a:t>
                </a:r>
              </a:p>
              <a:p>
                <a:r>
                  <a:rPr lang="en-US" sz="1467" dirty="0">
                    <a:solidFill>
                      <a:schemeClr val="dk1"/>
                    </a:solidFill>
                    <a:latin typeface="Open Sans"/>
                    <a:ea typeface="Open Sans"/>
                    <a:cs typeface="Open Sans"/>
                  </a:rPr>
                  <a:t>5) Mapping strengths and targeting potential partners and foundations.</a:t>
                </a:r>
              </a:p>
              <a:p>
                <a:r>
                  <a:rPr lang="en-US" sz="1467" dirty="0">
                    <a:solidFill>
                      <a:schemeClr val="dk1"/>
                    </a:solidFill>
                    <a:latin typeface="Open Sans"/>
                    <a:ea typeface="Open Sans"/>
                    <a:cs typeface="Open Sans"/>
                  </a:rPr>
                  <a:t>6) Enhancing support to key staff during larger applications.</a:t>
                </a:r>
                <a:endParaRPr lang="es" sz="1467" dirty="0">
                  <a:solidFill>
                    <a:schemeClr val="dk1"/>
                  </a:solidFill>
                  <a:latin typeface="Open Sans"/>
                  <a:ea typeface="Open Sans"/>
                  <a:cs typeface="Open Sans"/>
                  <a:sym typeface="Open Sans"/>
                </a:endParaRPr>
              </a:p>
            </p:txBody>
          </p:sp>
        </p:grpSp>
        <p:cxnSp>
          <p:nvCxnSpPr>
            <p:cNvPr id="513" name="Shape 513"/>
            <p:cNvCxnSpPr/>
            <p:nvPr/>
          </p:nvCxnSpPr>
          <p:spPr>
            <a:xfrm>
              <a:off x="3203220" y="1915090"/>
              <a:ext cx="2702700" cy="0"/>
            </a:xfrm>
            <a:prstGeom prst="straightConnector1">
              <a:avLst/>
            </a:prstGeom>
            <a:noFill/>
            <a:ln w="9525" cap="flat" cmpd="sng">
              <a:solidFill>
                <a:srgbClr val="57A7B5"/>
              </a:solidFill>
              <a:prstDash val="solid"/>
              <a:round/>
              <a:headEnd type="none" w="lg" len="lg"/>
              <a:tailEnd type="none" w="lg" len="lg"/>
            </a:ln>
          </p:spPr>
        </p:cxnSp>
      </p:grpSp>
      <p:grpSp>
        <p:nvGrpSpPr>
          <p:cNvPr id="514" name="Shape 514"/>
          <p:cNvGrpSpPr/>
          <p:nvPr/>
        </p:nvGrpSpPr>
        <p:grpSpPr>
          <a:xfrm>
            <a:off x="8235842" y="885755"/>
            <a:ext cx="3764925" cy="2266927"/>
            <a:chOff x="236677" y="1915102"/>
            <a:chExt cx="3240411" cy="1001292"/>
          </a:xfrm>
        </p:grpSpPr>
        <p:grpSp>
          <p:nvGrpSpPr>
            <p:cNvPr id="515" name="Shape 515"/>
            <p:cNvGrpSpPr/>
            <p:nvPr/>
          </p:nvGrpSpPr>
          <p:grpSpPr>
            <a:xfrm>
              <a:off x="236677" y="1919406"/>
              <a:ext cx="3240411" cy="996988"/>
              <a:chOff x="236677" y="1919406"/>
              <a:chExt cx="3240411" cy="996988"/>
            </a:xfrm>
          </p:grpSpPr>
          <p:sp>
            <p:nvSpPr>
              <p:cNvPr id="516" name="Shape 516"/>
              <p:cNvSpPr/>
              <p:nvPr/>
            </p:nvSpPr>
            <p:spPr>
              <a:xfrm>
                <a:off x="236677" y="1919406"/>
                <a:ext cx="3101700" cy="993755"/>
              </a:xfrm>
              <a:prstGeom prst="rect">
                <a:avLst/>
              </a:prstGeom>
              <a:solidFill>
                <a:srgbClr val="F3F3F3"/>
              </a:solidFill>
              <a:ln>
                <a:noFill/>
              </a:ln>
            </p:spPr>
            <p:txBody>
              <a:bodyPr lIns="121900" tIns="121900" rIns="121900" bIns="121900" anchor="ctr" anchorCtr="0">
                <a:noAutofit/>
              </a:bodyPr>
              <a:lstStyle/>
              <a:p>
                <a:endParaRPr sz="2400"/>
              </a:p>
            </p:txBody>
          </p:sp>
          <p:sp>
            <p:nvSpPr>
              <p:cNvPr id="517" name="Shape 517"/>
              <p:cNvSpPr txBox="1"/>
              <p:nvPr/>
            </p:nvSpPr>
            <p:spPr>
              <a:xfrm>
                <a:off x="403008" y="1919406"/>
                <a:ext cx="3074080" cy="996988"/>
              </a:xfrm>
              <a:prstGeom prst="rect">
                <a:avLst/>
              </a:prstGeom>
              <a:noFill/>
              <a:ln>
                <a:noFill/>
              </a:ln>
            </p:spPr>
            <p:txBody>
              <a:bodyPr lIns="121900" tIns="121900" rIns="121900" bIns="121900" anchor="t" anchorCtr="0">
                <a:noAutofit/>
              </a:bodyPr>
              <a:lstStyle/>
              <a:p>
                <a:endParaRPr sz="1333" dirty="0">
                  <a:solidFill>
                    <a:schemeClr val="dk1"/>
                  </a:solidFill>
                  <a:latin typeface="Open Sans"/>
                  <a:ea typeface="Open Sans"/>
                  <a:cs typeface="Open Sans"/>
                  <a:sym typeface="Open Sans"/>
                </a:endParaRPr>
              </a:p>
            </p:txBody>
          </p:sp>
        </p:grpSp>
        <p:cxnSp>
          <p:nvCxnSpPr>
            <p:cNvPr id="518" name="Shape 518"/>
            <p:cNvCxnSpPr/>
            <p:nvPr/>
          </p:nvCxnSpPr>
          <p:spPr>
            <a:xfrm>
              <a:off x="236677" y="1915102"/>
              <a:ext cx="3101700" cy="0"/>
            </a:xfrm>
            <a:prstGeom prst="straightConnector1">
              <a:avLst/>
            </a:prstGeom>
            <a:noFill/>
            <a:ln w="9525" cap="flat" cmpd="sng">
              <a:solidFill>
                <a:srgbClr val="57A7B5"/>
              </a:solidFill>
              <a:prstDash val="solid"/>
              <a:round/>
              <a:headEnd type="none" w="lg" len="lg"/>
              <a:tailEnd type="none" w="lg" len="lg"/>
            </a:ln>
          </p:spPr>
        </p:cxnSp>
      </p:grpSp>
      <p:sp>
        <p:nvSpPr>
          <p:cNvPr id="34" name="Shape 270"/>
          <p:cNvSpPr txBox="1"/>
          <p:nvPr/>
        </p:nvSpPr>
        <p:spPr>
          <a:xfrm>
            <a:off x="-188833" y="0"/>
            <a:ext cx="12189600" cy="792400"/>
          </a:xfrm>
          <a:prstGeom prst="rect">
            <a:avLst/>
          </a:prstGeom>
          <a:noFill/>
          <a:ln>
            <a:noFill/>
          </a:ln>
        </p:spPr>
        <p:txBody>
          <a:bodyPr lIns="121900" tIns="121900" rIns="121900" bIns="121900" anchor="t" anchorCtr="0">
            <a:noAutofit/>
          </a:bodyPr>
          <a:lstStyle/>
          <a:p>
            <a:pPr lvl="0" algn="ctr">
              <a:lnSpc>
                <a:spcPct val="115000"/>
              </a:lnSpc>
            </a:pPr>
            <a:r>
              <a:rPr lang="es" sz="2400" b="1" dirty="0">
                <a:solidFill>
                  <a:schemeClr val="bg1"/>
                </a:solidFill>
                <a:latin typeface="Open Sans"/>
                <a:ea typeface="Open Sans"/>
                <a:cs typeface="Open Sans"/>
                <a:sym typeface="Open Sans"/>
              </a:rPr>
              <a:t>Becoming attractive to attract research funds  </a:t>
            </a:r>
          </a:p>
          <a:p>
            <a:pPr algn="ctr">
              <a:lnSpc>
                <a:spcPct val="115000"/>
              </a:lnSpc>
            </a:pPr>
            <a:endParaRPr sz="2933" b="1" dirty="0">
              <a:solidFill>
                <a:srgbClr val="434343"/>
              </a:solidFill>
              <a:latin typeface="Open Sans"/>
              <a:ea typeface="Open Sans"/>
              <a:cs typeface="Open Sans"/>
              <a:sym typeface="Open Sans"/>
            </a:endParaRPr>
          </a:p>
        </p:txBody>
      </p:sp>
      <p:grpSp>
        <p:nvGrpSpPr>
          <p:cNvPr id="35" name="Shape 488"/>
          <p:cNvGrpSpPr/>
          <p:nvPr/>
        </p:nvGrpSpPr>
        <p:grpSpPr>
          <a:xfrm>
            <a:off x="231883" y="3477351"/>
            <a:ext cx="3438052" cy="1980332"/>
            <a:chOff x="236677" y="1895502"/>
            <a:chExt cx="3101700" cy="874704"/>
          </a:xfrm>
        </p:grpSpPr>
        <p:grpSp>
          <p:nvGrpSpPr>
            <p:cNvPr id="36" name="Shape 489"/>
            <p:cNvGrpSpPr/>
            <p:nvPr/>
          </p:nvGrpSpPr>
          <p:grpSpPr>
            <a:xfrm>
              <a:off x="236677" y="1895502"/>
              <a:ext cx="3101700" cy="874704"/>
              <a:chOff x="236677" y="1895502"/>
              <a:chExt cx="3101700" cy="874704"/>
            </a:xfrm>
          </p:grpSpPr>
          <p:sp>
            <p:nvSpPr>
              <p:cNvPr id="38" name="Shape 490"/>
              <p:cNvSpPr/>
              <p:nvPr/>
            </p:nvSpPr>
            <p:spPr>
              <a:xfrm>
                <a:off x="236677" y="1919406"/>
                <a:ext cx="3101700" cy="850800"/>
              </a:xfrm>
              <a:prstGeom prst="rect">
                <a:avLst/>
              </a:prstGeom>
              <a:solidFill>
                <a:srgbClr val="F3F3F3"/>
              </a:solidFill>
              <a:ln>
                <a:noFill/>
              </a:ln>
            </p:spPr>
            <p:txBody>
              <a:bodyPr lIns="121900" tIns="121900" rIns="121900" bIns="121900" anchor="ctr" anchorCtr="0">
                <a:noAutofit/>
              </a:bodyPr>
              <a:lstStyle/>
              <a:p>
                <a:endParaRPr sz="2400"/>
              </a:p>
            </p:txBody>
          </p:sp>
          <p:sp>
            <p:nvSpPr>
              <p:cNvPr id="39" name="Shape 491"/>
              <p:cNvSpPr txBox="1"/>
              <p:nvPr/>
            </p:nvSpPr>
            <p:spPr>
              <a:xfrm>
                <a:off x="379300" y="1895502"/>
                <a:ext cx="2959077" cy="870422"/>
              </a:xfrm>
              <a:prstGeom prst="rect">
                <a:avLst/>
              </a:prstGeom>
              <a:noFill/>
              <a:ln>
                <a:noFill/>
              </a:ln>
            </p:spPr>
            <p:txBody>
              <a:bodyPr lIns="121900" tIns="121900" rIns="121900" bIns="121900" anchor="t" anchorCtr="0">
                <a:noAutofit/>
              </a:bodyPr>
              <a:lstStyle/>
              <a:p>
                <a:r>
                  <a:rPr lang="en-US" sz="1467" dirty="0">
                    <a:solidFill>
                      <a:schemeClr val="dk1"/>
                    </a:solidFill>
                    <a:latin typeface="Open Sans"/>
                    <a:ea typeface="Open Sans"/>
                    <a:cs typeface="Open Sans"/>
                  </a:rPr>
                  <a:t>9) Supporting your researchers in coordinating or joining projects with researchers from various other disciplines and facilitating cross-disciplinary initiatives.</a:t>
                </a:r>
              </a:p>
              <a:p>
                <a:r>
                  <a:rPr lang="en-US" sz="1467" dirty="0">
                    <a:solidFill>
                      <a:schemeClr val="dk1"/>
                    </a:solidFill>
                    <a:latin typeface="Open Sans"/>
                    <a:ea typeface="Open Sans"/>
                    <a:cs typeface="Open Sans"/>
                  </a:rPr>
                  <a:t>10) Promoting the institution as an attractive partner nationally and internationally.</a:t>
                </a:r>
                <a:endParaRPr lang="es" sz="1467" dirty="0">
                  <a:solidFill>
                    <a:schemeClr val="dk1"/>
                  </a:solidFill>
                  <a:latin typeface="Open Sans"/>
                  <a:ea typeface="Open Sans"/>
                  <a:cs typeface="Open Sans"/>
                  <a:sym typeface="Open Sans"/>
                </a:endParaRPr>
              </a:p>
            </p:txBody>
          </p:sp>
        </p:grpSp>
        <p:cxnSp>
          <p:nvCxnSpPr>
            <p:cNvPr id="37" name="Shape 492"/>
            <p:cNvCxnSpPr/>
            <p:nvPr/>
          </p:nvCxnSpPr>
          <p:spPr>
            <a:xfrm>
              <a:off x="236677" y="1915102"/>
              <a:ext cx="3101700" cy="0"/>
            </a:xfrm>
            <a:prstGeom prst="straightConnector1">
              <a:avLst/>
            </a:prstGeom>
            <a:noFill/>
            <a:ln w="9525" cap="flat" cmpd="sng">
              <a:solidFill>
                <a:srgbClr val="57A7B5"/>
              </a:solidFill>
              <a:prstDash val="solid"/>
              <a:round/>
              <a:headEnd type="none" w="lg" len="lg"/>
              <a:tailEnd type="none" w="lg" len="lg"/>
            </a:ln>
          </p:spPr>
        </p:cxnSp>
      </p:grpSp>
      <p:grpSp>
        <p:nvGrpSpPr>
          <p:cNvPr id="40" name="Shape 488"/>
          <p:cNvGrpSpPr/>
          <p:nvPr/>
        </p:nvGrpSpPr>
        <p:grpSpPr>
          <a:xfrm>
            <a:off x="3977451" y="3409095"/>
            <a:ext cx="3665160" cy="2174236"/>
            <a:chOff x="236677" y="1858626"/>
            <a:chExt cx="3154544" cy="960350"/>
          </a:xfrm>
        </p:grpSpPr>
        <p:grpSp>
          <p:nvGrpSpPr>
            <p:cNvPr id="41" name="Shape 489"/>
            <p:cNvGrpSpPr/>
            <p:nvPr/>
          </p:nvGrpSpPr>
          <p:grpSpPr>
            <a:xfrm>
              <a:off x="236677" y="1858626"/>
              <a:ext cx="3154544" cy="960350"/>
              <a:chOff x="236677" y="1858626"/>
              <a:chExt cx="3154544" cy="960350"/>
            </a:xfrm>
          </p:grpSpPr>
          <p:sp>
            <p:nvSpPr>
              <p:cNvPr id="43" name="Shape 490"/>
              <p:cNvSpPr/>
              <p:nvPr/>
            </p:nvSpPr>
            <p:spPr>
              <a:xfrm>
                <a:off x="236677" y="1919405"/>
                <a:ext cx="3101700" cy="899571"/>
              </a:xfrm>
              <a:prstGeom prst="rect">
                <a:avLst/>
              </a:prstGeom>
              <a:solidFill>
                <a:srgbClr val="F3F3F3"/>
              </a:solidFill>
              <a:ln>
                <a:noFill/>
              </a:ln>
            </p:spPr>
            <p:txBody>
              <a:bodyPr lIns="121900" tIns="121900" rIns="121900" bIns="121900" anchor="ctr" anchorCtr="0">
                <a:noAutofit/>
              </a:bodyPr>
              <a:lstStyle/>
              <a:p>
                <a:endParaRPr sz="2400"/>
              </a:p>
            </p:txBody>
          </p:sp>
          <p:sp>
            <p:nvSpPr>
              <p:cNvPr id="44" name="Shape 491"/>
              <p:cNvSpPr txBox="1"/>
              <p:nvPr/>
            </p:nvSpPr>
            <p:spPr>
              <a:xfrm>
                <a:off x="289521" y="1858626"/>
                <a:ext cx="3101700" cy="951014"/>
              </a:xfrm>
              <a:prstGeom prst="rect">
                <a:avLst/>
              </a:prstGeom>
              <a:noFill/>
              <a:ln>
                <a:noFill/>
              </a:ln>
            </p:spPr>
            <p:txBody>
              <a:bodyPr lIns="121900" tIns="121900" rIns="121900" bIns="121900" anchor="t" anchorCtr="0">
                <a:noAutofit/>
              </a:bodyPr>
              <a:lstStyle/>
              <a:p>
                <a:r>
                  <a:rPr lang="en-US" sz="1467" dirty="0">
                    <a:solidFill>
                      <a:schemeClr val="dk1"/>
                    </a:solidFill>
                    <a:latin typeface="Open Sans"/>
                    <a:ea typeface="Open Sans"/>
                    <a:cs typeface="Open Sans"/>
                  </a:rPr>
                  <a:t>11) Senior level: Targeting professorship </a:t>
                </a:r>
                <a:r>
                  <a:rPr lang="en-US" sz="1467" dirty="0" err="1">
                    <a:solidFill>
                      <a:schemeClr val="dk1"/>
                    </a:solidFill>
                    <a:latin typeface="Open Sans"/>
                    <a:ea typeface="Open Sans"/>
                    <a:cs typeface="Open Sans"/>
                  </a:rPr>
                  <a:t>programmes</a:t>
                </a:r>
                <a:r>
                  <a:rPr lang="en-US" sz="1467" dirty="0">
                    <a:solidFill>
                      <a:schemeClr val="dk1"/>
                    </a:solidFill>
                    <a:latin typeface="Open Sans"/>
                    <a:ea typeface="Open Sans"/>
                    <a:cs typeface="Open Sans"/>
                  </a:rPr>
                  <a:t> nationally and targeting the best candidates that can be eligible for larger grants, e.g. WB grants.</a:t>
                </a:r>
              </a:p>
              <a:p>
                <a:r>
                  <a:rPr lang="en-US" sz="1467" dirty="0">
                    <a:solidFill>
                      <a:schemeClr val="dk1"/>
                    </a:solidFill>
                    <a:latin typeface="Open Sans"/>
                    <a:ea typeface="Open Sans"/>
                    <a:cs typeface="Open Sans"/>
                  </a:rPr>
                  <a:t>12) Junior level: Supporting recruitment of rising stars by increased focus on embedding post docs and PhDs in projects</a:t>
                </a:r>
                <a:endParaRPr sz="1467" dirty="0">
                  <a:solidFill>
                    <a:schemeClr val="dk1"/>
                  </a:solidFill>
                  <a:latin typeface="Open Sans"/>
                  <a:ea typeface="Open Sans"/>
                  <a:cs typeface="Open Sans"/>
                  <a:sym typeface="Open Sans"/>
                </a:endParaRPr>
              </a:p>
            </p:txBody>
          </p:sp>
        </p:grpSp>
        <p:cxnSp>
          <p:nvCxnSpPr>
            <p:cNvPr id="42" name="Shape 492"/>
            <p:cNvCxnSpPr/>
            <p:nvPr/>
          </p:nvCxnSpPr>
          <p:spPr>
            <a:xfrm>
              <a:off x="236677" y="1915102"/>
              <a:ext cx="3101700" cy="0"/>
            </a:xfrm>
            <a:prstGeom prst="straightConnector1">
              <a:avLst/>
            </a:prstGeom>
            <a:noFill/>
            <a:ln w="9525" cap="flat" cmpd="sng">
              <a:solidFill>
                <a:srgbClr val="57A7B5"/>
              </a:solidFill>
              <a:prstDash val="solid"/>
              <a:round/>
              <a:headEnd type="none" w="lg" len="lg"/>
              <a:tailEnd type="none" w="lg" len="lg"/>
            </a:ln>
          </p:spPr>
        </p:cxnSp>
      </p:grpSp>
      <p:grpSp>
        <p:nvGrpSpPr>
          <p:cNvPr id="45" name="Shape 488"/>
          <p:cNvGrpSpPr/>
          <p:nvPr/>
        </p:nvGrpSpPr>
        <p:grpSpPr>
          <a:xfrm>
            <a:off x="8235841" y="3558057"/>
            <a:ext cx="3603761" cy="1980332"/>
            <a:chOff x="236677" y="1895502"/>
            <a:chExt cx="3101700" cy="874704"/>
          </a:xfrm>
        </p:grpSpPr>
        <p:grpSp>
          <p:nvGrpSpPr>
            <p:cNvPr id="46" name="Shape 489"/>
            <p:cNvGrpSpPr/>
            <p:nvPr/>
          </p:nvGrpSpPr>
          <p:grpSpPr>
            <a:xfrm>
              <a:off x="236677" y="1895502"/>
              <a:ext cx="3101700" cy="874704"/>
              <a:chOff x="236677" y="1895502"/>
              <a:chExt cx="3101700" cy="874704"/>
            </a:xfrm>
          </p:grpSpPr>
          <p:sp>
            <p:nvSpPr>
              <p:cNvPr id="48" name="Shape 490"/>
              <p:cNvSpPr/>
              <p:nvPr/>
            </p:nvSpPr>
            <p:spPr>
              <a:xfrm>
                <a:off x="236677" y="1919406"/>
                <a:ext cx="3101700" cy="850800"/>
              </a:xfrm>
              <a:prstGeom prst="rect">
                <a:avLst/>
              </a:prstGeom>
              <a:solidFill>
                <a:srgbClr val="F3F3F3"/>
              </a:solidFill>
              <a:ln>
                <a:noFill/>
              </a:ln>
            </p:spPr>
            <p:txBody>
              <a:bodyPr lIns="121900" tIns="121900" rIns="121900" bIns="121900" anchor="ctr" anchorCtr="0">
                <a:noAutofit/>
              </a:bodyPr>
              <a:lstStyle/>
              <a:p>
                <a:endParaRPr sz="2400"/>
              </a:p>
            </p:txBody>
          </p:sp>
          <p:sp>
            <p:nvSpPr>
              <p:cNvPr id="49" name="Shape 491"/>
              <p:cNvSpPr txBox="1"/>
              <p:nvPr/>
            </p:nvSpPr>
            <p:spPr>
              <a:xfrm>
                <a:off x="236677" y="1895502"/>
                <a:ext cx="3085039" cy="870422"/>
              </a:xfrm>
              <a:prstGeom prst="rect">
                <a:avLst/>
              </a:prstGeom>
              <a:noFill/>
              <a:ln>
                <a:noFill/>
              </a:ln>
            </p:spPr>
            <p:txBody>
              <a:bodyPr lIns="121900" tIns="121900" rIns="121900" bIns="121900" anchor="t" anchorCtr="0">
                <a:noAutofit/>
              </a:bodyPr>
              <a:lstStyle/>
              <a:p>
                <a:r>
                  <a:rPr lang="en-US" sz="1467" dirty="0">
                    <a:solidFill>
                      <a:schemeClr val="dk1"/>
                    </a:solidFill>
                    <a:latin typeface="Open Sans"/>
                    <a:ea typeface="Open Sans"/>
                    <a:cs typeface="Open Sans"/>
                  </a:rPr>
                  <a:t>13) Setting up a working group to develop a process for benchmarking.</a:t>
                </a:r>
              </a:p>
              <a:p>
                <a:r>
                  <a:rPr lang="en-US" sz="1467" dirty="0">
                    <a:solidFill>
                      <a:schemeClr val="dk1"/>
                    </a:solidFill>
                    <a:latin typeface="Open Sans"/>
                    <a:ea typeface="Open Sans"/>
                    <a:cs typeface="Open Sans"/>
                  </a:rPr>
                  <a:t>14) Establishing quarterly management information about external funding.</a:t>
                </a:r>
              </a:p>
              <a:p>
                <a:r>
                  <a:rPr lang="en-US" sz="1467" dirty="0">
                    <a:solidFill>
                      <a:schemeClr val="dk1"/>
                    </a:solidFill>
                    <a:latin typeface="Open Sans"/>
                    <a:ea typeface="Open Sans"/>
                    <a:cs typeface="Open Sans"/>
                  </a:rPr>
                  <a:t>15) Continuing the development of existing monitoring tools.</a:t>
                </a:r>
                <a:endParaRPr lang="es" sz="1467" dirty="0">
                  <a:solidFill>
                    <a:schemeClr val="dk1"/>
                  </a:solidFill>
                  <a:latin typeface="Open Sans"/>
                  <a:ea typeface="Open Sans"/>
                  <a:cs typeface="Open Sans"/>
                  <a:sym typeface="Open Sans"/>
                </a:endParaRPr>
              </a:p>
            </p:txBody>
          </p:sp>
        </p:grpSp>
        <p:cxnSp>
          <p:nvCxnSpPr>
            <p:cNvPr id="47" name="Shape 492"/>
            <p:cNvCxnSpPr/>
            <p:nvPr/>
          </p:nvCxnSpPr>
          <p:spPr>
            <a:xfrm>
              <a:off x="236677" y="1915102"/>
              <a:ext cx="3101700" cy="0"/>
            </a:xfrm>
            <a:prstGeom prst="straightConnector1">
              <a:avLst/>
            </a:prstGeom>
            <a:noFill/>
            <a:ln w="9525" cap="flat" cmpd="sng">
              <a:solidFill>
                <a:srgbClr val="57A7B5"/>
              </a:solidFill>
              <a:prstDash val="solid"/>
              <a:round/>
              <a:headEnd type="none" w="lg" len="lg"/>
              <a:tailEnd type="none" w="lg" len="lg"/>
            </a:ln>
          </p:spPr>
        </p:cxnSp>
      </p:grpSp>
      <p:sp>
        <p:nvSpPr>
          <p:cNvPr id="50" name="TextBox 49"/>
          <p:cNvSpPr txBox="1"/>
          <p:nvPr/>
        </p:nvSpPr>
        <p:spPr>
          <a:xfrm>
            <a:off x="1106504" y="5736958"/>
            <a:ext cx="9978192" cy="830997"/>
          </a:xfrm>
          <a:prstGeom prst="rect">
            <a:avLst/>
          </a:prstGeom>
          <a:noFill/>
        </p:spPr>
        <p:txBody>
          <a:bodyPr wrap="square" rtlCol="0">
            <a:spAutoFit/>
          </a:bodyPr>
          <a:lstStyle/>
          <a:p>
            <a:pPr algn="ctr"/>
            <a:r>
              <a:rPr lang="en-US" sz="2400" b="1" dirty="0">
                <a:solidFill>
                  <a:srgbClr val="FF0000"/>
                </a:solidFill>
                <a:latin typeface="Century Gothic" panose="020B0502020202020204" pitchFamily="34" charset="0"/>
              </a:rPr>
              <a:t>These strategic initiatives and services will eventually make the institution attractive</a:t>
            </a:r>
          </a:p>
        </p:txBody>
      </p:sp>
      <p:sp>
        <p:nvSpPr>
          <p:cNvPr id="4" name="Rectangle 3"/>
          <p:cNvSpPr/>
          <p:nvPr/>
        </p:nvSpPr>
        <p:spPr>
          <a:xfrm>
            <a:off x="8253170" y="904324"/>
            <a:ext cx="3617425" cy="1898468"/>
          </a:xfrm>
          <a:prstGeom prst="rect">
            <a:avLst/>
          </a:prstGeom>
        </p:spPr>
        <p:txBody>
          <a:bodyPr wrap="square">
            <a:spAutoFit/>
          </a:bodyPr>
          <a:lstStyle/>
          <a:p>
            <a:r>
              <a:rPr lang="en-US" sz="1467" dirty="0">
                <a:solidFill>
                  <a:schemeClr val="dk1"/>
                </a:solidFill>
                <a:latin typeface="Open Sans"/>
                <a:ea typeface="Open Sans"/>
                <a:cs typeface="Open Sans"/>
              </a:rPr>
              <a:t>7) Supporting researchers, departments in preparing ambitious applications (e.g. </a:t>
            </a:r>
            <a:r>
              <a:rPr lang="en-US" sz="1467" dirty="0" err="1">
                <a:solidFill>
                  <a:schemeClr val="dk1"/>
                </a:solidFill>
                <a:latin typeface="Open Sans"/>
                <a:ea typeface="Open Sans"/>
                <a:cs typeface="Open Sans"/>
              </a:rPr>
              <a:t>Centres</a:t>
            </a:r>
            <a:r>
              <a:rPr lang="en-US" sz="1467" dirty="0">
                <a:solidFill>
                  <a:schemeClr val="dk1"/>
                </a:solidFill>
                <a:latin typeface="Open Sans"/>
                <a:ea typeface="Open Sans"/>
                <a:cs typeface="Open Sans"/>
              </a:rPr>
              <a:t> of</a:t>
            </a:r>
          </a:p>
          <a:p>
            <a:r>
              <a:rPr lang="en-US" sz="1467" dirty="0">
                <a:solidFill>
                  <a:schemeClr val="dk1"/>
                </a:solidFill>
                <a:latin typeface="Open Sans"/>
                <a:ea typeface="Open Sans"/>
                <a:cs typeface="Open Sans"/>
              </a:rPr>
              <a:t>Excellence).</a:t>
            </a:r>
          </a:p>
          <a:p>
            <a:r>
              <a:rPr lang="en-US" sz="1467" dirty="0">
                <a:solidFill>
                  <a:schemeClr val="dk1"/>
                </a:solidFill>
                <a:latin typeface="Open Sans"/>
                <a:ea typeface="Open Sans"/>
                <a:cs typeface="Open Sans"/>
              </a:rPr>
              <a:t>8) Identifying potential areas of strength and potential academic partners and matching them</a:t>
            </a:r>
          </a:p>
          <a:p>
            <a:r>
              <a:rPr lang="en-US" sz="1467" dirty="0">
                <a:solidFill>
                  <a:schemeClr val="dk1"/>
                </a:solidFill>
                <a:latin typeface="Open Sans"/>
                <a:ea typeface="Open Sans"/>
                <a:cs typeface="Open Sans"/>
              </a:rPr>
              <a:t>to </a:t>
            </a:r>
            <a:r>
              <a:rPr lang="en-US" sz="1467" dirty="0" err="1">
                <a:solidFill>
                  <a:schemeClr val="dk1"/>
                </a:solidFill>
                <a:latin typeface="Open Sans"/>
                <a:ea typeface="Open Sans"/>
                <a:cs typeface="Open Sans"/>
              </a:rPr>
              <a:t>prioritised</a:t>
            </a:r>
            <a:r>
              <a:rPr lang="en-US" sz="1467" dirty="0">
                <a:solidFill>
                  <a:schemeClr val="dk1"/>
                </a:solidFill>
                <a:latin typeface="Open Sans"/>
                <a:ea typeface="Open Sans"/>
                <a:cs typeface="Open Sans"/>
              </a:rPr>
              <a:t> societal challenges.</a:t>
            </a:r>
          </a:p>
        </p:txBody>
      </p:sp>
    </p:spTree>
    <p:extLst>
      <p:ext uri="{BB962C8B-B14F-4D97-AF65-F5344CB8AC3E}">
        <p14:creationId xmlns:p14="http://schemas.microsoft.com/office/powerpoint/2010/main" val="398513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anim calcmode="lin" valueType="num">
                                      <p:cBhvr>
                                        <p:cTn id="8" dur="1000" fill="hold"/>
                                        <p:tgtEl>
                                          <p:spTgt spid="34"/>
                                        </p:tgtEl>
                                        <p:attrNameLst>
                                          <p:attrName>ppt_x</p:attrName>
                                        </p:attrNameLst>
                                      </p:cBhvr>
                                      <p:tavLst>
                                        <p:tav tm="0">
                                          <p:val>
                                            <p:strVal val="#ppt_x"/>
                                          </p:val>
                                        </p:tav>
                                        <p:tav tm="100000">
                                          <p:val>
                                            <p:strVal val="#ppt_x"/>
                                          </p:val>
                                        </p:tav>
                                      </p:tavLst>
                                    </p:anim>
                                    <p:anim calcmode="lin" valueType="num">
                                      <p:cBhvr>
                                        <p:cTn id="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88"/>
                                        </p:tgtEl>
                                        <p:attrNameLst>
                                          <p:attrName>style.visibility</p:attrName>
                                        </p:attrNameLst>
                                      </p:cBhvr>
                                      <p:to>
                                        <p:strVal val="visible"/>
                                      </p:to>
                                    </p:set>
                                    <p:animEffect transition="in" filter="fade">
                                      <p:cBhvr>
                                        <p:cTn id="14" dur="1000"/>
                                        <p:tgtEl>
                                          <p:spTgt spid="488"/>
                                        </p:tgtEl>
                                      </p:cBhvr>
                                    </p:animEffect>
                                    <p:anim calcmode="lin" valueType="num">
                                      <p:cBhvr>
                                        <p:cTn id="15" dur="1000" fill="hold"/>
                                        <p:tgtEl>
                                          <p:spTgt spid="488"/>
                                        </p:tgtEl>
                                        <p:attrNameLst>
                                          <p:attrName>ppt_x</p:attrName>
                                        </p:attrNameLst>
                                      </p:cBhvr>
                                      <p:tavLst>
                                        <p:tav tm="0">
                                          <p:val>
                                            <p:strVal val="#ppt_x"/>
                                          </p:val>
                                        </p:tav>
                                        <p:tav tm="100000">
                                          <p:val>
                                            <p:strVal val="#ppt_x"/>
                                          </p:val>
                                        </p:tav>
                                      </p:tavLst>
                                    </p:anim>
                                    <p:anim calcmode="lin" valueType="num">
                                      <p:cBhvr>
                                        <p:cTn id="16" dur="1000" fill="hold"/>
                                        <p:tgtEl>
                                          <p:spTgt spid="48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09"/>
                                        </p:tgtEl>
                                        <p:attrNameLst>
                                          <p:attrName>style.visibility</p:attrName>
                                        </p:attrNameLst>
                                      </p:cBhvr>
                                      <p:to>
                                        <p:strVal val="visible"/>
                                      </p:to>
                                    </p:set>
                                    <p:animEffect transition="in" filter="fade">
                                      <p:cBhvr>
                                        <p:cTn id="21" dur="1000"/>
                                        <p:tgtEl>
                                          <p:spTgt spid="509"/>
                                        </p:tgtEl>
                                      </p:cBhvr>
                                    </p:animEffect>
                                    <p:anim calcmode="lin" valueType="num">
                                      <p:cBhvr>
                                        <p:cTn id="22" dur="1000" fill="hold"/>
                                        <p:tgtEl>
                                          <p:spTgt spid="509"/>
                                        </p:tgtEl>
                                        <p:attrNameLst>
                                          <p:attrName>ppt_x</p:attrName>
                                        </p:attrNameLst>
                                      </p:cBhvr>
                                      <p:tavLst>
                                        <p:tav tm="0">
                                          <p:val>
                                            <p:strVal val="#ppt_x"/>
                                          </p:val>
                                        </p:tav>
                                        <p:tav tm="100000">
                                          <p:val>
                                            <p:strVal val="#ppt_x"/>
                                          </p:val>
                                        </p:tav>
                                      </p:tavLst>
                                    </p:anim>
                                    <p:anim calcmode="lin" valueType="num">
                                      <p:cBhvr>
                                        <p:cTn id="23" dur="1000" fill="hold"/>
                                        <p:tgtEl>
                                          <p:spTgt spid="50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14"/>
                                        </p:tgtEl>
                                        <p:attrNameLst>
                                          <p:attrName>style.visibility</p:attrName>
                                        </p:attrNameLst>
                                      </p:cBhvr>
                                      <p:to>
                                        <p:strVal val="visible"/>
                                      </p:to>
                                    </p:set>
                                    <p:animEffect transition="in" filter="fade">
                                      <p:cBhvr>
                                        <p:cTn id="28" dur="1000"/>
                                        <p:tgtEl>
                                          <p:spTgt spid="514"/>
                                        </p:tgtEl>
                                      </p:cBhvr>
                                    </p:animEffect>
                                    <p:anim calcmode="lin" valueType="num">
                                      <p:cBhvr>
                                        <p:cTn id="29" dur="1000" fill="hold"/>
                                        <p:tgtEl>
                                          <p:spTgt spid="514"/>
                                        </p:tgtEl>
                                        <p:attrNameLst>
                                          <p:attrName>ppt_x</p:attrName>
                                        </p:attrNameLst>
                                      </p:cBhvr>
                                      <p:tavLst>
                                        <p:tav tm="0">
                                          <p:val>
                                            <p:strVal val="#ppt_x"/>
                                          </p:val>
                                        </p:tav>
                                        <p:tav tm="100000">
                                          <p:val>
                                            <p:strVal val="#ppt_x"/>
                                          </p:val>
                                        </p:tav>
                                      </p:tavLst>
                                    </p:anim>
                                    <p:anim calcmode="lin" valueType="num">
                                      <p:cBhvr>
                                        <p:cTn id="30" dur="1000" fill="hold"/>
                                        <p:tgtEl>
                                          <p:spTgt spid="51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fade">
                                      <p:cBhvr>
                                        <p:cTn id="42" dur="1000"/>
                                        <p:tgtEl>
                                          <p:spTgt spid="40"/>
                                        </p:tgtEl>
                                      </p:cBhvr>
                                    </p:animEffect>
                                    <p:anim calcmode="lin" valueType="num">
                                      <p:cBhvr>
                                        <p:cTn id="43" dur="1000" fill="hold"/>
                                        <p:tgtEl>
                                          <p:spTgt spid="40"/>
                                        </p:tgtEl>
                                        <p:attrNameLst>
                                          <p:attrName>ppt_x</p:attrName>
                                        </p:attrNameLst>
                                      </p:cBhvr>
                                      <p:tavLst>
                                        <p:tav tm="0">
                                          <p:val>
                                            <p:strVal val="#ppt_x"/>
                                          </p:val>
                                        </p:tav>
                                        <p:tav tm="100000">
                                          <p:val>
                                            <p:strVal val="#ppt_x"/>
                                          </p:val>
                                        </p:tav>
                                      </p:tavLst>
                                    </p:anim>
                                    <p:anim calcmode="lin" valueType="num">
                                      <p:cBhvr>
                                        <p:cTn id="44"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fade">
                                      <p:cBhvr>
                                        <p:cTn id="49" dur="1000"/>
                                        <p:tgtEl>
                                          <p:spTgt spid="45"/>
                                        </p:tgtEl>
                                      </p:cBhvr>
                                    </p:animEffect>
                                    <p:anim calcmode="lin" valueType="num">
                                      <p:cBhvr>
                                        <p:cTn id="50" dur="1000" fill="hold"/>
                                        <p:tgtEl>
                                          <p:spTgt spid="45"/>
                                        </p:tgtEl>
                                        <p:attrNameLst>
                                          <p:attrName>ppt_x</p:attrName>
                                        </p:attrNameLst>
                                      </p:cBhvr>
                                      <p:tavLst>
                                        <p:tav tm="0">
                                          <p:val>
                                            <p:strVal val="#ppt_x"/>
                                          </p:val>
                                        </p:tav>
                                        <p:tav tm="100000">
                                          <p:val>
                                            <p:strVal val="#ppt_x"/>
                                          </p:val>
                                        </p:tav>
                                      </p:tavLst>
                                    </p:anim>
                                    <p:anim calcmode="lin" valueType="num">
                                      <p:cBhvr>
                                        <p:cTn id="51"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50"/>
                                        </p:tgtEl>
                                        <p:attrNameLst>
                                          <p:attrName>style.visibility</p:attrName>
                                        </p:attrNameLst>
                                      </p:cBhvr>
                                      <p:to>
                                        <p:strVal val="visible"/>
                                      </p:to>
                                    </p:set>
                                    <p:animEffect transition="in" filter="fade">
                                      <p:cBhvr>
                                        <p:cTn id="56" dur="1000"/>
                                        <p:tgtEl>
                                          <p:spTgt spid="50"/>
                                        </p:tgtEl>
                                      </p:cBhvr>
                                    </p:animEffect>
                                    <p:anim calcmode="lin" valueType="num">
                                      <p:cBhvr>
                                        <p:cTn id="57" dur="1000" fill="hold"/>
                                        <p:tgtEl>
                                          <p:spTgt spid="50"/>
                                        </p:tgtEl>
                                        <p:attrNameLst>
                                          <p:attrName>ppt_x</p:attrName>
                                        </p:attrNameLst>
                                      </p:cBhvr>
                                      <p:tavLst>
                                        <p:tav tm="0">
                                          <p:val>
                                            <p:strVal val="#ppt_x"/>
                                          </p:val>
                                        </p:tav>
                                        <p:tav tm="100000">
                                          <p:val>
                                            <p:strVal val="#ppt_x"/>
                                          </p:val>
                                        </p:tav>
                                      </p:tavLst>
                                    </p:anim>
                                    <p:anim calcmode="lin" valueType="num">
                                      <p:cBhvr>
                                        <p:cTn id="5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50"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20E2A-B851-EEEB-FCEF-7BAD169B9CA7}"/>
              </a:ext>
            </a:extLst>
          </p:cNvPr>
          <p:cNvSpPr>
            <a:spLocks noGrp="1"/>
          </p:cNvSpPr>
          <p:nvPr>
            <p:ph type="title"/>
          </p:nvPr>
        </p:nvSpPr>
        <p:spPr>
          <a:xfrm>
            <a:off x="846991" y="2592938"/>
            <a:ext cx="10515600" cy="1325563"/>
          </a:xfrm>
        </p:spPr>
        <p:txBody>
          <a:bodyPr>
            <a:normAutofit/>
          </a:bodyPr>
          <a:lstStyle/>
          <a:p>
            <a:pPr algn="ctr"/>
            <a:r>
              <a:rPr lang="en-US" dirty="0" smtClean="0"/>
              <a:t>Research grants proposal writing is a process NOT an event</a:t>
            </a:r>
            <a:endParaRPr lang="en-US" dirty="0"/>
          </a:p>
        </p:txBody>
      </p:sp>
    </p:spTree>
    <p:extLst>
      <p:ext uri="{BB962C8B-B14F-4D97-AF65-F5344CB8AC3E}">
        <p14:creationId xmlns:p14="http://schemas.microsoft.com/office/powerpoint/2010/main" val="3323226921"/>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a:extLst>
              <a:ext uri="{FF2B5EF4-FFF2-40B4-BE49-F238E27FC236}">
                <a16:creationId xmlns:a16="http://schemas.microsoft.com/office/drawing/2014/main" id="{8B9C64E4-2DE9-4A1E-812A-0AB733009329}"/>
              </a:ext>
            </a:extLst>
          </p:cNvPr>
          <p:cNvSpPr>
            <a:spLocks noGrp="1" noChangeArrowheads="1"/>
          </p:cNvSpPr>
          <p:nvPr>
            <p:ph type="body" idx="1"/>
          </p:nvPr>
        </p:nvSpPr>
        <p:spPr>
          <a:xfrm>
            <a:off x="916504" y="2362200"/>
            <a:ext cx="10838264" cy="3514725"/>
          </a:xfrm>
        </p:spPr>
        <p:txBody>
          <a:bodyPr/>
          <a:lstStyle/>
          <a:p>
            <a:pPr>
              <a:buClr>
                <a:srgbClr val="CC0099"/>
              </a:buClr>
            </a:pPr>
            <a:r>
              <a:rPr lang="en-GB" altLang="en-US" dirty="0">
                <a:latin typeface="Century Gothic" panose="020B0502020202020204" pitchFamily="34" charset="0"/>
              </a:rPr>
              <a:t>What are the current trends?</a:t>
            </a:r>
          </a:p>
          <a:p>
            <a:pPr>
              <a:buClr>
                <a:srgbClr val="CC0099"/>
              </a:buClr>
            </a:pPr>
            <a:r>
              <a:rPr lang="en-GB" altLang="en-US" dirty="0">
                <a:latin typeface="Century Gothic" panose="020B0502020202020204" pitchFamily="34" charset="0"/>
              </a:rPr>
              <a:t>What are the current limitations and restrictions?</a:t>
            </a:r>
          </a:p>
          <a:p>
            <a:pPr>
              <a:buClr>
                <a:srgbClr val="CC0099"/>
              </a:buClr>
            </a:pPr>
            <a:r>
              <a:rPr lang="en-GB" altLang="en-US" dirty="0">
                <a:latin typeface="Century Gothic" panose="020B0502020202020204" pitchFamily="34" charset="0"/>
              </a:rPr>
              <a:t>What subject areas were awarded funding recently?</a:t>
            </a:r>
          </a:p>
          <a:p>
            <a:pPr>
              <a:buClr>
                <a:srgbClr val="CC0099"/>
              </a:buClr>
            </a:pPr>
            <a:r>
              <a:rPr lang="en-GB" altLang="en-US" dirty="0">
                <a:latin typeface="Century Gothic" panose="020B0502020202020204" pitchFamily="34" charset="0"/>
              </a:rPr>
              <a:t>What are the future plans of the funder?</a:t>
            </a:r>
          </a:p>
          <a:p>
            <a:pPr>
              <a:buClr>
                <a:srgbClr val="CC0099"/>
              </a:buClr>
            </a:pPr>
            <a:r>
              <a:rPr lang="en-GB" altLang="en-US" dirty="0">
                <a:latin typeface="Century Gothic" panose="020B0502020202020204" pitchFamily="34" charset="0"/>
              </a:rPr>
              <a:t>Who are the decision-makers/assessors?</a:t>
            </a:r>
          </a:p>
          <a:p>
            <a:pPr>
              <a:buClr>
                <a:srgbClr val="CC0099"/>
              </a:buClr>
            </a:pPr>
            <a:r>
              <a:rPr lang="en-GB" altLang="en-US" dirty="0">
                <a:latin typeface="Century Gothic" panose="020B0502020202020204" pitchFamily="34" charset="0"/>
              </a:rPr>
              <a:t>What review processes do they follow?</a:t>
            </a:r>
          </a:p>
        </p:txBody>
      </p:sp>
      <p:sp>
        <p:nvSpPr>
          <p:cNvPr id="8196" name="Rectangle 4">
            <a:extLst>
              <a:ext uri="{FF2B5EF4-FFF2-40B4-BE49-F238E27FC236}">
                <a16:creationId xmlns:a16="http://schemas.microsoft.com/office/drawing/2014/main" id="{A1458A5A-AFEF-4AAF-A004-D4D68EBF56F3}"/>
              </a:ext>
            </a:extLst>
          </p:cNvPr>
          <p:cNvSpPr>
            <a:spLocks noChangeArrowheads="1"/>
          </p:cNvSpPr>
          <p:nvPr/>
        </p:nvSpPr>
        <p:spPr bwMode="auto">
          <a:xfrm>
            <a:off x="916504" y="981075"/>
            <a:ext cx="10838265" cy="3875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fontAlgn="base">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fontAlgn="base">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fontAlgn="base">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fontAlgn="base">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r>
              <a:rPr lang="en-GB" altLang="en-US" dirty="0">
                <a:latin typeface="Century Gothic" panose="020B0502020202020204" pitchFamily="34" charset="0"/>
              </a:rPr>
              <a:t>What are the deadlines for submission?</a:t>
            </a:r>
          </a:p>
          <a:p>
            <a:r>
              <a:rPr lang="en-GB" altLang="en-US" dirty="0">
                <a:latin typeface="Century Gothic" panose="020B0502020202020204" pitchFamily="34" charset="0"/>
              </a:rPr>
              <a:t>How long will the process take?</a:t>
            </a:r>
          </a:p>
          <a:p>
            <a:r>
              <a:rPr lang="en-GB" altLang="en-US" dirty="0">
                <a:latin typeface="Century Gothic" panose="020B0502020202020204" pitchFamily="34" charset="0"/>
              </a:rPr>
              <a:t>What is the proper way to approach them?</a:t>
            </a:r>
          </a:p>
          <a:p>
            <a:r>
              <a:rPr lang="en-GB" altLang="en-US" dirty="0">
                <a:latin typeface="Century Gothic" panose="020B0502020202020204" pitchFamily="34" charset="0"/>
              </a:rPr>
              <a:t>How many people apply each year and what percentage get grants?</a:t>
            </a:r>
          </a:p>
          <a:p>
            <a:r>
              <a:rPr lang="en-GB" altLang="en-US" dirty="0">
                <a:latin typeface="Century Gothic" panose="020B0502020202020204" pitchFamily="34" charset="0"/>
              </a:rPr>
              <a:t>Most answers can be found on the funding body’s website, research guide, annual report &amp; future plans.</a:t>
            </a:r>
          </a:p>
        </p:txBody>
      </p:sp>
      <p:sp>
        <p:nvSpPr>
          <p:cNvPr id="8194" name="AutoShape 2">
            <a:extLst>
              <a:ext uri="{FF2B5EF4-FFF2-40B4-BE49-F238E27FC236}">
                <a16:creationId xmlns:a16="http://schemas.microsoft.com/office/drawing/2014/main" id="{009175C3-60B6-4DC3-9795-164E43BF9BCA}"/>
              </a:ext>
            </a:extLst>
          </p:cNvPr>
          <p:cNvSpPr>
            <a:spLocks noGrp="1" noChangeArrowheads="1"/>
          </p:cNvSpPr>
          <p:nvPr>
            <p:ph type="title"/>
          </p:nvPr>
        </p:nvSpPr>
        <p:spPr>
          <a:xfrm>
            <a:off x="1371600" y="93604"/>
            <a:ext cx="8382000" cy="1143000"/>
          </a:xfrm>
        </p:spPr>
        <p:txBody>
          <a:bodyPr/>
          <a:lstStyle/>
          <a:p>
            <a:r>
              <a:rPr lang="en-GB" altLang="en-US" sz="3200" dirty="0">
                <a:latin typeface="Century Gothic" panose="020B0502020202020204" pitchFamily="34" charset="0"/>
              </a:rPr>
              <a:t>Seek answers to the following questions:</a:t>
            </a:r>
          </a:p>
        </p:txBody>
      </p:sp>
    </p:spTree>
    <p:extLst>
      <p:ext uri="{BB962C8B-B14F-4D97-AF65-F5344CB8AC3E}">
        <p14:creationId xmlns:p14="http://schemas.microsoft.com/office/powerpoint/2010/main" val="36523370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 calcmode="lin" valueType="num">
                                      <p:cBhvr additive="base">
                                        <p:cTn id="7" dur="500" fill="hold"/>
                                        <p:tgtEl>
                                          <p:spTgt spid="819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19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195">
                                            <p:txEl>
                                              <p:pRg st="1" end="1"/>
                                            </p:txEl>
                                          </p:spTgt>
                                        </p:tgtEl>
                                        <p:attrNameLst>
                                          <p:attrName>style.visibility</p:attrName>
                                        </p:attrNameLst>
                                      </p:cBhvr>
                                      <p:to>
                                        <p:strVal val="visible"/>
                                      </p:to>
                                    </p:set>
                                    <p:anim calcmode="lin" valueType="num">
                                      <p:cBhvr additive="base">
                                        <p:cTn id="13" dur="500" fill="hold"/>
                                        <p:tgtEl>
                                          <p:spTgt spid="819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19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195">
                                            <p:txEl>
                                              <p:pRg st="2" end="2"/>
                                            </p:txEl>
                                          </p:spTgt>
                                        </p:tgtEl>
                                        <p:attrNameLst>
                                          <p:attrName>style.visibility</p:attrName>
                                        </p:attrNameLst>
                                      </p:cBhvr>
                                      <p:to>
                                        <p:strVal val="visible"/>
                                      </p:to>
                                    </p:set>
                                    <p:anim calcmode="lin" valueType="num">
                                      <p:cBhvr additive="base">
                                        <p:cTn id="19" dur="500" fill="hold"/>
                                        <p:tgtEl>
                                          <p:spTgt spid="819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19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195">
                                            <p:txEl>
                                              <p:pRg st="3" end="3"/>
                                            </p:txEl>
                                          </p:spTgt>
                                        </p:tgtEl>
                                        <p:attrNameLst>
                                          <p:attrName>style.visibility</p:attrName>
                                        </p:attrNameLst>
                                      </p:cBhvr>
                                      <p:to>
                                        <p:strVal val="visible"/>
                                      </p:to>
                                    </p:set>
                                    <p:anim calcmode="lin" valueType="num">
                                      <p:cBhvr additive="base">
                                        <p:cTn id="25" dur="500" fill="hold"/>
                                        <p:tgtEl>
                                          <p:spTgt spid="819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19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195">
                                            <p:txEl>
                                              <p:pRg st="4" end="4"/>
                                            </p:txEl>
                                          </p:spTgt>
                                        </p:tgtEl>
                                        <p:attrNameLst>
                                          <p:attrName>style.visibility</p:attrName>
                                        </p:attrNameLst>
                                      </p:cBhvr>
                                      <p:to>
                                        <p:strVal val="visible"/>
                                      </p:to>
                                    </p:set>
                                    <p:anim calcmode="lin" valueType="num">
                                      <p:cBhvr additive="base">
                                        <p:cTn id="31" dur="500" fill="hold"/>
                                        <p:tgtEl>
                                          <p:spTgt spid="819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19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195">
                                            <p:txEl>
                                              <p:pRg st="5" end="5"/>
                                            </p:txEl>
                                          </p:spTgt>
                                        </p:tgtEl>
                                        <p:attrNameLst>
                                          <p:attrName>style.visibility</p:attrName>
                                        </p:attrNameLst>
                                      </p:cBhvr>
                                      <p:to>
                                        <p:strVal val="visible"/>
                                      </p:to>
                                    </p:set>
                                    <p:anim calcmode="lin" valueType="num">
                                      <p:cBhvr additive="base">
                                        <p:cTn id="37" dur="500" fill="hold"/>
                                        <p:tgtEl>
                                          <p:spTgt spid="819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19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xit" presetSubtype="1" fill="hold" nodeType="clickEffect">
                                  <p:stCondLst>
                                    <p:cond delay="0"/>
                                  </p:stCondLst>
                                  <p:childTnLst>
                                    <p:anim calcmode="lin" valueType="num">
                                      <p:cBhvr additive="base">
                                        <p:cTn id="42" dur="500"/>
                                        <p:tgtEl>
                                          <p:spTgt spid="8195">
                                            <p:txEl>
                                              <p:pRg st="0" end="0"/>
                                            </p:txEl>
                                          </p:spTgt>
                                        </p:tgtEl>
                                        <p:attrNameLst>
                                          <p:attrName>ppt_x</p:attrName>
                                        </p:attrNameLst>
                                      </p:cBhvr>
                                      <p:tavLst>
                                        <p:tav tm="0">
                                          <p:val>
                                            <p:strVal val="ppt_x"/>
                                          </p:val>
                                        </p:tav>
                                        <p:tav tm="100000">
                                          <p:val>
                                            <p:strVal val="ppt_x"/>
                                          </p:val>
                                        </p:tav>
                                      </p:tavLst>
                                    </p:anim>
                                    <p:anim calcmode="lin" valueType="num">
                                      <p:cBhvr additive="base">
                                        <p:cTn id="43" dur="500"/>
                                        <p:tgtEl>
                                          <p:spTgt spid="8195">
                                            <p:txEl>
                                              <p:pRg st="0" end="0"/>
                                            </p:txEl>
                                          </p:spTgt>
                                        </p:tgtEl>
                                        <p:attrNameLst>
                                          <p:attrName>ppt_y</p:attrName>
                                        </p:attrNameLst>
                                      </p:cBhvr>
                                      <p:tavLst>
                                        <p:tav tm="0">
                                          <p:val>
                                            <p:strVal val="ppt_y"/>
                                          </p:val>
                                        </p:tav>
                                        <p:tav tm="100000">
                                          <p:val>
                                            <p:strVal val="0-ppt_h/2"/>
                                          </p:val>
                                        </p:tav>
                                      </p:tavLst>
                                    </p:anim>
                                    <p:set>
                                      <p:cBhvr>
                                        <p:cTn id="44" dur="1" fill="hold">
                                          <p:stCondLst>
                                            <p:cond delay="499"/>
                                          </p:stCondLst>
                                        </p:cTn>
                                        <p:tgtEl>
                                          <p:spTgt spid="8195">
                                            <p:txEl>
                                              <p:pRg st="0" end="0"/>
                                            </p:txEl>
                                          </p:spTgt>
                                        </p:tgtEl>
                                        <p:attrNameLst>
                                          <p:attrName>style.visibility</p:attrName>
                                        </p:attrNameLst>
                                      </p:cBhvr>
                                      <p:to>
                                        <p:strVal val="hidden"/>
                                      </p:to>
                                    </p:set>
                                  </p:childTnLst>
                                </p:cTn>
                              </p:par>
                              <p:par>
                                <p:cTn id="45" presetID="2" presetClass="exit" presetSubtype="1" fill="hold" nodeType="withEffect">
                                  <p:stCondLst>
                                    <p:cond delay="0"/>
                                  </p:stCondLst>
                                  <p:childTnLst>
                                    <p:anim calcmode="lin" valueType="num">
                                      <p:cBhvr additive="base">
                                        <p:cTn id="46" dur="500"/>
                                        <p:tgtEl>
                                          <p:spTgt spid="8195">
                                            <p:txEl>
                                              <p:pRg st="1" end="1"/>
                                            </p:txEl>
                                          </p:spTgt>
                                        </p:tgtEl>
                                        <p:attrNameLst>
                                          <p:attrName>ppt_x</p:attrName>
                                        </p:attrNameLst>
                                      </p:cBhvr>
                                      <p:tavLst>
                                        <p:tav tm="0">
                                          <p:val>
                                            <p:strVal val="ppt_x"/>
                                          </p:val>
                                        </p:tav>
                                        <p:tav tm="100000">
                                          <p:val>
                                            <p:strVal val="ppt_x"/>
                                          </p:val>
                                        </p:tav>
                                      </p:tavLst>
                                    </p:anim>
                                    <p:anim calcmode="lin" valueType="num">
                                      <p:cBhvr additive="base">
                                        <p:cTn id="47" dur="500"/>
                                        <p:tgtEl>
                                          <p:spTgt spid="8195">
                                            <p:txEl>
                                              <p:pRg st="1" end="1"/>
                                            </p:txEl>
                                          </p:spTgt>
                                        </p:tgtEl>
                                        <p:attrNameLst>
                                          <p:attrName>ppt_y</p:attrName>
                                        </p:attrNameLst>
                                      </p:cBhvr>
                                      <p:tavLst>
                                        <p:tav tm="0">
                                          <p:val>
                                            <p:strVal val="ppt_y"/>
                                          </p:val>
                                        </p:tav>
                                        <p:tav tm="100000">
                                          <p:val>
                                            <p:strVal val="0-ppt_h/2"/>
                                          </p:val>
                                        </p:tav>
                                      </p:tavLst>
                                    </p:anim>
                                    <p:set>
                                      <p:cBhvr>
                                        <p:cTn id="48" dur="1" fill="hold">
                                          <p:stCondLst>
                                            <p:cond delay="499"/>
                                          </p:stCondLst>
                                        </p:cTn>
                                        <p:tgtEl>
                                          <p:spTgt spid="8195">
                                            <p:txEl>
                                              <p:pRg st="1" end="1"/>
                                            </p:txEl>
                                          </p:spTgt>
                                        </p:tgtEl>
                                        <p:attrNameLst>
                                          <p:attrName>style.visibility</p:attrName>
                                        </p:attrNameLst>
                                      </p:cBhvr>
                                      <p:to>
                                        <p:strVal val="hidden"/>
                                      </p:to>
                                    </p:set>
                                  </p:childTnLst>
                                </p:cTn>
                              </p:par>
                              <p:par>
                                <p:cTn id="49" presetID="2" presetClass="exit" presetSubtype="1" fill="hold" nodeType="withEffect">
                                  <p:stCondLst>
                                    <p:cond delay="0"/>
                                  </p:stCondLst>
                                  <p:childTnLst>
                                    <p:anim calcmode="lin" valueType="num">
                                      <p:cBhvr additive="base">
                                        <p:cTn id="50" dur="500"/>
                                        <p:tgtEl>
                                          <p:spTgt spid="8195">
                                            <p:txEl>
                                              <p:pRg st="2" end="2"/>
                                            </p:txEl>
                                          </p:spTgt>
                                        </p:tgtEl>
                                        <p:attrNameLst>
                                          <p:attrName>ppt_x</p:attrName>
                                        </p:attrNameLst>
                                      </p:cBhvr>
                                      <p:tavLst>
                                        <p:tav tm="0">
                                          <p:val>
                                            <p:strVal val="ppt_x"/>
                                          </p:val>
                                        </p:tav>
                                        <p:tav tm="100000">
                                          <p:val>
                                            <p:strVal val="ppt_x"/>
                                          </p:val>
                                        </p:tav>
                                      </p:tavLst>
                                    </p:anim>
                                    <p:anim calcmode="lin" valueType="num">
                                      <p:cBhvr additive="base">
                                        <p:cTn id="51" dur="500"/>
                                        <p:tgtEl>
                                          <p:spTgt spid="8195">
                                            <p:txEl>
                                              <p:pRg st="2" end="2"/>
                                            </p:txEl>
                                          </p:spTgt>
                                        </p:tgtEl>
                                        <p:attrNameLst>
                                          <p:attrName>ppt_y</p:attrName>
                                        </p:attrNameLst>
                                      </p:cBhvr>
                                      <p:tavLst>
                                        <p:tav tm="0">
                                          <p:val>
                                            <p:strVal val="ppt_y"/>
                                          </p:val>
                                        </p:tav>
                                        <p:tav tm="100000">
                                          <p:val>
                                            <p:strVal val="0-ppt_h/2"/>
                                          </p:val>
                                        </p:tav>
                                      </p:tavLst>
                                    </p:anim>
                                    <p:set>
                                      <p:cBhvr>
                                        <p:cTn id="52" dur="1" fill="hold">
                                          <p:stCondLst>
                                            <p:cond delay="499"/>
                                          </p:stCondLst>
                                        </p:cTn>
                                        <p:tgtEl>
                                          <p:spTgt spid="8195">
                                            <p:txEl>
                                              <p:pRg st="2" end="2"/>
                                            </p:txEl>
                                          </p:spTgt>
                                        </p:tgtEl>
                                        <p:attrNameLst>
                                          <p:attrName>style.visibility</p:attrName>
                                        </p:attrNameLst>
                                      </p:cBhvr>
                                      <p:to>
                                        <p:strVal val="hidden"/>
                                      </p:to>
                                    </p:set>
                                  </p:childTnLst>
                                </p:cTn>
                              </p:par>
                              <p:par>
                                <p:cTn id="53" presetID="2" presetClass="exit" presetSubtype="1" fill="hold" nodeType="withEffect">
                                  <p:stCondLst>
                                    <p:cond delay="0"/>
                                  </p:stCondLst>
                                  <p:childTnLst>
                                    <p:anim calcmode="lin" valueType="num">
                                      <p:cBhvr additive="base">
                                        <p:cTn id="54" dur="500"/>
                                        <p:tgtEl>
                                          <p:spTgt spid="8195">
                                            <p:txEl>
                                              <p:pRg st="3" end="3"/>
                                            </p:txEl>
                                          </p:spTgt>
                                        </p:tgtEl>
                                        <p:attrNameLst>
                                          <p:attrName>ppt_x</p:attrName>
                                        </p:attrNameLst>
                                      </p:cBhvr>
                                      <p:tavLst>
                                        <p:tav tm="0">
                                          <p:val>
                                            <p:strVal val="ppt_x"/>
                                          </p:val>
                                        </p:tav>
                                        <p:tav tm="100000">
                                          <p:val>
                                            <p:strVal val="ppt_x"/>
                                          </p:val>
                                        </p:tav>
                                      </p:tavLst>
                                    </p:anim>
                                    <p:anim calcmode="lin" valueType="num">
                                      <p:cBhvr additive="base">
                                        <p:cTn id="55" dur="500"/>
                                        <p:tgtEl>
                                          <p:spTgt spid="8195">
                                            <p:txEl>
                                              <p:pRg st="3" end="3"/>
                                            </p:txEl>
                                          </p:spTgt>
                                        </p:tgtEl>
                                        <p:attrNameLst>
                                          <p:attrName>ppt_y</p:attrName>
                                        </p:attrNameLst>
                                      </p:cBhvr>
                                      <p:tavLst>
                                        <p:tav tm="0">
                                          <p:val>
                                            <p:strVal val="ppt_y"/>
                                          </p:val>
                                        </p:tav>
                                        <p:tav tm="100000">
                                          <p:val>
                                            <p:strVal val="0-ppt_h/2"/>
                                          </p:val>
                                        </p:tav>
                                      </p:tavLst>
                                    </p:anim>
                                    <p:set>
                                      <p:cBhvr>
                                        <p:cTn id="56" dur="1" fill="hold">
                                          <p:stCondLst>
                                            <p:cond delay="499"/>
                                          </p:stCondLst>
                                        </p:cTn>
                                        <p:tgtEl>
                                          <p:spTgt spid="8195">
                                            <p:txEl>
                                              <p:pRg st="3" end="3"/>
                                            </p:txEl>
                                          </p:spTgt>
                                        </p:tgtEl>
                                        <p:attrNameLst>
                                          <p:attrName>style.visibility</p:attrName>
                                        </p:attrNameLst>
                                      </p:cBhvr>
                                      <p:to>
                                        <p:strVal val="hidden"/>
                                      </p:to>
                                    </p:set>
                                  </p:childTnLst>
                                </p:cTn>
                              </p:par>
                              <p:par>
                                <p:cTn id="57" presetID="2" presetClass="exit" presetSubtype="1" fill="hold" nodeType="withEffect">
                                  <p:stCondLst>
                                    <p:cond delay="0"/>
                                  </p:stCondLst>
                                  <p:childTnLst>
                                    <p:anim calcmode="lin" valueType="num">
                                      <p:cBhvr additive="base">
                                        <p:cTn id="58" dur="500"/>
                                        <p:tgtEl>
                                          <p:spTgt spid="8195">
                                            <p:txEl>
                                              <p:pRg st="4" end="4"/>
                                            </p:txEl>
                                          </p:spTgt>
                                        </p:tgtEl>
                                        <p:attrNameLst>
                                          <p:attrName>ppt_x</p:attrName>
                                        </p:attrNameLst>
                                      </p:cBhvr>
                                      <p:tavLst>
                                        <p:tav tm="0">
                                          <p:val>
                                            <p:strVal val="ppt_x"/>
                                          </p:val>
                                        </p:tav>
                                        <p:tav tm="100000">
                                          <p:val>
                                            <p:strVal val="ppt_x"/>
                                          </p:val>
                                        </p:tav>
                                      </p:tavLst>
                                    </p:anim>
                                    <p:anim calcmode="lin" valueType="num">
                                      <p:cBhvr additive="base">
                                        <p:cTn id="59" dur="500"/>
                                        <p:tgtEl>
                                          <p:spTgt spid="8195">
                                            <p:txEl>
                                              <p:pRg st="4" end="4"/>
                                            </p:txEl>
                                          </p:spTgt>
                                        </p:tgtEl>
                                        <p:attrNameLst>
                                          <p:attrName>ppt_y</p:attrName>
                                        </p:attrNameLst>
                                      </p:cBhvr>
                                      <p:tavLst>
                                        <p:tav tm="0">
                                          <p:val>
                                            <p:strVal val="ppt_y"/>
                                          </p:val>
                                        </p:tav>
                                        <p:tav tm="100000">
                                          <p:val>
                                            <p:strVal val="0-ppt_h/2"/>
                                          </p:val>
                                        </p:tav>
                                      </p:tavLst>
                                    </p:anim>
                                    <p:set>
                                      <p:cBhvr>
                                        <p:cTn id="60" dur="1" fill="hold">
                                          <p:stCondLst>
                                            <p:cond delay="499"/>
                                          </p:stCondLst>
                                        </p:cTn>
                                        <p:tgtEl>
                                          <p:spTgt spid="8195">
                                            <p:txEl>
                                              <p:pRg st="4" end="4"/>
                                            </p:txEl>
                                          </p:spTgt>
                                        </p:tgtEl>
                                        <p:attrNameLst>
                                          <p:attrName>style.visibility</p:attrName>
                                        </p:attrNameLst>
                                      </p:cBhvr>
                                      <p:to>
                                        <p:strVal val="hidden"/>
                                      </p:to>
                                    </p:set>
                                  </p:childTnLst>
                                </p:cTn>
                              </p:par>
                              <p:par>
                                <p:cTn id="61" presetID="2" presetClass="exit" presetSubtype="1" fill="hold" nodeType="withEffect">
                                  <p:stCondLst>
                                    <p:cond delay="0"/>
                                  </p:stCondLst>
                                  <p:childTnLst>
                                    <p:anim calcmode="lin" valueType="num">
                                      <p:cBhvr additive="base">
                                        <p:cTn id="62" dur="500"/>
                                        <p:tgtEl>
                                          <p:spTgt spid="8195">
                                            <p:txEl>
                                              <p:pRg st="5" end="5"/>
                                            </p:txEl>
                                          </p:spTgt>
                                        </p:tgtEl>
                                        <p:attrNameLst>
                                          <p:attrName>ppt_x</p:attrName>
                                        </p:attrNameLst>
                                      </p:cBhvr>
                                      <p:tavLst>
                                        <p:tav tm="0">
                                          <p:val>
                                            <p:strVal val="ppt_x"/>
                                          </p:val>
                                        </p:tav>
                                        <p:tav tm="100000">
                                          <p:val>
                                            <p:strVal val="ppt_x"/>
                                          </p:val>
                                        </p:tav>
                                      </p:tavLst>
                                    </p:anim>
                                    <p:anim calcmode="lin" valueType="num">
                                      <p:cBhvr additive="base">
                                        <p:cTn id="63" dur="500"/>
                                        <p:tgtEl>
                                          <p:spTgt spid="8195">
                                            <p:txEl>
                                              <p:pRg st="5" end="5"/>
                                            </p:txEl>
                                          </p:spTgt>
                                        </p:tgtEl>
                                        <p:attrNameLst>
                                          <p:attrName>ppt_y</p:attrName>
                                        </p:attrNameLst>
                                      </p:cBhvr>
                                      <p:tavLst>
                                        <p:tav tm="0">
                                          <p:val>
                                            <p:strVal val="ppt_y"/>
                                          </p:val>
                                        </p:tav>
                                        <p:tav tm="100000">
                                          <p:val>
                                            <p:strVal val="0-ppt_h/2"/>
                                          </p:val>
                                        </p:tav>
                                      </p:tavLst>
                                    </p:anim>
                                    <p:set>
                                      <p:cBhvr>
                                        <p:cTn id="64" dur="1" fill="hold">
                                          <p:stCondLst>
                                            <p:cond delay="499"/>
                                          </p:stCondLst>
                                        </p:cTn>
                                        <p:tgtEl>
                                          <p:spTgt spid="8195">
                                            <p:txEl>
                                              <p:pRg st="5" end="5"/>
                                            </p:txEl>
                                          </p:spTgt>
                                        </p:tgtEl>
                                        <p:attrNameLst>
                                          <p:attrName>style.visibility</p:attrName>
                                        </p:attrNameLst>
                                      </p:cBhvr>
                                      <p:to>
                                        <p:strVal val="hidden"/>
                                      </p:to>
                                    </p:set>
                                  </p:childTnLst>
                                </p:cTn>
                              </p:par>
                              <p:par>
                                <p:cTn id="65" presetID="2" presetClass="entr" presetSubtype="4" fill="hold" nodeType="withEffect">
                                  <p:stCondLst>
                                    <p:cond delay="0"/>
                                  </p:stCondLst>
                                  <p:childTnLst>
                                    <p:set>
                                      <p:cBhvr>
                                        <p:cTn id="66" dur="1" fill="hold">
                                          <p:stCondLst>
                                            <p:cond delay="0"/>
                                          </p:stCondLst>
                                        </p:cTn>
                                        <p:tgtEl>
                                          <p:spTgt spid="8196">
                                            <p:txEl>
                                              <p:pRg st="0" end="0"/>
                                            </p:txEl>
                                          </p:spTgt>
                                        </p:tgtEl>
                                        <p:attrNameLst>
                                          <p:attrName>style.visibility</p:attrName>
                                        </p:attrNameLst>
                                      </p:cBhvr>
                                      <p:to>
                                        <p:strVal val="visible"/>
                                      </p:to>
                                    </p:set>
                                    <p:anim calcmode="lin" valueType="num">
                                      <p:cBhvr additive="base">
                                        <p:cTn id="67" dur="500" fill="hold"/>
                                        <p:tgtEl>
                                          <p:spTgt spid="8196">
                                            <p:txEl>
                                              <p:pRg st="0" end="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819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4" fill="hold" nodeType="clickEffect">
                                  <p:stCondLst>
                                    <p:cond delay="0"/>
                                  </p:stCondLst>
                                  <p:childTnLst>
                                    <p:set>
                                      <p:cBhvr>
                                        <p:cTn id="72" dur="1" fill="hold">
                                          <p:stCondLst>
                                            <p:cond delay="0"/>
                                          </p:stCondLst>
                                        </p:cTn>
                                        <p:tgtEl>
                                          <p:spTgt spid="8196">
                                            <p:txEl>
                                              <p:pRg st="1" end="1"/>
                                            </p:txEl>
                                          </p:spTgt>
                                        </p:tgtEl>
                                        <p:attrNameLst>
                                          <p:attrName>style.visibility</p:attrName>
                                        </p:attrNameLst>
                                      </p:cBhvr>
                                      <p:to>
                                        <p:strVal val="visible"/>
                                      </p:to>
                                    </p:set>
                                    <p:anim calcmode="lin" valueType="num">
                                      <p:cBhvr additive="base">
                                        <p:cTn id="73" dur="500" fill="hold"/>
                                        <p:tgtEl>
                                          <p:spTgt spid="8196">
                                            <p:txEl>
                                              <p:pRg st="1" end="1"/>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819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4" fill="hold" nodeType="clickEffect">
                                  <p:stCondLst>
                                    <p:cond delay="0"/>
                                  </p:stCondLst>
                                  <p:childTnLst>
                                    <p:set>
                                      <p:cBhvr>
                                        <p:cTn id="78" dur="1" fill="hold">
                                          <p:stCondLst>
                                            <p:cond delay="0"/>
                                          </p:stCondLst>
                                        </p:cTn>
                                        <p:tgtEl>
                                          <p:spTgt spid="8196">
                                            <p:txEl>
                                              <p:pRg st="2" end="2"/>
                                            </p:txEl>
                                          </p:spTgt>
                                        </p:tgtEl>
                                        <p:attrNameLst>
                                          <p:attrName>style.visibility</p:attrName>
                                        </p:attrNameLst>
                                      </p:cBhvr>
                                      <p:to>
                                        <p:strVal val="visible"/>
                                      </p:to>
                                    </p:set>
                                    <p:anim calcmode="lin" valueType="num">
                                      <p:cBhvr additive="base">
                                        <p:cTn id="79" dur="500" fill="hold"/>
                                        <p:tgtEl>
                                          <p:spTgt spid="8196">
                                            <p:txEl>
                                              <p:pRg st="2" end="2"/>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819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81" fill="hold" nodeType="clickPar">
                      <p:stCondLst>
                        <p:cond delay="indefinite"/>
                      </p:stCondLst>
                      <p:childTnLst>
                        <p:par>
                          <p:cTn id="82" fill="hold" nodeType="withGroup">
                            <p:stCondLst>
                              <p:cond delay="0"/>
                            </p:stCondLst>
                            <p:childTnLst>
                              <p:par>
                                <p:cTn id="83" presetID="2" presetClass="entr" presetSubtype="4" fill="hold" nodeType="clickEffect">
                                  <p:stCondLst>
                                    <p:cond delay="0"/>
                                  </p:stCondLst>
                                  <p:childTnLst>
                                    <p:set>
                                      <p:cBhvr>
                                        <p:cTn id="84" dur="1" fill="hold">
                                          <p:stCondLst>
                                            <p:cond delay="0"/>
                                          </p:stCondLst>
                                        </p:cTn>
                                        <p:tgtEl>
                                          <p:spTgt spid="8196">
                                            <p:txEl>
                                              <p:pRg st="3" end="3"/>
                                            </p:txEl>
                                          </p:spTgt>
                                        </p:tgtEl>
                                        <p:attrNameLst>
                                          <p:attrName>style.visibility</p:attrName>
                                        </p:attrNameLst>
                                      </p:cBhvr>
                                      <p:to>
                                        <p:strVal val="visible"/>
                                      </p:to>
                                    </p:set>
                                    <p:anim calcmode="lin" valueType="num">
                                      <p:cBhvr additive="base">
                                        <p:cTn id="85" dur="500" fill="hold"/>
                                        <p:tgtEl>
                                          <p:spTgt spid="8196">
                                            <p:txEl>
                                              <p:pRg st="3" end="3"/>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819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87" fill="hold" nodeType="clickPar">
                      <p:stCondLst>
                        <p:cond delay="indefinite"/>
                      </p:stCondLst>
                      <p:childTnLst>
                        <p:par>
                          <p:cTn id="88" fill="hold" nodeType="withGroup">
                            <p:stCondLst>
                              <p:cond delay="0"/>
                            </p:stCondLst>
                            <p:childTnLst>
                              <p:par>
                                <p:cTn id="89" presetID="2" presetClass="entr" presetSubtype="4" fill="hold" nodeType="clickEffect">
                                  <p:stCondLst>
                                    <p:cond delay="0"/>
                                  </p:stCondLst>
                                  <p:childTnLst>
                                    <p:set>
                                      <p:cBhvr>
                                        <p:cTn id="90" dur="1" fill="hold">
                                          <p:stCondLst>
                                            <p:cond delay="0"/>
                                          </p:stCondLst>
                                        </p:cTn>
                                        <p:tgtEl>
                                          <p:spTgt spid="8196">
                                            <p:txEl>
                                              <p:pRg st="4" end="4"/>
                                            </p:txEl>
                                          </p:spTgt>
                                        </p:tgtEl>
                                        <p:attrNameLst>
                                          <p:attrName>style.visibility</p:attrName>
                                        </p:attrNameLst>
                                      </p:cBhvr>
                                      <p:to>
                                        <p:strVal val="visible"/>
                                      </p:to>
                                    </p:set>
                                    <p:anim calcmode="lin" valueType="num">
                                      <p:cBhvr additive="base">
                                        <p:cTn id="91" dur="500" fill="hold"/>
                                        <p:tgtEl>
                                          <p:spTgt spid="8196">
                                            <p:txEl>
                                              <p:pRg st="4" end="4"/>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819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a:extLst>
              <a:ext uri="{FF2B5EF4-FFF2-40B4-BE49-F238E27FC236}">
                <a16:creationId xmlns:a16="http://schemas.microsoft.com/office/drawing/2014/main" id="{84491E19-242B-42D5-B94D-25FBC75AFB46}"/>
              </a:ext>
            </a:extLst>
          </p:cNvPr>
          <p:cNvSpPr>
            <a:spLocks noGrp="1" noChangeArrowheads="1"/>
          </p:cNvSpPr>
          <p:nvPr>
            <p:ph type="body" idx="1"/>
          </p:nvPr>
        </p:nvSpPr>
        <p:spPr>
          <a:xfrm>
            <a:off x="609600" y="2362200"/>
            <a:ext cx="10766797" cy="3443288"/>
          </a:xfrm>
        </p:spPr>
        <p:txBody>
          <a:bodyPr/>
          <a:lstStyle/>
          <a:p>
            <a:pPr>
              <a:lnSpc>
                <a:spcPct val="90000"/>
              </a:lnSpc>
              <a:buClr>
                <a:srgbClr val="CC0099"/>
              </a:buClr>
            </a:pPr>
            <a:r>
              <a:rPr lang="en-GB" altLang="en-US" sz="2400" dirty="0">
                <a:latin typeface="Century Gothic" panose="020B0502020202020204" pitchFamily="34" charset="0"/>
              </a:rPr>
              <a:t>Funding bodies look for good researchers.</a:t>
            </a:r>
          </a:p>
          <a:p>
            <a:pPr>
              <a:lnSpc>
                <a:spcPct val="90000"/>
              </a:lnSpc>
              <a:buClr>
                <a:srgbClr val="CC0099"/>
              </a:buClr>
            </a:pPr>
            <a:r>
              <a:rPr lang="en-GB" altLang="en-US" sz="2400" dirty="0">
                <a:latin typeface="Century Gothic" panose="020B0502020202020204" pitchFamily="34" charset="0"/>
              </a:rPr>
              <a:t>Think of them as potential investors in you and your ideas.</a:t>
            </a:r>
          </a:p>
          <a:p>
            <a:pPr>
              <a:lnSpc>
                <a:spcPct val="90000"/>
              </a:lnSpc>
              <a:buClr>
                <a:srgbClr val="CC0099"/>
              </a:buClr>
            </a:pPr>
            <a:r>
              <a:rPr lang="en-GB" altLang="en-US" sz="2400" dirty="0">
                <a:latin typeface="Century Gothic" panose="020B0502020202020204" pitchFamily="34" charset="0"/>
              </a:rPr>
              <a:t>You must ‘sell’ your idea: Be enthusiastic about the work!</a:t>
            </a:r>
          </a:p>
          <a:p>
            <a:pPr>
              <a:lnSpc>
                <a:spcPct val="90000"/>
              </a:lnSpc>
              <a:buClr>
                <a:srgbClr val="CC0099"/>
              </a:buClr>
            </a:pPr>
            <a:r>
              <a:rPr lang="en-GB" altLang="en-US" sz="2400" dirty="0">
                <a:latin typeface="Century Gothic" panose="020B0502020202020204" pitchFamily="34" charset="0"/>
              </a:rPr>
              <a:t>Why should they give a grant? See it from the funder’s point of view.</a:t>
            </a:r>
          </a:p>
          <a:p>
            <a:pPr>
              <a:lnSpc>
                <a:spcPct val="90000"/>
              </a:lnSpc>
              <a:buClr>
                <a:srgbClr val="CC0099"/>
              </a:buClr>
            </a:pPr>
            <a:r>
              <a:rPr lang="en-GB" altLang="en-US" sz="2400" dirty="0">
                <a:latin typeface="Century Gothic" panose="020B0502020202020204" pitchFamily="34" charset="0"/>
              </a:rPr>
              <a:t>Remember that you are NOT begging.</a:t>
            </a:r>
          </a:p>
          <a:p>
            <a:pPr>
              <a:lnSpc>
                <a:spcPct val="90000"/>
              </a:lnSpc>
              <a:buClr>
                <a:srgbClr val="CC0099"/>
              </a:buClr>
            </a:pPr>
            <a:r>
              <a:rPr lang="en-GB" altLang="en-US" sz="2400" dirty="0">
                <a:latin typeface="Century Gothic" panose="020B0502020202020204" pitchFamily="34" charset="0"/>
              </a:rPr>
              <a:t>You have ideas, they have money.</a:t>
            </a:r>
          </a:p>
        </p:txBody>
      </p:sp>
      <p:sp>
        <p:nvSpPr>
          <p:cNvPr id="11268" name="Rectangle 4">
            <a:extLst>
              <a:ext uri="{FF2B5EF4-FFF2-40B4-BE49-F238E27FC236}">
                <a16:creationId xmlns:a16="http://schemas.microsoft.com/office/drawing/2014/main" id="{52B1CE0E-EC66-42F9-99D2-C80D15F9F972}"/>
              </a:ext>
            </a:extLst>
          </p:cNvPr>
          <p:cNvSpPr>
            <a:spLocks noChangeArrowheads="1"/>
          </p:cNvSpPr>
          <p:nvPr/>
        </p:nvSpPr>
        <p:spPr bwMode="auto">
          <a:xfrm>
            <a:off x="479272" y="1447801"/>
            <a:ext cx="11103128" cy="3097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fontAlgn="base">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fontAlgn="base">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fontAlgn="base">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fontAlgn="base">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a:buClr>
                <a:srgbClr val="CC0099"/>
              </a:buClr>
            </a:pPr>
            <a:r>
              <a:rPr lang="en-GB" altLang="en-US" sz="2400" dirty="0">
                <a:latin typeface="Century Gothic" panose="020B0502020202020204" pitchFamily="34" charset="0"/>
              </a:rPr>
              <a:t>You and the funders are both professionals coming together for a specific purpose.</a:t>
            </a:r>
          </a:p>
          <a:p>
            <a:pPr>
              <a:buClr>
                <a:srgbClr val="CC0099"/>
              </a:buClr>
            </a:pPr>
            <a:r>
              <a:rPr lang="en-GB" altLang="en-US" sz="2400" dirty="0">
                <a:latin typeface="Century Gothic" panose="020B0502020202020204" pitchFamily="34" charset="0"/>
              </a:rPr>
              <a:t>Get to know relevant people in the funding body.</a:t>
            </a:r>
          </a:p>
          <a:p>
            <a:pPr>
              <a:buClr>
                <a:srgbClr val="CC0099"/>
              </a:buClr>
            </a:pPr>
            <a:r>
              <a:rPr lang="en-GB" altLang="en-US" sz="2400" dirty="0">
                <a:latin typeface="Century Gothic" panose="020B0502020202020204" pitchFamily="34" charset="0"/>
              </a:rPr>
              <a:t>Get help of finance office on matters relating to staff costs, travel, overheads etc.</a:t>
            </a:r>
          </a:p>
          <a:p>
            <a:pPr>
              <a:buClr>
                <a:srgbClr val="CC0099"/>
              </a:buClr>
            </a:pPr>
            <a:r>
              <a:rPr lang="en-GB" altLang="en-US" sz="2400" dirty="0">
                <a:latin typeface="Century Gothic" panose="020B0502020202020204" pitchFamily="34" charset="0"/>
              </a:rPr>
              <a:t>Seek professional advice on confidentiality, possible restrictions on publications, liabilities and disputes etc. </a:t>
            </a:r>
          </a:p>
        </p:txBody>
      </p:sp>
      <p:sp>
        <p:nvSpPr>
          <p:cNvPr id="11266" name="AutoShape 2">
            <a:extLst>
              <a:ext uri="{FF2B5EF4-FFF2-40B4-BE49-F238E27FC236}">
                <a16:creationId xmlns:a16="http://schemas.microsoft.com/office/drawing/2014/main" id="{DA0516AF-E0B6-4D89-939D-EF984E0BA6A4}"/>
              </a:ext>
            </a:extLst>
          </p:cNvPr>
          <p:cNvSpPr>
            <a:spLocks noGrp="1" noChangeArrowheads="1"/>
          </p:cNvSpPr>
          <p:nvPr>
            <p:ph type="title"/>
          </p:nvPr>
        </p:nvSpPr>
        <p:spPr/>
        <p:txBody>
          <a:bodyPr/>
          <a:lstStyle/>
          <a:p>
            <a:r>
              <a:rPr lang="en-GB" altLang="en-US" dirty="0">
                <a:latin typeface="Century Gothic" panose="020B0502020202020204" pitchFamily="34" charset="0"/>
              </a:rPr>
              <a:t>Some points to remember</a:t>
            </a:r>
          </a:p>
        </p:txBody>
      </p:sp>
    </p:spTree>
    <p:extLst>
      <p:ext uri="{BB962C8B-B14F-4D97-AF65-F5344CB8AC3E}">
        <p14:creationId xmlns:p14="http://schemas.microsoft.com/office/powerpoint/2010/main" val="29784397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 calcmode="lin" valueType="num">
                                      <p:cBhvr additive="base">
                                        <p:cTn id="7" dur="500" fill="hold"/>
                                        <p:tgtEl>
                                          <p:spTgt spid="1126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26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267">
                                            <p:txEl>
                                              <p:pRg st="1" end="1"/>
                                            </p:txEl>
                                          </p:spTgt>
                                        </p:tgtEl>
                                        <p:attrNameLst>
                                          <p:attrName>style.visibility</p:attrName>
                                        </p:attrNameLst>
                                      </p:cBhvr>
                                      <p:to>
                                        <p:strVal val="visible"/>
                                      </p:to>
                                    </p:set>
                                    <p:anim calcmode="lin" valueType="num">
                                      <p:cBhvr additive="base">
                                        <p:cTn id="13" dur="500" fill="hold"/>
                                        <p:tgtEl>
                                          <p:spTgt spid="1126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26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267">
                                            <p:txEl>
                                              <p:pRg st="2" end="2"/>
                                            </p:txEl>
                                          </p:spTgt>
                                        </p:tgtEl>
                                        <p:attrNameLst>
                                          <p:attrName>style.visibility</p:attrName>
                                        </p:attrNameLst>
                                      </p:cBhvr>
                                      <p:to>
                                        <p:strVal val="visible"/>
                                      </p:to>
                                    </p:set>
                                    <p:anim calcmode="lin" valueType="num">
                                      <p:cBhvr additive="base">
                                        <p:cTn id="19" dur="500" fill="hold"/>
                                        <p:tgtEl>
                                          <p:spTgt spid="1126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26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267">
                                            <p:txEl>
                                              <p:pRg st="3" end="3"/>
                                            </p:txEl>
                                          </p:spTgt>
                                        </p:tgtEl>
                                        <p:attrNameLst>
                                          <p:attrName>style.visibility</p:attrName>
                                        </p:attrNameLst>
                                      </p:cBhvr>
                                      <p:to>
                                        <p:strVal val="visible"/>
                                      </p:to>
                                    </p:set>
                                    <p:anim calcmode="lin" valueType="num">
                                      <p:cBhvr additive="base">
                                        <p:cTn id="25" dur="500" fill="hold"/>
                                        <p:tgtEl>
                                          <p:spTgt spid="1126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26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267">
                                            <p:txEl>
                                              <p:pRg st="4" end="4"/>
                                            </p:txEl>
                                          </p:spTgt>
                                        </p:tgtEl>
                                        <p:attrNameLst>
                                          <p:attrName>style.visibility</p:attrName>
                                        </p:attrNameLst>
                                      </p:cBhvr>
                                      <p:to>
                                        <p:strVal val="visible"/>
                                      </p:to>
                                    </p:set>
                                    <p:anim calcmode="lin" valueType="num">
                                      <p:cBhvr additive="base">
                                        <p:cTn id="31" dur="500" fill="hold"/>
                                        <p:tgtEl>
                                          <p:spTgt spid="1126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26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267">
                                            <p:txEl>
                                              <p:pRg st="5" end="5"/>
                                            </p:txEl>
                                          </p:spTgt>
                                        </p:tgtEl>
                                        <p:attrNameLst>
                                          <p:attrName>style.visibility</p:attrName>
                                        </p:attrNameLst>
                                      </p:cBhvr>
                                      <p:to>
                                        <p:strVal val="visible"/>
                                      </p:to>
                                    </p:set>
                                    <p:anim calcmode="lin" valueType="num">
                                      <p:cBhvr additive="base">
                                        <p:cTn id="37" dur="500" fill="hold"/>
                                        <p:tgtEl>
                                          <p:spTgt spid="1126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126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xit" presetSubtype="1" fill="hold" nodeType="clickEffect">
                                  <p:stCondLst>
                                    <p:cond delay="0"/>
                                  </p:stCondLst>
                                  <p:childTnLst>
                                    <p:anim calcmode="lin" valueType="num">
                                      <p:cBhvr additive="base">
                                        <p:cTn id="42" dur="500"/>
                                        <p:tgtEl>
                                          <p:spTgt spid="11267">
                                            <p:txEl>
                                              <p:pRg st="0" end="0"/>
                                            </p:txEl>
                                          </p:spTgt>
                                        </p:tgtEl>
                                        <p:attrNameLst>
                                          <p:attrName>ppt_x</p:attrName>
                                        </p:attrNameLst>
                                      </p:cBhvr>
                                      <p:tavLst>
                                        <p:tav tm="0">
                                          <p:val>
                                            <p:strVal val="ppt_x"/>
                                          </p:val>
                                        </p:tav>
                                        <p:tav tm="100000">
                                          <p:val>
                                            <p:strVal val="ppt_x"/>
                                          </p:val>
                                        </p:tav>
                                      </p:tavLst>
                                    </p:anim>
                                    <p:anim calcmode="lin" valueType="num">
                                      <p:cBhvr additive="base">
                                        <p:cTn id="43" dur="500"/>
                                        <p:tgtEl>
                                          <p:spTgt spid="11267">
                                            <p:txEl>
                                              <p:pRg st="0" end="0"/>
                                            </p:txEl>
                                          </p:spTgt>
                                        </p:tgtEl>
                                        <p:attrNameLst>
                                          <p:attrName>ppt_y</p:attrName>
                                        </p:attrNameLst>
                                      </p:cBhvr>
                                      <p:tavLst>
                                        <p:tav tm="0">
                                          <p:val>
                                            <p:strVal val="ppt_y"/>
                                          </p:val>
                                        </p:tav>
                                        <p:tav tm="100000">
                                          <p:val>
                                            <p:strVal val="0-ppt_h/2"/>
                                          </p:val>
                                        </p:tav>
                                      </p:tavLst>
                                    </p:anim>
                                    <p:set>
                                      <p:cBhvr>
                                        <p:cTn id="44" dur="1" fill="hold">
                                          <p:stCondLst>
                                            <p:cond delay="499"/>
                                          </p:stCondLst>
                                        </p:cTn>
                                        <p:tgtEl>
                                          <p:spTgt spid="11267">
                                            <p:txEl>
                                              <p:pRg st="0" end="0"/>
                                            </p:txEl>
                                          </p:spTgt>
                                        </p:tgtEl>
                                        <p:attrNameLst>
                                          <p:attrName>style.visibility</p:attrName>
                                        </p:attrNameLst>
                                      </p:cBhvr>
                                      <p:to>
                                        <p:strVal val="hidden"/>
                                      </p:to>
                                    </p:set>
                                  </p:childTnLst>
                                </p:cTn>
                              </p:par>
                              <p:par>
                                <p:cTn id="45" presetID="2" presetClass="exit" presetSubtype="1" fill="hold" nodeType="withEffect">
                                  <p:stCondLst>
                                    <p:cond delay="0"/>
                                  </p:stCondLst>
                                  <p:childTnLst>
                                    <p:anim calcmode="lin" valueType="num">
                                      <p:cBhvr additive="base">
                                        <p:cTn id="46" dur="500"/>
                                        <p:tgtEl>
                                          <p:spTgt spid="11267">
                                            <p:txEl>
                                              <p:pRg st="1" end="1"/>
                                            </p:txEl>
                                          </p:spTgt>
                                        </p:tgtEl>
                                        <p:attrNameLst>
                                          <p:attrName>ppt_x</p:attrName>
                                        </p:attrNameLst>
                                      </p:cBhvr>
                                      <p:tavLst>
                                        <p:tav tm="0">
                                          <p:val>
                                            <p:strVal val="ppt_x"/>
                                          </p:val>
                                        </p:tav>
                                        <p:tav tm="100000">
                                          <p:val>
                                            <p:strVal val="ppt_x"/>
                                          </p:val>
                                        </p:tav>
                                      </p:tavLst>
                                    </p:anim>
                                    <p:anim calcmode="lin" valueType="num">
                                      <p:cBhvr additive="base">
                                        <p:cTn id="47" dur="500"/>
                                        <p:tgtEl>
                                          <p:spTgt spid="11267">
                                            <p:txEl>
                                              <p:pRg st="1" end="1"/>
                                            </p:txEl>
                                          </p:spTgt>
                                        </p:tgtEl>
                                        <p:attrNameLst>
                                          <p:attrName>ppt_y</p:attrName>
                                        </p:attrNameLst>
                                      </p:cBhvr>
                                      <p:tavLst>
                                        <p:tav tm="0">
                                          <p:val>
                                            <p:strVal val="ppt_y"/>
                                          </p:val>
                                        </p:tav>
                                        <p:tav tm="100000">
                                          <p:val>
                                            <p:strVal val="0-ppt_h/2"/>
                                          </p:val>
                                        </p:tav>
                                      </p:tavLst>
                                    </p:anim>
                                    <p:set>
                                      <p:cBhvr>
                                        <p:cTn id="48" dur="1" fill="hold">
                                          <p:stCondLst>
                                            <p:cond delay="499"/>
                                          </p:stCondLst>
                                        </p:cTn>
                                        <p:tgtEl>
                                          <p:spTgt spid="11267">
                                            <p:txEl>
                                              <p:pRg st="1" end="1"/>
                                            </p:txEl>
                                          </p:spTgt>
                                        </p:tgtEl>
                                        <p:attrNameLst>
                                          <p:attrName>style.visibility</p:attrName>
                                        </p:attrNameLst>
                                      </p:cBhvr>
                                      <p:to>
                                        <p:strVal val="hidden"/>
                                      </p:to>
                                    </p:set>
                                  </p:childTnLst>
                                </p:cTn>
                              </p:par>
                              <p:par>
                                <p:cTn id="49" presetID="2" presetClass="exit" presetSubtype="1" fill="hold" nodeType="withEffect">
                                  <p:stCondLst>
                                    <p:cond delay="0"/>
                                  </p:stCondLst>
                                  <p:childTnLst>
                                    <p:anim calcmode="lin" valueType="num">
                                      <p:cBhvr additive="base">
                                        <p:cTn id="50" dur="500"/>
                                        <p:tgtEl>
                                          <p:spTgt spid="11267">
                                            <p:txEl>
                                              <p:pRg st="2" end="2"/>
                                            </p:txEl>
                                          </p:spTgt>
                                        </p:tgtEl>
                                        <p:attrNameLst>
                                          <p:attrName>ppt_x</p:attrName>
                                        </p:attrNameLst>
                                      </p:cBhvr>
                                      <p:tavLst>
                                        <p:tav tm="0">
                                          <p:val>
                                            <p:strVal val="ppt_x"/>
                                          </p:val>
                                        </p:tav>
                                        <p:tav tm="100000">
                                          <p:val>
                                            <p:strVal val="ppt_x"/>
                                          </p:val>
                                        </p:tav>
                                      </p:tavLst>
                                    </p:anim>
                                    <p:anim calcmode="lin" valueType="num">
                                      <p:cBhvr additive="base">
                                        <p:cTn id="51" dur="500"/>
                                        <p:tgtEl>
                                          <p:spTgt spid="11267">
                                            <p:txEl>
                                              <p:pRg st="2" end="2"/>
                                            </p:txEl>
                                          </p:spTgt>
                                        </p:tgtEl>
                                        <p:attrNameLst>
                                          <p:attrName>ppt_y</p:attrName>
                                        </p:attrNameLst>
                                      </p:cBhvr>
                                      <p:tavLst>
                                        <p:tav tm="0">
                                          <p:val>
                                            <p:strVal val="ppt_y"/>
                                          </p:val>
                                        </p:tav>
                                        <p:tav tm="100000">
                                          <p:val>
                                            <p:strVal val="0-ppt_h/2"/>
                                          </p:val>
                                        </p:tav>
                                      </p:tavLst>
                                    </p:anim>
                                    <p:set>
                                      <p:cBhvr>
                                        <p:cTn id="52" dur="1" fill="hold">
                                          <p:stCondLst>
                                            <p:cond delay="499"/>
                                          </p:stCondLst>
                                        </p:cTn>
                                        <p:tgtEl>
                                          <p:spTgt spid="11267">
                                            <p:txEl>
                                              <p:pRg st="2" end="2"/>
                                            </p:txEl>
                                          </p:spTgt>
                                        </p:tgtEl>
                                        <p:attrNameLst>
                                          <p:attrName>style.visibility</p:attrName>
                                        </p:attrNameLst>
                                      </p:cBhvr>
                                      <p:to>
                                        <p:strVal val="hidden"/>
                                      </p:to>
                                    </p:set>
                                  </p:childTnLst>
                                </p:cTn>
                              </p:par>
                              <p:par>
                                <p:cTn id="53" presetID="2" presetClass="exit" presetSubtype="1" fill="hold" nodeType="withEffect">
                                  <p:stCondLst>
                                    <p:cond delay="0"/>
                                  </p:stCondLst>
                                  <p:childTnLst>
                                    <p:anim calcmode="lin" valueType="num">
                                      <p:cBhvr additive="base">
                                        <p:cTn id="54" dur="500"/>
                                        <p:tgtEl>
                                          <p:spTgt spid="11267">
                                            <p:txEl>
                                              <p:pRg st="3" end="3"/>
                                            </p:txEl>
                                          </p:spTgt>
                                        </p:tgtEl>
                                        <p:attrNameLst>
                                          <p:attrName>ppt_x</p:attrName>
                                        </p:attrNameLst>
                                      </p:cBhvr>
                                      <p:tavLst>
                                        <p:tav tm="0">
                                          <p:val>
                                            <p:strVal val="ppt_x"/>
                                          </p:val>
                                        </p:tav>
                                        <p:tav tm="100000">
                                          <p:val>
                                            <p:strVal val="ppt_x"/>
                                          </p:val>
                                        </p:tav>
                                      </p:tavLst>
                                    </p:anim>
                                    <p:anim calcmode="lin" valueType="num">
                                      <p:cBhvr additive="base">
                                        <p:cTn id="55" dur="500"/>
                                        <p:tgtEl>
                                          <p:spTgt spid="11267">
                                            <p:txEl>
                                              <p:pRg st="3" end="3"/>
                                            </p:txEl>
                                          </p:spTgt>
                                        </p:tgtEl>
                                        <p:attrNameLst>
                                          <p:attrName>ppt_y</p:attrName>
                                        </p:attrNameLst>
                                      </p:cBhvr>
                                      <p:tavLst>
                                        <p:tav tm="0">
                                          <p:val>
                                            <p:strVal val="ppt_y"/>
                                          </p:val>
                                        </p:tav>
                                        <p:tav tm="100000">
                                          <p:val>
                                            <p:strVal val="0-ppt_h/2"/>
                                          </p:val>
                                        </p:tav>
                                      </p:tavLst>
                                    </p:anim>
                                    <p:set>
                                      <p:cBhvr>
                                        <p:cTn id="56" dur="1" fill="hold">
                                          <p:stCondLst>
                                            <p:cond delay="499"/>
                                          </p:stCondLst>
                                        </p:cTn>
                                        <p:tgtEl>
                                          <p:spTgt spid="11267">
                                            <p:txEl>
                                              <p:pRg st="3" end="3"/>
                                            </p:txEl>
                                          </p:spTgt>
                                        </p:tgtEl>
                                        <p:attrNameLst>
                                          <p:attrName>style.visibility</p:attrName>
                                        </p:attrNameLst>
                                      </p:cBhvr>
                                      <p:to>
                                        <p:strVal val="hidden"/>
                                      </p:to>
                                    </p:set>
                                  </p:childTnLst>
                                </p:cTn>
                              </p:par>
                              <p:par>
                                <p:cTn id="57" presetID="2" presetClass="exit" presetSubtype="1" fill="hold" nodeType="withEffect">
                                  <p:stCondLst>
                                    <p:cond delay="0"/>
                                  </p:stCondLst>
                                  <p:childTnLst>
                                    <p:anim calcmode="lin" valueType="num">
                                      <p:cBhvr additive="base">
                                        <p:cTn id="58" dur="500"/>
                                        <p:tgtEl>
                                          <p:spTgt spid="11267">
                                            <p:txEl>
                                              <p:pRg st="4" end="4"/>
                                            </p:txEl>
                                          </p:spTgt>
                                        </p:tgtEl>
                                        <p:attrNameLst>
                                          <p:attrName>ppt_x</p:attrName>
                                        </p:attrNameLst>
                                      </p:cBhvr>
                                      <p:tavLst>
                                        <p:tav tm="0">
                                          <p:val>
                                            <p:strVal val="ppt_x"/>
                                          </p:val>
                                        </p:tav>
                                        <p:tav tm="100000">
                                          <p:val>
                                            <p:strVal val="ppt_x"/>
                                          </p:val>
                                        </p:tav>
                                      </p:tavLst>
                                    </p:anim>
                                    <p:anim calcmode="lin" valueType="num">
                                      <p:cBhvr additive="base">
                                        <p:cTn id="59" dur="500"/>
                                        <p:tgtEl>
                                          <p:spTgt spid="11267">
                                            <p:txEl>
                                              <p:pRg st="4" end="4"/>
                                            </p:txEl>
                                          </p:spTgt>
                                        </p:tgtEl>
                                        <p:attrNameLst>
                                          <p:attrName>ppt_y</p:attrName>
                                        </p:attrNameLst>
                                      </p:cBhvr>
                                      <p:tavLst>
                                        <p:tav tm="0">
                                          <p:val>
                                            <p:strVal val="ppt_y"/>
                                          </p:val>
                                        </p:tav>
                                        <p:tav tm="100000">
                                          <p:val>
                                            <p:strVal val="0-ppt_h/2"/>
                                          </p:val>
                                        </p:tav>
                                      </p:tavLst>
                                    </p:anim>
                                    <p:set>
                                      <p:cBhvr>
                                        <p:cTn id="60" dur="1" fill="hold">
                                          <p:stCondLst>
                                            <p:cond delay="499"/>
                                          </p:stCondLst>
                                        </p:cTn>
                                        <p:tgtEl>
                                          <p:spTgt spid="11267">
                                            <p:txEl>
                                              <p:pRg st="4" end="4"/>
                                            </p:txEl>
                                          </p:spTgt>
                                        </p:tgtEl>
                                        <p:attrNameLst>
                                          <p:attrName>style.visibility</p:attrName>
                                        </p:attrNameLst>
                                      </p:cBhvr>
                                      <p:to>
                                        <p:strVal val="hidden"/>
                                      </p:to>
                                    </p:set>
                                  </p:childTnLst>
                                </p:cTn>
                              </p:par>
                              <p:par>
                                <p:cTn id="61" presetID="2" presetClass="exit" presetSubtype="1" fill="hold" nodeType="withEffect">
                                  <p:stCondLst>
                                    <p:cond delay="0"/>
                                  </p:stCondLst>
                                  <p:childTnLst>
                                    <p:anim calcmode="lin" valueType="num">
                                      <p:cBhvr additive="base">
                                        <p:cTn id="62" dur="500"/>
                                        <p:tgtEl>
                                          <p:spTgt spid="11267">
                                            <p:txEl>
                                              <p:pRg st="5" end="5"/>
                                            </p:txEl>
                                          </p:spTgt>
                                        </p:tgtEl>
                                        <p:attrNameLst>
                                          <p:attrName>ppt_x</p:attrName>
                                        </p:attrNameLst>
                                      </p:cBhvr>
                                      <p:tavLst>
                                        <p:tav tm="0">
                                          <p:val>
                                            <p:strVal val="ppt_x"/>
                                          </p:val>
                                        </p:tav>
                                        <p:tav tm="100000">
                                          <p:val>
                                            <p:strVal val="ppt_x"/>
                                          </p:val>
                                        </p:tav>
                                      </p:tavLst>
                                    </p:anim>
                                    <p:anim calcmode="lin" valueType="num">
                                      <p:cBhvr additive="base">
                                        <p:cTn id="63" dur="500"/>
                                        <p:tgtEl>
                                          <p:spTgt spid="11267">
                                            <p:txEl>
                                              <p:pRg st="5" end="5"/>
                                            </p:txEl>
                                          </p:spTgt>
                                        </p:tgtEl>
                                        <p:attrNameLst>
                                          <p:attrName>ppt_y</p:attrName>
                                        </p:attrNameLst>
                                      </p:cBhvr>
                                      <p:tavLst>
                                        <p:tav tm="0">
                                          <p:val>
                                            <p:strVal val="ppt_y"/>
                                          </p:val>
                                        </p:tav>
                                        <p:tav tm="100000">
                                          <p:val>
                                            <p:strVal val="0-ppt_h/2"/>
                                          </p:val>
                                        </p:tav>
                                      </p:tavLst>
                                    </p:anim>
                                    <p:set>
                                      <p:cBhvr>
                                        <p:cTn id="64" dur="1" fill="hold">
                                          <p:stCondLst>
                                            <p:cond delay="499"/>
                                          </p:stCondLst>
                                        </p:cTn>
                                        <p:tgtEl>
                                          <p:spTgt spid="11267">
                                            <p:txEl>
                                              <p:pRg st="5" end="5"/>
                                            </p:txEl>
                                          </p:spTgt>
                                        </p:tgtEl>
                                        <p:attrNameLst>
                                          <p:attrName>style.visibility</p:attrName>
                                        </p:attrNameLst>
                                      </p:cBhvr>
                                      <p:to>
                                        <p:strVal val="hidden"/>
                                      </p:to>
                                    </p:set>
                                  </p:childTnLst>
                                </p:cTn>
                              </p:par>
                              <p:par>
                                <p:cTn id="65" presetID="2" presetClass="entr" presetSubtype="4" fill="hold" nodeType="withEffect">
                                  <p:stCondLst>
                                    <p:cond delay="0"/>
                                  </p:stCondLst>
                                  <p:childTnLst>
                                    <p:set>
                                      <p:cBhvr>
                                        <p:cTn id="66" dur="1" fill="hold">
                                          <p:stCondLst>
                                            <p:cond delay="0"/>
                                          </p:stCondLst>
                                        </p:cTn>
                                        <p:tgtEl>
                                          <p:spTgt spid="11268">
                                            <p:txEl>
                                              <p:pRg st="0" end="0"/>
                                            </p:txEl>
                                          </p:spTgt>
                                        </p:tgtEl>
                                        <p:attrNameLst>
                                          <p:attrName>style.visibility</p:attrName>
                                        </p:attrNameLst>
                                      </p:cBhvr>
                                      <p:to>
                                        <p:strVal val="visible"/>
                                      </p:to>
                                    </p:set>
                                    <p:anim calcmode="lin" valueType="num">
                                      <p:cBhvr additive="base">
                                        <p:cTn id="67" dur="500" fill="hold"/>
                                        <p:tgtEl>
                                          <p:spTgt spid="11268">
                                            <p:txEl>
                                              <p:pRg st="0" end="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1126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4" fill="hold" nodeType="clickEffect">
                                  <p:stCondLst>
                                    <p:cond delay="0"/>
                                  </p:stCondLst>
                                  <p:childTnLst>
                                    <p:set>
                                      <p:cBhvr>
                                        <p:cTn id="72" dur="1" fill="hold">
                                          <p:stCondLst>
                                            <p:cond delay="0"/>
                                          </p:stCondLst>
                                        </p:cTn>
                                        <p:tgtEl>
                                          <p:spTgt spid="11268">
                                            <p:txEl>
                                              <p:pRg st="1" end="1"/>
                                            </p:txEl>
                                          </p:spTgt>
                                        </p:tgtEl>
                                        <p:attrNameLst>
                                          <p:attrName>style.visibility</p:attrName>
                                        </p:attrNameLst>
                                      </p:cBhvr>
                                      <p:to>
                                        <p:strVal val="visible"/>
                                      </p:to>
                                    </p:set>
                                    <p:anim calcmode="lin" valueType="num">
                                      <p:cBhvr additive="base">
                                        <p:cTn id="73" dur="500" fill="hold"/>
                                        <p:tgtEl>
                                          <p:spTgt spid="11268">
                                            <p:txEl>
                                              <p:pRg st="1" end="1"/>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1126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4" fill="hold" nodeType="clickEffect">
                                  <p:stCondLst>
                                    <p:cond delay="0"/>
                                  </p:stCondLst>
                                  <p:childTnLst>
                                    <p:set>
                                      <p:cBhvr>
                                        <p:cTn id="78" dur="1" fill="hold">
                                          <p:stCondLst>
                                            <p:cond delay="0"/>
                                          </p:stCondLst>
                                        </p:cTn>
                                        <p:tgtEl>
                                          <p:spTgt spid="11268">
                                            <p:txEl>
                                              <p:pRg st="2" end="2"/>
                                            </p:txEl>
                                          </p:spTgt>
                                        </p:tgtEl>
                                        <p:attrNameLst>
                                          <p:attrName>style.visibility</p:attrName>
                                        </p:attrNameLst>
                                      </p:cBhvr>
                                      <p:to>
                                        <p:strVal val="visible"/>
                                      </p:to>
                                    </p:set>
                                    <p:anim calcmode="lin" valueType="num">
                                      <p:cBhvr additive="base">
                                        <p:cTn id="79" dur="500" fill="hold"/>
                                        <p:tgtEl>
                                          <p:spTgt spid="11268">
                                            <p:txEl>
                                              <p:pRg st="2" end="2"/>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126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81" fill="hold" nodeType="clickPar">
                      <p:stCondLst>
                        <p:cond delay="indefinite"/>
                      </p:stCondLst>
                      <p:childTnLst>
                        <p:par>
                          <p:cTn id="82" fill="hold" nodeType="withGroup">
                            <p:stCondLst>
                              <p:cond delay="0"/>
                            </p:stCondLst>
                            <p:childTnLst>
                              <p:par>
                                <p:cTn id="83" presetID="2" presetClass="entr" presetSubtype="4" fill="hold" nodeType="clickEffect">
                                  <p:stCondLst>
                                    <p:cond delay="0"/>
                                  </p:stCondLst>
                                  <p:childTnLst>
                                    <p:set>
                                      <p:cBhvr>
                                        <p:cTn id="84" dur="1" fill="hold">
                                          <p:stCondLst>
                                            <p:cond delay="0"/>
                                          </p:stCondLst>
                                        </p:cTn>
                                        <p:tgtEl>
                                          <p:spTgt spid="11268">
                                            <p:txEl>
                                              <p:pRg st="3" end="3"/>
                                            </p:txEl>
                                          </p:spTgt>
                                        </p:tgtEl>
                                        <p:attrNameLst>
                                          <p:attrName>style.visibility</p:attrName>
                                        </p:attrNameLst>
                                      </p:cBhvr>
                                      <p:to>
                                        <p:strVal val="visible"/>
                                      </p:to>
                                    </p:set>
                                    <p:anim calcmode="lin" valueType="num">
                                      <p:cBhvr additive="base">
                                        <p:cTn id="85" dur="500" fill="hold"/>
                                        <p:tgtEl>
                                          <p:spTgt spid="11268">
                                            <p:txEl>
                                              <p:pRg st="3" end="3"/>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1126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AutoShape 2">
            <a:extLst>
              <a:ext uri="{FF2B5EF4-FFF2-40B4-BE49-F238E27FC236}">
                <a16:creationId xmlns:a16="http://schemas.microsoft.com/office/drawing/2014/main" id="{CCBE85E1-F63D-484C-83B3-3D9151F19521}"/>
              </a:ext>
            </a:extLst>
          </p:cNvPr>
          <p:cNvSpPr>
            <a:spLocks noGrp="1" noChangeArrowheads="1"/>
          </p:cNvSpPr>
          <p:nvPr>
            <p:ph type="title"/>
          </p:nvPr>
        </p:nvSpPr>
        <p:spPr/>
        <p:txBody>
          <a:bodyPr/>
          <a:lstStyle/>
          <a:p>
            <a:r>
              <a:rPr lang="en-GB" altLang="en-US" dirty="0">
                <a:latin typeface="Century Gothic" panose="020B0502020202020204" pitchFamily="34" charset="0"/>
              </a:rPr>
              <a:t>Approaching the Proposal </a:t>
            </a:r>
          </a:p>
        </p:txBody>
      </p:sp>
      <p:sp>
        <p:nvSpPr>
          <p:cNvPr id="13315" name="Rectangle 3">
            <a:extLst>
              <a:ext uri="{FF2B5EF4-FFF2-40B4-BE49-F238E27FC236}">
                <a16:creationId xmlns:a16="http://schemas.microsoft.com/office/drawing/2014/main" id="{F50A510B-6854-49D2-93BF-53D7D8416773}"/>
              </a:ext>
            </a:extLst>
          </p:cNvPr>
          <p:cNvSpPr>
            <a:spLocks noGrp="1" noChangeArrowheads="1"/>
          </p:cNvSpPr>
          <p:nvPr>
            <p:ph type="body" idx="1"/>
          </p:nvPr>
        </p:nvSpPr>
        <p:spPr/>
        <p:txBody>
          <a:bodyPr/>
          <a:lstStyle/>
          <a:p>
            <a:pPr>
              <a:buFont typeface="Wingdings" panose="05000000000000000000" pitchFamily="2" charset="2"/>
              <a:buNone/>
            </a:pPr>
            <a:r>
              <a:rPr lang="en-GB" altLang="en-US" dirty="0">
                <a:latin typeface="Century Gothic" panose="020B0502020202020204" pitchFamily="34" charset="0"/>
              </a:rPr>
              <a:t>Always remember:</a:t>
            </a:r>
          </a:p>
          <a:p>
            <a:pPr lvl="1">
              <a:buClr>
                <a:srgbClr val="00CC00"/>
              </a:buClr>
              <a:buFont typeface="Wingdings" panose="05000000000000000000" pitchFamily="2" charset="2"/>
              <a:buChar char="l"/>
            </a:pPr>
            <a:r>
              <a:rPr lang="en-GB" altLang="en-US" dirty="0">
                <a:latin typeface="Century Gothic" panose="020B0502020202020204" pitchFamily="34" charset="0"/>
              </a:rPr>
              <a:t>Your case will be read by one or two experts in your field but others in the judgement panel won’t be experts. </a:t>
            </a:r>
            <a:r>
              <a:rPr lang="en-GB" altLang="en-US" i="1" dirty="0">
                <a:latin typeface="Century Gothic" panose="020B0502020202020204" pitchFamily="34" charset="0"/>
              </a:rPr>
              <a:t>You must write for their benefit too.</a:t>
            </a:r>
          </a:p>
          <a:p>
            <a:pPr lvl="1">
              <a:buClr>
                <a:srgbClr val="00CC00"/>
              </a:buClr>
              <a:buFont typeface="Wingdings" panose="05000000000000000000" pitchFamily="2" charset="2"/>
              <a:buChar char="l"/>
            </a:pPr>
            <a:r>
              <a:rPr lang="en-GB" altLang="en-US" dirty="0">
                <a:latin typeface="Century Gothic" panose="020B0502020202020204" pitchFamily="34" charset="0"/>
              </a:rPr>
              <a:t>Ask lots of people to help you improve your proposal.</a:t>
            </a:r>
          </a:p>
          <a:p>
            <a:pPr lvl="1">
              <a:buClr>
                <a:srgbClr val="00CC00"/>
              </a:buClr>
              <a:buFont typeface="Wingdings" panose="05000000000000000000" pitchFamily="2" charset="2"/>
              <a:buChar char="l"/>
            </a:pPr>
            <a:r>
              <a:rPr lang="en-GB" altLang="en-US" dirty="0">
                <a:latin typeface="Century Gothic" panose="020B0502020202020204" pitchFamily="34" charset="0"/>
              </a:rPr>
              <a:t>Make sure the first page acts as a </a:t>
            </a:r>
            <a:r>
              <a:rPr lang="en-GB" altLang="en-US" i="1" dirty="0">
                <a:latin typeface="Century Gothic" panose="020B0502020202020204" pitchFamily="34" charset="0"/>
              </a:rPr>
              <a:t>stand-alone</a:t>
            </a:r>
            <a:r>
              <a:rPr lang="en-GB" altLang="en-US" dirty="0">
                <a:latin typeface="Century Gothic" panose="020B0502020202020204" pitchFamily="34" charset="0"/>
              </a:rPr>
              <a:t> summary of the entire proposal.</a:t>
            </a:r>
          </a:p>
          <a:p>
            <a:endParaRPr lang="en-GB" altLang="en-US" dirty="0">
              <a:latin typeface="Century Gothic" panose="020B0502020202020204" pitchFamily="34" charset="0"/>
            </a:endParaRPr>
          </a:p>
        </p:txBody>
      </p:sp>
    </p:spTree>
    <p:extLst>
      <p:ext uri="{BB962C8B-B14F-4D97-AF65-F5344CB8AC3E}">
        <p14:creationId xmlns:p14="http://schemas.microsoft.com/office/powerpoint/2010/main" val="21723953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Effect transition="in" filter="dissolve">
                                      <p:cBhvr>
                                        <p:cTn id="7" dur="500"/>
                                        <p:tgtEl>
                                          <p:spTgt spid="1331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2" fill="hold" nodeType="clickEffect">
                                  <p:stCondLst>
                                    <p:cond delay="0"/>
                                  </p:stCondLst>
                                  <p:childTnLst>
                                    <p:set>
                                      <p:cBhvr>
                                        <p:cTn id="11" dur="1" fill="hold">
                                          <p:stCondLst>
                                            <p:cond delay="0"/>
                                          </p:stCondLst>
                                        </p:cTn>
                                        <p:tgtEl>
                                          <p:spTgt spid="13315">
                                            <p:txEl>
                                              <p:pRg st="1" end="1"/>
                                            </p:txEl>
                                          </p:spTgt>
                                        </p:tgtEl>
                                        <p:attrNameLst>
                                          <p:attrName>style.visibility</p:attrName>
                                        </p:attrNameLst>
                                      </p:cBhvr>
                                      <p:to>
                                        <p:strVal val="visible"/>
                                      </p:to>
                                    </p:set>
                                    <p:anim calcmode="lin" valueType="num">
                                      <p:cBhvr additive="base">
                                        <p:cTn id="12" dur="500" fill="hold"/>
                                        <p:tgtEl>
                                          <p:spTgt spid="13315">
                                            <p:txEl>
                                              <p:pRg st="1" end="1"/>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1331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2" fill="hold" nodeType="clickEffect">
                                  <p:stCondLst>
                                    <p:cond delay="0"/>
                                  </p:stCondLst>
                                  <p:childTnLst>
                                    <p:set>
                                      <p:cBhvr>
                                        <p:cTn id="17" dur="1" fill="hold">
                                          <p:stCondLst>
                                            <p:cond delay="0"/>
                                          </p:stCondLst>
                                        </p:cTn>
                                        <p:tgtEl>
                                          <p:spTgt spid="13315">
                                            <p:txEl>
                                              <p:pRg st="2" end="2"/>
                                            </p:txEl>
                                          </p:spTgt>
                                        </p:tgtEl>
                                        <p:attrNameLst>
                                          <p:attrName>style.visibility</p:attrName>
                                        </p:attrNameLst>
                                      </p:cBhvr>
                                      <p:to>
                                        <p:strVal val="visible"/>
                                      </p:to>
                                    </p:set>
                                    <p:anim calcmode="lin" valueType="num">
                                      <p:cBhvr additive="base">
                                        <p:cTn id="18" dur="500" fill="hold"/>
                                        <p:tgtEl>
                                          <p:spTgt spid="13315">
                                            <p:txEl>
                                              <p:pRg st="2" end="2"/>
                                            </p:txEl>
                                          </p:spTgt>
                                        </p:tgtEl>
                                        <p:attrNameLst>
                                          <p:attrName>ppt_x</p:attrName>
                                        </p:attrNameLst>
                                      </p:cBhvr>
                                      <p:tavLst>
                                        <p:tav tm="0">
                                          <p:val>
                                            <p:strVal val="1+#ppt_w/2"/>
                                          </p:val>
                                        </p:tav>
                                        <p:tav tm="100000">
                                          <p:val>
                                            <p:strVal val="#ppt_x"/>
                                          </p:val>
                                        </p:tav>
                                      </p:tavLst>
                                    </p:anim>
                                    <p:anim calcmode="lin" valueType="num">
                                      <p:cBhvr additive="base">
                                        <p:cTn id="19" dur="500" fill="hold"/>
                                        <p:tgtEl>
                                          <p:spTgt spid="1331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2" fill="hold" nodeType="clickEffect">
                                  <p:stCondLst>
                                    <p:cond delay="0"/>
                                  </p:stCondLst>
                                  <p:childTnLst>
                                    <p:set>
                                      <p:cBhvr>
                                        <p:cTn id="23" dur="1" fill="hold">
                                          <p:stCondLst>
                                            <p:cond delay="0"/>
                                          </p:stCondLst>
                                        </p:cTn>
                                        <p:tgtEl>
                                          <p:spTgt spid="13315">
                                            <p:txEl>
                                              <p:pRg st="3" end="3"/>
                                            </p:txEl>
                                          </p:spTgt>
                                        </p:tgtEl>
                                        <p:attrNameLst>
                                          <p:attrName>style.visibility</p:attrName>
                                        </p:attrNameLst>
                                      </p:cBhvr>
                                      <p:to>
                                        <p:strVal val="visible"/>
                                      </p:to>
                                    </p:set>
                                    <p:anim calcmode="lin" valueType="num">
                                      <p:cBhvr additive="base">
                                        <p:cTn id="24" dur="500" fill="hold"/>
                                        <p:tgtEl>
                                          <p:spTgt spid="13315">
                                            <p:txEl>
                                              <p:pRg st="3" end="3"/>
                                            </p:tx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13315">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AutoShape 2">
            <a:extLst>
              <a:ext uri="{FF2B5EF4-FFF2-40B4-BE49-F238E27FC236}">
                <a16:creationId xmlns:a16="http://schemas.microsoft.com/office/drawing/2014/main" id="{728B0A88-8143-4BE0-872F-54202BD278C4}"/>
              </a:ext>
            </a:extLst>
          </p:cNvPr>
          <p:cNvSpPr>
            <a:spLocks noGrp="1" noChangeArrowheads="1"/>
          </p:cNvSpPr>
          <p:nvPr>
            <p:ph type="title"/>
          </p:nvPr>
        </p:nvSpPr>
        <p:spPr>
          <a:xfrm>
            <a:off x="1818315" y="340519"/>
            <a:ext cx="8382000" cy="1143000"/>
          </a:xfrm>
        </p:spPr>
        <p:txBody>
          <a:bodyPr>
            <a:normAutofit/>
          </a:bodyPr>
          <a:lstStyle/>
          <a:p>
            <a:r>
              <a:rPr lang="en-GB" altLang="en-US" sz="2400" dirty="0">
                <a:latin typeface="Century Gothic" panose="020B0502020202020204" pitchFamily="34" charset="0"/>
              </a:rPr>
              <a:t>Major Criteria: </a:t>
            </a:r>
            <a:r>
              <a:rPr lang="en-GB" altLang="en-US" sz="2400" i="1" dirty="0">
                <a:latin typeface="Century Gothic" panose="020B0502020202020204" pitchFamily="34" charset="0"/>
              </a:rPr>
              <a:t>Questions to be Answered</a:t>
            </a:r>
          </a:p>
        </p:txBody>
      </p:sp>
      <p:sp>
        <p:nvSpPr>
          <p:cNvPr id="14339" name="Rectangle 3">
            <a:extLst>
              <a:ext uri="{FF2B5EF4-FFF2-40B4-BE49-F238E27FC236}">
                <a16:creationId xmlns:a16="http://schemas.microsoft.com/office/drawing/2014/main" id="{8A9C72CB-1958-4190-B32B-E26A7A608397}"/>
              </a:ext>
            </a:extLst>
          </p:cNvPr>
          <p:cNvSpPr>
            <a:spLocks noGrp="1" noChangeArrowheads="1"/>
          </p:cNvSpPr>
          <p:nvPr>
            <p:ph type="body" idx="1"/>
          </p:nvPr>
        </p:nvSpPr>
        <p:spPr>
          <a:xfrm>
            <a:off x="630622" y="2362200"/>
            <a:ext cx="10888716" cy="4235451"/>
          </a:xfrm>
        </p:spPr>
        <p:txBody>
          <a:bodyPr/>
          <a:lstStyle/>
          <a:p>
            <a:pPr>
              <a:buClr>
                <a:srgbClr val="CC00FF"/>
              </a:buClr>
            </a:pPr>
            <a:r>
              <a:rPr lang="en-GB" altLang="en-US" sz="2400" dirty="0">
                <a:latin typeface="Century Gothic" panose="020B0502020202020204" pitchFamily="34" charset="0"/>
              </a:rPr>
              <a:t>What are the objectives of the project?</a:t>
            </a:r>
          </a:p>
          <a:p>
            <a:pPr>
              <a:buClr>
                <a:srgbClr val="CC00FF"/>
              </a:buClr>
            </a:pPr>
            <a:r>
              <a:rPr lang="en-GB" altLang="en-US" sz="2400" dirty="0">
                <a:latin typeface="Century Gothic" panose="020B0502020202020204" pitchFamily="34" charset="0"/>
              </a:rPr>
              <a:t>What will be the outcomes?</a:t>
            </a:r>
          </a:p>
          <a:p>
            <a:pPr>
              <a:buClr>
                <a:srgbClr val="CC00FF"/>
              </a:buClr>
            </a:pPr>
            <a:r>
              <a:rPr lang="en-GB" altLang="en-US" sz="2400" dirty="0">
                <a:latin typeface="Century Gothic" panose="020B0502020202020204" pitchFamily="34" charset="0"/>
              </a:rPr>
              <a:t>Does the proposal address a well-formulated problem?</a:t>
            </a:r>
          </a:p>
          <a:p>
            <a:pPr>
              <a:buClr>
                <a:srgbClr val="CC00FF"/>
              </a:buClr>
            </a:pPr>
            <a:r>
              <a:rPr lang="en-GB" altLang="en-US" sz="2400" dirty="0">
                <a:latin typeface="Century Gothic" panose="020B0502020202020204" pitchFamily="34" charset="0"/>
              </a:rPr>
              <a:t>Is it a research problem or just a routine application of a known technique?</a:t>
            </a:r>
          </a:p>
          <a:p>
            <a:pPr>
              <a:buClr>
                <a:srgbClr val="CC00FF"/>
              </a:buClr>
            </a:pPr>
            <a:r>
              <a:rPr lang="en-GB" altLang="en-US" sz="2400" dirty="0">
                <a:latin typeface="Century Gothic" panose="020B0502020202020204" pitchFamily="34" charset="0"/>
              </a:rPr>
              <a:t>Is it an important problem, whose solution will have useful effects?</a:t>
            </a:r>
          </a:p>
          <a:p>
            <a:pPr>
              <a:buClr>
                <a:srgbClr val="CC00FF"/>
              </a:buClr>
            </a:pPr>
            <a:r>
              <a:rPr lang="en-GB" altLang="en-US" sz="2400" dirty="0">
                <a:latin typeface="Century Gothic" panose="020B0502020202020204" pitchFamily="34" charset="0"/>
              </a:rPr>
              <a:t>Is special funding necessary to solve the problem or to solve it quickly enough?</a:t>
            </a:r>
          </a:p>
        </p:txBody>
      </p:sp>
      <p:sp>
        <p:nvSpPr>
          <p:cNvPr id="14341" name="Rectangle 5">
            <a:extLst>
              <a:ext uri="{FF2B5EF4-FFF2-40B4-BE49-F238E27FC236}">
                <a16:creationId xmlns:a16="http://schemas.microsoft.com/office/drawing/2014/main" id="{18D92CFD-09BF-4969-9080-C0FB71CB00ED}"/>
              </a:ext>
            </a:extLst>
          </p:cNvPr>
          <p:cNvSpPr>
            <a:spLocks noChangeArrowheads="1"/>
          </p:cNvSpPr>
          <p:nvPr/>
        </p:nvSpPr>
        <p:spPr bwMode="auto">
          <a:xfrm>
            <a:off x="832419" y="1483519"/>
            <a:ext cx="10686919" cy="4319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fontAlgn="base">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fontAlgn="base">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fontAlgn="base">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fontAlgn="base">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a:spcAft>
                <a:spcPct val="10000"/>
              </a:spcAft>
              <a:buClr>
                <a:srgbClr val="CC00FF"/>
              </a:buClr>
            </a:pPr>
            <a:r>
              <a:rPr lang="en-GB" altLang="en-US" sz="2400" dirty="0">
                <a:latin typeface="Century Gothic" panose="020B0502020202020204" pitchFamily="34" charset="0"/>
              </a:rPr>
              <a:t>Do the proposers have a good idea on which to base their work?</a:t>
            </a:r>
          </a:p>
          <a:p>
            <a:pPr>
              <a:spcAft>
                <a:spcPct val="10000"/>
              </a:spcAft>
              <a:buClr>
                <a:srgbClr val="CC00FF"/>
              </a:buClr>
            </a:pPr>
            <a:r>
              <a:rPr lang="en-GB" altLang="en-US" sz="2400" dirty="0">
                <a:latin typeface="Century Gothic" panose="020B0502020202020204" pitchFamily="34" charset="0"/>
              </a:rPr>
              <a:t>Does the proposal explain clearly what work will be done?</a:t>
            </a:r>
          </a:p>
          <a:p>
            <a:pPr>
              <a:spcAft>
                <a:spcPct val="10000"/>
              </a:spcAft>
              <a:buClr>
                <a:srgbClr val="CC00FF"/>
              </a:buClr>
            </a:pPr>
            <a:r>
              <a:rPr lang="en-GB" altLang="en-US" sz="2400" dirty="0">
                <a:latin typeface="Century Gothic" panose="020B0502020202020204" pitchFamily="34" charset="0"/>
              </a:rPr>
              <a:t>Is there evidence that the proposers know about relevant work that others have done?</a:t>
            </a:r>
          </a:p>
          <a:p>
            <a:pPr>
              <a:spcAft>
                <a:spcPct val="10000"/>
              </a:spcAft>
              <a:buClr>
                <a:srgbClr val="CC00FF"/>
              </a:buClr>
            </a:pPr>
            <a:r>
              <a:rPr lang="en-GB" altLang="en-US" sz="2400" dirty="0">
                <a:latin typeface="Century Gothic" panose="020B0502020202020204" pitchFamily="34" charset="0"/>
              </a:rPr>
              <a:t>Do the proposers have a good track record, both of doing good research and of publishing it?</a:t>
            </a:r>
          </a:p>
          <a:p>
            <a:pPr>
              <a:spcAft>
                <a:spcPct val="10000"/>
              </a:spcAft>
              <a:buClr>
                <a:srgbClr val="CC00FF"/>
              </a:buClr>
            </a:pPr>
            <a:r>
              <a:rPr lang="en-GB" altLang="en-US" sz="2400" dirty="0">
                <a:latin typeface="Century Gothic" panose="020B0502020202020204" pitchFamily="34" charset="0"/>
              </a:rPr>
              <a:t>What are the implications for policy and practice? How will these be taken up?</a:t>
            </a:r>
          </a:p>
        </p:txBody>
      </p:sp>
    </p:spTree>
    <p:extLst>
      <p:ext uri="{BB962C8B-B14F-4D97-AF65-F5344CB8AC3E}">
        <p14:creationId xmlns:p14="http://schemas.microsoft.com/office/powerpoint/2010/main" val="624142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dissolve">
                                      <p:cBhvr>
                                        <p:cTn id="7" dur="500"/>
                                        <p:tgtEl>
                                          <p:spTgt spid="1433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4339">
                                            <p:txEl>
                                              <p:pRg st="1" end="1"/>
                                            </p:txEl>
                                          </p:spTgt>
                                        </p:tgtEl>
                                        <p:attrNameLst>
                                          <p:attrName>style.visibility</p:attrName>
                                        </p:attrNameLst>
                                      </p:cBhvr>
                                      <p:to>
                                        <p:strVal val="visible"/>
                                      </p:to>
                                    </p:set>
                                    <p:animEffect transition="in" filter="dissolve">
                                      <p:cBhvr>
                                        <p:cTn id="12" dur="500"/>
                                        <p:tgtEl>
                                          <p:spTgt spid="1433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4339">
                                            <p:txEl>
                                              <p:pRg st="2" end="2"/>
                                            </p:txEl>
                                          </p:spTgt>
                                        </p:tgtEl>
                                        <p:attrNameLst>
                                          <p:attrName>style.visibility</p:attrName>
                                        </p:attrNameLst>
                                      </p:cBhvr>
                                      <p:to>
                                        <p:strVal val="visible"/>
                                      </p:to>
                                    </p:set>
                                    <p:animEffect transition="in" filter="dissolve">
                                      <p:cBhvr>
                                        <p:cTn id="17" dur="500"/>
                                        <p:tgtEl>
                                          <p:spTgt spid="1433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4339">
                                            <p:txEl>
                                              <p:pRg st="3" end="3"/>
                                            </p:txEl>
                                          </p:spTgt>
                                        </p:tgtEl>
                                        <p:attrNameLst>
                                          <p:attrName>style.visibility</p:attrName>
                                        </p:attrNameLst>
                                      </p:cBhvr>
                                      <p:to>
                                        <p:strVal val="visible"/>
                                      </p:to>
                                    </p:set>
                                    <p:animEffect transition="in" filter="dissolve">
                                      <p:cBhvr>
                                        <p:cTn id="22" dur="500"/>
                                        <p:tgtEl>
                                          <p:spTgt spid="1433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4339">
                                            <p:txEl>
                                              <p:pRg st="4" end="4"/>
                                            </p:txEl>
                                          </p:spTgt>
                                        </p:tgtEl>
                                        <p:attrNameLst>
                                          <p:attrName>style.visibility</p:attrName>
                                        </p:attrNameLst>
                                      </p:cBhvr>
                                      <p:to>
                                        <p:strVal val="visible"/>
                                      </p:to>
                                    </p:set>
                                    <p:animEffect transition="in" filter="dissolve">
                                      <p:cBhvr>
                                        <p:cTn id="27" dur="500"/>
                                        <p:tgtEl>
                                          <p:spTgt spid="14339">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4339">
                                            <p:txEl>
                                              <p:pRg st="5" end="5"/>
                                            </p:txEl>
                                          </p:spTgt>
                                        </p:tgtEl>
                                        <p:attrNameLst>
                                          <p:attrName>style.visibility</p:attrName>
                                        </p:attrNameLst>
                                      </p:cBhvr>
                                      <p:to>
                                        <p:strVal val="visible"/>
                                      </p:to>
                                    </p:set>
                                    <p:animEffect transition="in" filter="dissolve">
                                      <p:cBhvr>
                                        <p:cTn id="32" dur="500"/>
                                        <p:tgtEl>
                                          <p:spTgt spid="14339">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xit" presetSubtype="0" fill="hold" nodeType="clickEffect">
                                  <p:stCondLst>
                                    <p:cond delay="0"/>
                                  </p:stCondLst>
                                  <p:childTnLst>
                                    <p:animEffect transition="out" filter="dissolve">
                                      <p:cBhvr>
                                        <p:cTn id="36" dur="500"/>
                                        <p:tgtEl>
                                          <p:spTgt spid="14339">
                                            <p:txEl>
                                              <p:pRg st="0" end="0"/>
                                            </p:txEl>
                                          </p:spTgt>
                                        </p:tgtEl>
                                      </p:cBhvr>
                                    </p:animEffect>
                                    <p:set>
                                      <p:cBhvr>
                                        <p:cTn id="37" dur="1" fill="hold">
                                          <p:stCondLst>
                                            <p:cond delay="499"/>
                                          </p:stCondLst>
                                        </p:cTn>
                                        <p:tgtEl>
                                          <p:spTgt spid="14339">
                                            <p:txEl>
                                              <p:pRg st="0" end="0"/>
                                            </p:txEl>
                                          </p:spTgt>
                                        </p:tgtEl>
                                        <p:attrNameLst>
                                          <p:attrName>style.visibility</p:attrName>
                                        </p:attrNameLst>
                                      </p:cBhvr>
                                      <p:to>
                                        <p:strVal val="hidden"/>
                                      </p:to>
                                    </p:set>
                                  </p:childTnLst>
                                </p:cTn>
                              </p:par>
                              <p:par>
                                <p:cTn id="38" presetID="9" presetClass="exit" presetSubtype="0" fill="hold" nodeType="withEffect">
                                  <p:stCondLst>
                                    <p:cond delay="0"/>
                                  </p:stCondLst>
                                  <p:childTnLst>
                                    <p:animEffect transition="out" filter="dissolve">
                                      <p:cBhvr>
                                        <p:cTn id="39" dur="500"/>
                                        <p:tgtEl>
                                          <p:spTgt spid="14339">
                                            <p:txEl>
                                              <p:pRg st="1" end="1"/>
                                            </p:txEl>
                                          </p:spTgt>
                                        </p:tgtEl>
                                      </p:cBhvr>
                                    </p:animEffect>
                                    <p:set>
                                      <p:cBhvr>
                                        <p:cTn id="40" dur="1" fill="hold">
                                          <p:stCondLst>
                                            <p:cond delay="499"/>
                                          </p:stCondLst>
                                        </p:cTn>
                                        <p:tgtEl>
                                          <p:spTgt spid="14339">
                                            <p:txEl>
                                              <p:pRg st="1" end="1"/>
                                            </p:txEl>
                                          </p:spTgt>
                                        </p:tgtEl>
                                        <p:attrNameLst>
                                          <p:attrName>style.visibility</p:attrName>
                                        </p:attrNameLst>
                                      </p:cBhvr>
                                      <p:to>
                                        <p:strVal val="hidden"/>
                                      </p:to>
                                    </p:set>
                                  </p:childTnLst>
                                </p:cTn>
                              </p:par>
                              <p:par>
                                <p:cTn id="41" presetID="9" presetClass="exit" presetSubtype="0" fill="hold" nodeType="withEffect">
                                  <p:stCondLst>
                                    <p:cond delay="0"/>
                                  </p:stCondLst>
                                  <p:childTnLst>
                                    <p:animEffect transition="out" filter="dissolve">
                                      <p:cBhvr>
                                        <p:cTn id="42" dur="500"/>
                                        <p:tgtEl>
                                          <p:spTgt spid="14339">
                                            <p:txEl>
                                              <p:pRg st="2" end="2"/>
                                            </p:txEl>
                                          </p:spTgt>
                                        </p:tgtEl>
                                      </p:cBhvr>
                                    </p:animEffect>
                                    <p:set>
                                      <p:cBhvr>
                                        <p:cTn id="43" dur="1" fill="hold">
                                          <p:stCondLst>
                                            <p:cond delay="499"/>
                                          </p:stCondLst>
                                        </p:cTn>
                                        <p:tgtEl>
                                          <p:spTgt spid="14339">
                                            <p:txEl>
                                              <p:pRg st="2" end="2"/>
                                            </p:txEl>
                                          </p:spTgt>
                                        </p:tgtEl>
                                        <p:attrNameLst>
                                          <p:attrName>style.visibility</p:attrName>
                                        </p:attrNameLst>
                                      </p:cBhvr>
                                      <p:to>
                                        <p:strVal val="hidden"/>
                                      </p:to>
                                    </p:set>
                                  </p:childTnLst>
                                </p:cTn>
                              </p:par>
                              <p:par>
                                <p:cTn id="44" presetID="9" presetClass="exit" presetSubtype="0" fill="hold" nodeType="withEffect">
                                  <p:stCondLst>
                                    <p:cond delay="0"/>
                                  </p:stCondLst>
                                  <p:childTnLst>
                                    <p:animEffect transition="out" filter="dissolve">
                                      <p:cBhvr>
                                        <p:cTn id="45" dur="500"/>
                                        <p:tgtEl>
                                          <p:spTgt spid="14339">
                                            <p:txEl>
                                              <p:pRg st="3" end="3"/>
                                            </p:txEl>
                                          </p:spTgt>
                                        </p:tgtEl>
                                      </p:cBhvr>
                                    </p:animEffect>
                                    <p:set>
                                      <p:cBhvr>
                                        <p:cTn id="46" dur="1" fill="hold">
                                          <p:stCondLst>
                                            <p:cond delay="499"/>
                                          </p:stCondLst>
                                        </p:cTn>
                                        <p:tgtEl>
                                          <p:spTgt spid="14339">
                                            <p:txEl>
                                              <p:pRg st="3" end="3"/>
                                            </p:txEl>
                                          </p:spTgt>
                                        </p:tgtEl>
                                        <p:attrNameLst>
                                          <p:attrName>style.visibility</p:attrName>
                                        </p:attrNameLst>
                                      </p:cBhvr>
                                      <p:to>
                                        <p:strVal val="hidden"/>
                                      </p:to>
                                    </p:set>
                                  </p:childTnLst>
                                </p:cTn>
                              </p:par>
                              <p:par>
                                <p:cTn id="47" presetID="9" presetClass="exit" presetSubtype="0" fill="hold" nodeType="withEffect">
                                  <p:stCondLst>
                                    <p:cond delay="0"/>
                                  </p:stCondLst>
                                  <p:childTnLst>
                                    <p:animEffect transition="out" filter="dissolve">
                                      <p:cBhvr>
                                        <p:cTn id="48" dur="500"/>
                                        <p:tgtEl>
                                          <p:spTgt spid="14339">
                                            <p:txEl>
                                              <p:pRg st="4" end="4"/>
                                            </p:txEl>
                                          </p:spTgt>
                                        </p:tgtEl>
                                      </p:cBhvr>
                                    </p:animEffect>
                                    <p:set>
                                      <p:cBhvr>
                                        <p:cTn id="49" dur="1" fill="hold">
                                          <p:stCondLst>
                                            <p:cond delay="499"/>
                                          </p:stCondLst>
                                        </p:cTn>
                                        <p:tgtEl>
                                          <p:spTgt spid="14339">
                                            <p:txEl>
                                              <p:pRg st="4" end="4"/>
                                            </p:txEl>
                                          </p:spTgt>
                                        </p:tgtEl>
                                        <p:attrNameLst>
                                          <p:attrName>style.visibility</p:attrName>
                                        </p:attrNameLst>
                                      </p:cBhvr>
                                      <p:to>
                                        <p:strVal val="hidden"/>
                                      </p:to>
                                    </p:set>
                                  </p:childTnLst>
                                </p:cTn>
                              </p:par>
                              <p:par>
                                <p:cTn id="50" presetID="9" presetClass="exit" presetSubtype="0" fill="hold" nodeType="withEffect">
                                  <p:stCondLst>
                                    <p:cond delay="0"/>
                                  </p:stCondLst>
                                  <p:childTnLst>
                                    <p:animEffect transition="out" filter="dissolve">
                                      <p:cBhvr>
                                        <p:cTn id="51" dur="500"/>
                                        <p:tgtEl>
                                          <p:spTgt spid="14339">
                                            <p:txEl>
                                              <p:pRg st="5" end="5"/>
                                            </p:txEl>
                                          </p:spTgt>
                                        </p:tgtEl>
                                      </p:cBhvr>
                                    </p:animEffect>
                                    <p:set>
                                      <p:cBhvr>
                                        <p:cTn id="52" dur="1" fill="hold">
                                          <p:stCondLst>
                                            <p:cond delay="499"/>
                                          </p:stCondLst>
                                        </p:cTn>
                                        <p:tgtEl>
                                          <p:spTgt spid="14339">
                                            <p:txEl>
                                              <p:pRg st="5" end="5"/>
                                            </p:txEl>
                                          </p:spTgt>
                                        </p:tgtEl>
                                        <p:attrNameLst>
                                          <p:attrName>style.visibility</p:attrName>
                                        </p:attrNameLst>
                                      </p:cBhvr>
                                      <p:to>
                                        <p:strVal val="hidden"/>
                                      </p:to>
                                    </p:set>
                                  </p:childTnLst>
                                </p:cTn>
                              </p:par>
                              <p:par>
                                <p:cTn id="53" presetID="9" presetClass="entr" presetSubtype="0" fill="hold" nodeType="withEffect">
                                  <p:stCondLst>
                                    <p:cond delay="0"/>
                                  </p:stCondLst>
                                  <p:childTnLst>
                                    <p:set>
                                      <p:cBhvr>
                                        <p:cTn id="54" dur="1" fill="hold">
                                          <p:stCondLst>
                                            <p:cond delay="0"/>
                                          </p:stCondLst>
                                        </p:cTn>
                                        <p:tgtEl>
                                          <p:spTgt spid="14341">
                                            <p:txEl>
                                              <p:pRg st="0" end="0"/>
                                            </p:txEl>
                                          </p:spTgt>
                                        </p:tgtEl>
                                        <p:attrNameLst>
                                          <p:attrName>style.visibility</p:attrName>
                                        </p:attrNameLst>
                                      </p:cBhvr>
                                      <p:to>
                                        <p:strVal val="visible"/>
                                      </p:to>
                                    </p:set>
                                    <p:animEffect transition="in" filter="dissolve">
                                      <p:cBhvr>
                                        <p:cTn id="55" dur="500"/>
                                        <p:tgtEl>
                                          <p:spTgt spid="14341">
                                            <p:txEl>
                                              <p:pRg st="0" end="0"/>
                                            </p:txEl>
                                          </p:spTgt>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9" presetClass="entr" presetSubtype="0" fill="hold" nodeType="clickEffect">
                                  <p:stCondLst>
                                    <p:cond delay="0"/>
                                  </p:stCondLst>
                                  <p:childTnLst>
                                    <p:set>
                                      <p:cBhvr>
                                        <p:cTn id="59" dur="1" fill="hold">
                                          <p:stCondLst>
                                            <p:cond delay="0"/>
                                          </p:stCondLst>
                                        </p:cTn>
                                        <p:tgtEl>
                                          <p:spTgt spid="14341">
                                            <p:txEl>
                                              <p:pRg st="1" end="1"/>
                                            </p:txEl>
                                          </p:spTgt>
                                        </p:tgtEl>
                                        <p:attrNameLst>
                                          <p:attrName>style.visibility</p:attrName>
                                        </p:attrNameLst>
                                      </p:cBhvr>
                                      <p:to>
                                        <p:strVal val="visible"/>
                                      </p:to>
                                    </p:set>
                                    <p:animEffect transition="in" filter="dissolve">
                                      <p:cBhvr>
                                        <p:cTn id="60" dur="500"/>
                                        <p:tgtEl>
                                          <p:spTgt spid="14341">
                                            <p:txEl>
                                              <p:pRg st="1" end="1"/>
                                            </p:txEl>
                                          </p:spTgt>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9" presetClass="entr" presetSubtype="0" fill="hold" nodeType="clickEffect">
                                  <p:stCondLst>
                                    <p:cond delay="0"/>
                                  </p:stCondLst>
                                  <p:childTnLst>
                                    <p:set>
                                      <p:cBhvr>
                                        <p:cTn id="64" dur="1" fill="hold">
                                          <p:stCondLst>
                                            <p:cond delay="0"/>
                                          </p:stCondLst>
                                        </p:cTn>
                                        <p:tgtEl>
                                          <p:spTgt spid="14341">
                                            <p:txEl>
                                              <p:pRg st="2" end="2"/>
                                            </p:txEl>
                                          </p:spTgt>
                                        </p:tgtEl>
                                        <p:attrNameLst>
                                          <p:attrName>style.visibility</p:attrName>
                                        </p:attrNameLst>
                                      </p:cBhvr>
                                      <p:to>
                                        <p:strVal val="visible"/>
                                      </p:to>
                                    </p:set>
                                    <p:animEffect transition="in" filter="dissolve">
                                      <p:cBhvr>
                                        <p:cTn id="65" dur="500"/>
                                        <p:tgtEl>
                                          <p:spTgt spid="14341">
                                            <p:txEl>
                                              <p:pRg st="2" end="2"/>
                                            </p:txEl>
                                          </p:spTgt>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9" presetClass="entr" presetSubtype="0" fill="hold" nodeType="clickEffect">
                                  <p:stCondLst>
                                    <p:cond delay="0"/>
                                  </p:stCondLst>
                                  <p:childTnLst>
                                    <p:set>
                                      <p:cBhvr>
                                        <p:cTn id="69" dur="1" fill="hold">
                                          <p:stCondLst>
                                            <p:cond delay="0"/>
                                          </p:stCondLst>
                                        </p:cTn>
                                        <p:tgtEl>
                                          <p:spTgt spid="14341">
                                            <p:txEl>
                                              <p:pRg st="3" end="3"/>
                                            </p:txEl>
                                          </p:spTgt>
                                        </p:tgtEl>
                                        <p:attrNameLst>
                                          <p:attrName>style.visibility</p:attrName>
                                        </p:attrNameLst>
                                      </p:cBhvr>
                                      <p:to>
                                        <p:strVal val="visible"/>
                                      </p:to>
                                    </p:set>
                                    <p:animEffect transition="in" filter="dissolve">
                                      <p:cBhvr>
                                        <p:cTn id="70" dur="500"/>
                                        <p:tgtEl>
                                          <p:spTgt spid="14341">
                                            <p:txEl>
                                              <p:pRg st="3" end="3"/>
                                            </p:txEl>
                                          </p:spTgt>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9" presetClass="entr" presetSubtype="0" fill="hold" nodeType="clickEffect">
                                  <p:stCondLst>
                                    <p:cond delay="0"/>
                                  </p:stCondLst>
                                  <p:childTnLst>
                                    <p:set>
                                      <p:cBhvr>
                                        <p:cTn id="74" dur="1" fill="hold">
                                          <p:stCondLst>
                                            <p:cond delay="0"/>
                                          </p:stCondLst>
                                        </p:cTn>
                                        <p:tgtEl>
                                          <p:spTgt spid="14341">
                                            <p:txEl>
                                              <p:pRg st="4" end="4"/>
                                            </p:txEl>
                                          </p:spTgt>
                                        </p:tgtEl>
                                        <p:attrNameLst>
                                          <p:attrName>style.visibility</p:attrName>
                                        </p:attrNameLst>
                                      </p:cBhvr>
                                      <p:to>
                                        <p:strVal val="visible"/>
                                      </p:to>
                                    </p:set>
                                    <p:animEffect transition="in" filter="dissolve">
                                      <p:cBhvr>
                                        <p:cTn id="75" dur="500"/>
                                        <p:tgtEl>
                                          <p:spTgt spid="1434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AutoShape 2">
            <a:extLst>
              <a:ext uri="{FF2B5EF4-FFF2-40B4-BE49-F238E27FC236}">
                <a16:creationId xmlns:a16="http://schemas.microsoft.com/office/drawing/2014/main" id="{84EF1D88-F954-4EF2-8C4F-604610E30F96}"/>
              </a:ext>
            </a:extLst>
          </p:cNvPr>
          <p:cNvSpPr>
            <a:spLocks noGrp="1" noChangeArrowheads="1"/>
          </p:cNvSpPr>
          <p:nvPr>
            <p:ph type="title"/>
          </p:nvPr>
        </p:nvSpPr>
        <p:spPr/>
        <p:txBody>
          <a:bodyPr/>
          <a:lstStyle/>
          <a:p>
            <a:r>
              <a:rPr lang="en-GB" altLang="en-US" dirty="0">
                <a:solidFill>
                  <a:srgbClr val="0000CC"/>
                </a:solidFill>
                <a:latin typeface="Century Gothic" panose="020B0502020202020204" pitchFamily="34" charset="0"/>
              </a:rPr>
              <a:t>Secondary Criteria</a:t>
            </a:r>
          </a:p>
        </p:txBody>
      </p:sp>
      <p:sp>
        <p:nvSpPr>
          <p:cNvPr id="17411" name="Rectangle 3">
            <a:extLst>
              <a:ext uri="{FF2B5EF4-FFF2-40B4-BE49-F238E27FC236}">
                <a16:creationId xmlns:a16="http://schemas.microsoft.com/office/drawing/2014/main" id="{E45DD4A8-4FD3-46A5-9848-F467B3CE2EDA}"/>
              </a:ext>
            </a:extLst>
          </p:cNvPr>
          <p:cNvSpPr>
            <a:spLocks noGrp="1" noChangeArrowheads="1"/>
          </p:cNvSpPr>
          <p:nvPr>
            <p:ph type="body" idx="1"/>
          </p:nvPr>
        </p:nvSpPr>
        <p:spPr>
          <a:xfrm>
            <a:off x="609601" y="2336976"/>
            <a:ext cx="10972800" cy="3011488"/>
          </a:xfrm>
        </p:spPr>
        <p:txBody>
          <a:bodyPr/>
          <a:lstStyle/>
          <a:p>
            <a:pPr>
              <a:buClr>
                <a:srgbClr val="0000CC"/>
              </a:buClr>
            </a:pPr>
            <a:r>
              <a:rPr lang="en-GB" altLang="en-US" sz="2400" dirty="0">
                <a:latin typeface="Century Gothic" panose="020B0502020202020204" pitchFamily="34" charset="0"/>
              </a:rPr>
              <a:t>An applicant with existing funding may be favoured due to evidence of a good track record.</a:t>
            </a:r>
          </a:p>
          <a:p>
            <a:pPr>
              <a:buClr>
                <a:srgbClr val="0000CC"/>
              </a:buClr>
            </a:pPr>
            <a:r>
              <a:rPr lang="en-GB" altLang="en-US" sz="2400" dirty="0">
                <a:latin typeface="Century Gothic" panose="020B0502020202020204" pitchFamily="34" charset="0"/>
              </a:rPr>
              <a:t>Also priority is given to new researchers in the field.</a:t>
            </a:r>
          </a:p>
          <a:p>
            <a:pPr>
              <a:buClr>
                <a:srgbClr val="0000CC"/>
              </a:buClr>
            </a:pPr>
            <a:r>
              <a:rPr lang="en-GB" altLang="en-US" sz="2400" dirty="0">
                <a:latin typeface="Century Gothic" panose="020B0502020202020204" pitchFamily="34" charset="0"/>
              </a:rPr>
              <a:t>Funders generally prefer to offer a reasonable balance of support for different research areas.</a:t>
            </a:r>
          </a:p>
          <a:p>
            <a:pPr>
              <a:buClr>
                <a:srgbClr val="0000CC"/>
              </a:buClr>
            </a:pPr>
            <a:r>
              <a:rPr lang="en-GB" altLang="en-US" sz="2400" dirty="0">
                <a:latin typeface="Century Gothic" panose="020B0502020202020204" pitchFamily="34" charset="0"/>
              </a:rPr>
              <a:t>Evidence of industrial interest in the proposal and its potential for future exploitation will count in favour.</a:t>
            </a:r>
          </a:p>
        </p:txBody>
      </p:sp>
    </p:spTree>
    <p:extLst>
      <p:ext uri="{BB962C8B-B14F-4D97-AF65-F5344CB8AC3E}">
        <p14:creationId xmlns:p14="http://schemas.microsoft.com/office/powerpoint/2010/main" val="36234949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Effect transition="in" filter="dissolve">
                                      <p:cBhvr>
                                        <p:cTn id="7" dur="500"/>
                                        <p:tgtEl>
                                          <p:spTgt spid="1741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7411">
                                            <p:txEl>
                                              <p:pRg st="1" end="1"/>
                                            </p:txEl>
                                          </p:spTgt>
                                        </p:tgtEl>
                                        <p:attrNameLst>
                                          <p:attrName>style.visibility</p:attrName>
                                        </p:attrNameLst>
                                      </p:cBhvr>
                                      <p:to>
                                        <p:strVal val="visible"/>
                                      </p:to>
                                    </p:set>
                                    <p:animEffect transition="in" filter="dissolve">
                                      <p:cBhvr>
                                        <p:cTn id="12" dur="500"/>
                                        <p:tgtEl>
                                          <p:spTgt spid="1741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7411">
                                            <p:txEl>
                                              <p:pRg st="2" end="2"/>
                                            </p:txEl>
                                          </p:spTgt>
                                        </p:tgtEl>
                                        <p:attrNameLst>
                                          <p:attrName>style.visibility</p:attrName>
                                        </p:attrNameLst>
                                      </p:cBhvr>
                                      <p:to>
                                        <p:strVal val="visible"/>
                                      </p:to>
                                    </p:set>
                                    <p:animEffect transition="in" filter="dissolve">
                                      <p:cBhvr>
                                        <p:cTn id="17" dur="500"/>
                                        <p:tgtEl>
                                          <p:spTgt spid="1741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7411">
                                            <p:txEl>
                                              <p:pRg st="3" end="3"/>
                                            </p:txEl>
                                          </p:spTgt>
                                        </p:tgtEl>
                                        <p:attrNameLst>
                                          <p:attrName>style.visibility</p:attrName>
                                        </p:attrNameLst>
                                      </p:cBhvr>
                                      <p:to>
                                        <p:strVal val="visible"/>
                                      </p:to>
                                    </p:set>
                                    <p:animEffect transition="in" filter="dissolve">
                                      <p:cBhvr>
                                        <p:cTn id="22" dur="500"/>
                                        <p:tgtEl>
                                          <p:spTgt spid="174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4">
            <a:extLst>
              <a:ext uri="{FF2B5EF4-FFF2-40B4-BE49-F238E27FC236}">
                <a16:creationId xmlns:a16="http://schemas.microsoft.com/office/drawing/2014/main" id="{189B3EDC-3BC3-40DC-899E-FD6A48680D45}"/>
              </a:ext>
            </a:extLst>
          </p:cNvPr>
          <p:cNvSpPr>
            <a:spLocks noChangeArrowheads="1"/>
          </p:cNvSpPr>
          <p:nvPr/>
        </p:nvSpPr>
        <p:spPr bwMode="auto">
          <a:xfrm>
            <a:off x="2194579" y="1599407"/>
            <a:ext cx="8305800" cy="3659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fontAlgn="base">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fontAlgn="base">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fontAlgn="base">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fontAlgn="base">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a:buClr>
                <a:srgbClr val="FF3300"/>
              </a:buClr>
            </a:pPr>
            <a:r>
              <a:rPr lang="en-GB" altLang="en-US" sz="2400" dirty="0">
                <a:latin typeface="Century Gothic" panose="020B0502020202020204" pitchFamily="34" charset="0"/>
              </a:rPr>
              <a:t>There is no evidence that the proposers will succeed where others have failed. </a:t>
            </a:r>
          </a:p>
          <a:p>
            <a:pPr>
              <a:buClr>
                <a:srgbClr val="FF3300"/>
              </a:buClr>
            </a:pPr>
            <a:r>
              <a:rPr lang="en-GB" altLang="en-US" sz="2400" dirty="0">
                <a:latin typeface="Century Gothic" panose="020B0502020202020204" pitchFamily="34" charset="0"/>
              </a:rPr>
              <a:t>A new idea is claimed but insufficient technical details are given.</a:t>
            </a:r>
          </a:p>
          <a:p>
            <a:pPr>
              <a:buClr>
                <a:srgbClr val="FF3300"/>
              </a:buClr>
            </a:pPr>
            <a:r>
              <a:rPr lang="en-GB" altLang="en-US" sz="2400" dirty="0">
                <a:latin typeface="Century Gothic" panose="020B0502020202020204" pitchFamily="34" charset="0"/>
              </a:rPr>
              <a:t>The proposers seem unaware of related research.</a:t>
            </a:r>
          </a:p>
          <a:p>
            <a:pPr>
              <a:buClr>
                <a:srgbClr val="FF3300"/>
              </a:buClr>
            </a:pPr>
            <a:r>
              <a:rPr lang="en-GB" altLang="en-US" sz="2400" dirty="0">
                <a:latin typeface="Century Gothic" panose="020B0502020202020204" pitchFamily="34" charset="0"/>
              </a:rPr>
              <a:t>The proposed research has already been done.                                                                          </a:t>
            </a:r>
          </a:p>
        </p:txBody>
      </p:sp>
      <p:sp>
        <p:nvSpPr>
          <p:cNvPr id="18437" name="Rectangle 5">
            <a:extLst>
              <a:ext uri="{FF2B5EF4-FFF2-40B4-BE49-F238E27FC236}">
                <a16:creationId xmlns:a16="http://schemas.microsoft.com/office/drawing/2014/main" id="{6A7A2962-A4DD-495C-842D-F506CE0D5708}"/>
              </a:ext>
            </a:extLst>
          </p:cNvPr>
          <p:cNvSpPr>
            <a:spLocks noChangeArrowheads="1"/>
          </p:cNvSpPr>
          <p:nvPr/>
        </p:nvSpPr>
        <p:spPr bwMode="auto">
          <a:xfrm>
            <a:off x="609599" y="1685925"/>
            <a:ext cx="10755392" cy="3724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fontAlgn="base">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fontAlgn="base">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fontAlgn="base">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fontAlgn="base">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a:buClr>
                <a:srgbClr val="FF3300"/>
              </a:buClr>
            </a:pPr>
            <a:r>
              <a:rPr lang="en-GB" altLang="en-US" sz="2400" dirty="0">
                <a:latin typeface="Century Gothic" panose="020B0502020202020204" pitchFamily="34" charset="0"/>
              </a:rPr>
              <a:t>The proposal is badly presented or incomprehensible.</a:t>
            </a:r>
          </a:p>
          <a:p>
            <a:pPr>
              <a:buClr>
                <a:srgbClr val="FF3300"/>
              </a:buClr>
            </a:pPr>
            <a:r>
              <a:rPr lang="en-GB" altLang="en-US" sz="2400" dirty="0">
                <a:latin typeface="Century Gothic" panose="020B0502020202020204" pitchFamily="34" charset="0"/>
              </a:rPr>
              <a:t>The proposers seem to be attempting too much for the funding requested and/or the time-scale envisaged.</a:t>
            </a:r>
          </a:p>
          <a:p>
            <a:pPr>
              <a:buClr>
                <a:srgbClr val="FF3300"/>
              </a:buClr>
            </a:pPr>
            <a:r>
              <a:rPr lang="en-GB" altLang="en-US" sz="2400" dirty="0">
                <a:latin typeface="Century Gothic" panose="020B0502020202020204" pitchFamily="34" charset="0"/>
              </a:rPr>
              <a:t>The proposal is too expensive for the probable gain.</a:t>
            </a:r>
          </a:p>
          <a:p>
            <a:pPr>
              <a:buClr>
                <a:srgbClr val="FF3300"/>
              </a:buClr>
            </a:pPr>
            <a:r>
              <a:rPr lang="en-GB" altLang="en-US" sz="2400" dirty="0">
                <a:latin typeface="Century Gothic" panose="020B0502020202020204" pitchFamily="34" charset="0"/>
              </a:rPr>
              <a:t>The proposers institution should be funding it.</a:t>
            </a:r>
          </a:p>
        </p:txBody>
      </p:sp>
      <p:sp>
        <p:nvSpPr>
          <p:cNvPr id="18435" name="Rectangle 3">
            <a:extLst>
              <a:ext uri="{FF2B5EF4-FFF2-40B4-BE49-F238E27FC236}">
                <a16:creationId xmlns:a16="http://schemas.microsoft.com/office/drawing/2014/main" id="{14AFABCA-E15B-40FC-AC16-B27F76D3617D}"/>
              </a:ext>
            </a:extLst>
          </p:cNvPr>
          <p:cNvSpPr>
            <a:spLocks noGrp="1" noChangeArrowheads="1"/>
          </p:cNvSpPr>
          <p:nvPr>
            <p:ph type="body" idx="1"/>
          </p:nvPr>
        </p:nvSpPr>
        <p:spPr>
          <a:xfrm>
            <a:off x="609600" y="3429001"/>
            <a:ext cx="11062321" cy="4343399"/>
          </a:xfrm>
        </p:spPr>
        <p:txBody>
          <a:bodyPr/>
          <a:lstStyle/>
          <a:p>
            <a:pPr>
              <a:spcBef>
                <a:spcPct val="10000"/>
              </a:spcBef>
              <a:spcAft>
                <a:spcPct val="10000"/>
              </a:spcAft>
              <a:buClr>
                <a:srgbClr val="FF3300"/>
              </a:buClr>
            </a:pPr>
            <a:r>
              <a:rPr lang="en-GB" altLang="en-US" sz="2400" dirty="0">
                <a:latin typeface="Century Gothic" panose="020B0502020202020204" pitchFamily="34" charset="0"/>
              </a:rPr>
              <a:t>It is not clear which research questions are being addressed by the proposal.</a:t>
            </a:r>
          </a:p>
          <a:p>
            <a:pPr>
              <a:spcBef>
                <a:spcPct val="10000"/>
              </a:spcBef>
              <a:spcAft>
                <a:spcPct val="10000"/>
              </a:spcAft>
              <a:buClr>
                <a:srgbClr val="FF3300"/>
              </a:buClr>
            </a:pPr>
            <a:r>
              <a:rPr lang="en-GB" altLang="en-US" sz="2400" dirty="0">
                <a:latin typeface="Century Gothic" panose="020B0502020202020204" pitchFamily="34" charset="0"/>
              </a:rPr>
              <a:t>The questions being addressed are ill-formed.</a:t>
            </a:r>
          </a:p>
          <a:p>
            <a:pPr>
              <a:spcBef>
                <a:spcPct val="10000"/>
              </a:spcBef>
              <a:spcAft>
                <a:spcPct val="10000"/>
              </a:spcAft>
              <a:buClr>
                <a:srgbClr val="FF3300"/>
              </a:buClr>
            </a:pPr>
            <a:r>
              <a:rPr lang="en-GB" altLang="en-US" sz="2400" dirty="0">
                <a:latin typeface="Century Gothic" panose="020B0502020202020204" pitchFamily="34" charset="0"/>
              </a:rPr>
              <a:t>It is not clear why the questions are worth addressing.</a:t>
            </a:r>
          </a:p>
          <a:p>
            <a:pPr>
              <a:spcBef>
                <a:spcPct val="10000"/>
              </a:spcBef>
              <a:spcAft>
                <a:spcPct val="10000"/>
              </a:spcAft>
              <a:buClr>
                <a:srgbClr val="FF3300"/>
              </a:buClr>
            </a:pPr>
            <a:r>
              <a:rPr lang="en-GB" altLang="en-US" sz="2400" dirty="0">
                <a:latin typeface="Century Gothic" panose="020B0502020202020204" pitchFamily="34" charset="0"/>
              </a:rPr>
              <a:t>The proposal is just a routine application of a known technique.</a:t>
            </a:r>
          </a:p>
          <a:p>
            <a:pPr>
              <a:spcBef>
                <a:spcPct val="10000"/>
              </a:spcBef>
              <a:spcAft>
                <a:spcPct val="10000"/>
              </a:spcAft>
              <a:buClr>
                <a:srgbClr val="FF3300"/>
              </a:buClr>
            </a:pPr>
            <a:r>
              <a:rPr lang="en-GB" altLang="en-US" sz="2400" dirty="0">
                <a:latin typeface="Century Gothic" panose="020B0502020202020204" pitchFamily="34" charset="0"/>
              </a:rPr>
              <a:t>Industry ought to be doing it instead.</a:t>
            </a:r>
            <a:endParaRPr lang="en-GB" altLang="en-US" sz="1600" dirty="0">
              <a:latin typeface="Century Gothic" panose="020B0502020202020204" pitchFamily="34" charset="0"/>
            </a:endParaRPr>
          </a:p>
        </p:txBody>
      </p:sp>
      <p:sp>
        <p:nvSpPr>
          <p:cNvPr id="18434" name="AutoShape 2">
            <a:extLst>
              <a:ext uri="{FF2B5EF4-FFF2-40B4-BE49-F238E27FC236}">
                <a16:creationId xmlns:a16="http://schemas.microsoft.com/office/drawing/2014/main" id="{AF4212EB-8332-497D-822B-BCC0B02AEC65}"/>
              </a:ext>
            </a:extLst>
          </p:cNvPr>
          <p:cNvSpPr>
            <a:spLocks noGrp="1" noChangeArrowheads="1"/>
          </p:cNvSpPr>
          <p:nvPr>
            <p:ph type="title"/>
          </p:nvPr>
        </p:nvSpPr>
        <p:spPr/>
        <p:txBody>
          <a:bodyPr/>
          <a:lstStyle/>
          <a:p>
            <a:r>
              <a:rPr lang="en-GB" altLang="en-US" dirty="0">
                <a:solidFill>
                  <a:srgbClr val="FF3300"/>
                </a:solidFill>
                <a:latin typeface="Century Gothic" panose="020B0502020202020204" pitchFamily="34" charset="0"/>
              </a:rPr>
              <a:t>Common Shortcomings</a:t>
            </a:r>
          </a:p>
        </p:txBody>
      </p:sp>
    </p:spTree>
    <p:extLst>
      <p:ext uri="{BB962C8B-B14F-4D97-AF65-F5344CB8AC3E}">
        <p14:creationId xmlns:p14="http://schemas.microsoft.com/office/powerpoint/2010/main" val="10974558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 calcmode="lin" valueType="num">
                                      <p:cBhvr additive="base">
                                        <p:cTn id="7"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43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435">
                                            <p:txEl>
                                              <p:pRg st="1" end="1"/>
                                            </p:txEl>
                                          </p:spTgt>
                                        </p:tgtEl>
                                        <p:attrNameLst>
                                          <p:attrName>style.visibility</p:attrName>
                                        </p:attrNameLst>
                                      </p:cBhvr>
                                      <p:to>
                                        <p:strVal val="visible"/>
                                      </p:to>
                                    </p:set>
                                    <p:anim calcmode="lin" valueType="num">
                                      <p:cBhvr additive="base">
                                        <p:cTn id="13"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843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8435">
                                            <p:txEl>
                                              <p:pRg st="2" end="2"/>
                                            </p:txEl>
                                          </p:spTgt>
                                        </p:tgtEl>
                                        <p:attrNameLst>
                                          <p:attrName>style.visibility</p:attrName>
                                        </p:attrNameLst>
                                      </p:cBhvr>
                                      <p:to>
                                        <p:strVal val="visible"/>
                                      </p:to>
                                    </p:set>
                                    <p:anim calcmode="lin" valueType="num">
                                      <p:cBhvr additive="base">
                                        <p:cTn id="19" dur="500" fill="hold"/>
                                        <p:tgtEl>
                                          <p:spTgt spid="1843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843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8435">
                                            <p:txEl>
                                              <p:pRg st="3" end="3"/>
                                            </p:txEl>
                                          </p:spTgt>
                                        </p:tgtEl>
                                        <p:attrNameLst>
                                          <p:attrName>style.visibility</p:attrName>
                                        </p:attrNameLst>
                                      </p:cBhvr>
                                      <p:to>
                                        <p:strVal val="visible"/>
                                      </p:to>
                                    </p:set>
                                    <p:anim calcmode="lin" valueType="num">
                                      <p:cBhvr additive="base">
                                        <p:cTn id="25" dur="500" fill="hold"/>
                                        <p:tgtEl>
                                          <p:spTgt spid="1843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843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8435">
                                            <p:txEl>
                                              <p:pRg st="4" end="4"/>
                                            </p:txEl>
                                          </p:spTgt>
                                        </p:tgtEl>
                                        <p:attrNameLst>
                                          <p:attrName>style.visibility</p:attrName>
                                        </p:attrNameLst>
                                      </p:cBhvr>
                                      <p:to>
                                        <p:strVal val="visible"/>
                                      </p:to>
                                    </p:set>
                                    <p:anim calcmode="lin" valueType="num">
                                      <p:cBhvr additive="base">
                                        <p:cTn id="31" dur="500" fill="hold"/>
                                        <p:tgtEl>
                                          <p:spTgt spid="1843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843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xit" presetSubtype="1" fill="hold" nodeType="clickEffect">
                                  <p:stCondLst>
                                    <p:cond delay="0"/>
                                  </p:stCondLst>
                                  <p:childTnLst>
                                    <p:anim calcmode="lin" valueType="num">
                                      <p:cBhvr additive="base">
                                        <p:cTn id="36" dur="500"/>
                                        <p:tgtEl>
                                          <p:spTgt spid="18435">
                                            <p:txEl>
                                              <p:pRg st="0" end="0"/>
                                            </p:txEl>
                                          </p:spTgt>
                                        </p:tgtEl>
                                        <p:attrNameLst>
                                          <p:attrName>ppt_x</p:attrName>
                                        </p:attrNameLst>
                                      </p:cBhvr>
                                      <p:tavLst>
                                        <p:tav tm="0">
                                          <p:val>
                                            <p:strVal val="ppt_x"/>
                                          </p:val>
                                        </p:tav>
                                        <p:tav tm="100000">
                                          <p:val>
                                            <p:strVal val="ppt_x"/>
                                          </p:val>
                                        </p:tav>
                                      </p:tavLst>
                                    </p:anim>
                                    <p:anim calcmode="lin" valueType="num">
                                      <p:cBhvr additive="base">
                                        <p:cTn id="37" dur="500"/>
                                        <p:tgtEl>
                                          <p:spTgt spid="18435">
                                            <p:txEl>
                                              <p:pRg st="0" end="0"/>
                                            </p:txEl>
                                          </p:spTgt>
                                        </p:tgtEl>
                                        <p:attrNameLst>
                                          <p:attrName>ppt_y</p:attrName>
                                        </p:attrNameLst>
                                      </p:cBhvr>
                                      <p:tavLst>
                                        <p:tav tm="0">
                                          <p:val>
                                            <p:strVal val="ppt_y"/>
                                          </p:val>
                                        </p:tav>
                                        <p:tav tm="100000">
                                          <p:val>
                                            <p:strVal val="0-ppt_h/2"/>
                                          </p:val>
                                        </p:tav>
                                      </p:tavLst>
                                    </p:anim>
                                    <p:set>
                                      <p:cBhvr>
                                        <p:cTn id="38" dur="1" fill="hold">
                                          <p:stCondLst>
                                            <p:cond delay="499"/>
                                          </p:stCondLst>
                                        </p:cTn>
                                        <p:tgtEl>
                                          <p:spTgt spid="18435">
                                            <p:txEl>
                                              <p:pRg st="0" end="0"/>
                                            </p:txEl>
                                          </p:spTgt>
                                        </p:tgtEl>
                                        <p:attrNameLst>
                                          <p:attrName>style.visibility</p:attrName>
                                        </p:attrNameLst>
                                      </p:cBhvr>
                                      <p:to>
                                        <p:strVal val="hidden"/>
                                      </p:to>
                                    </p:set>
                                  </p:childTnLst>
                                </p:cTn>
                              </p:par>
                              <p:par>
                                <p:cTn id="39" presetID="2" presetClass="exit" presetSubtype="1" fill="hold" nodeType="withEffect">
                                  <p:stCondLst>
                                    <p:cond delay="0"/>
                                  </p:stCondLst>
                                  <p:childTnLst>
                                    <p:anim calcmode="lin" valueType="num">
                                      <p:cBhvr additive="base">
                                        <p:cTn id="40" dur="500"/>
                                        <p:tgtEl>
                                          <p:spTgt spid="18435">
                                            <p:txEl>
                                              <p:pRg st="1" end="1"/>
                                            </p:txEl>
                                          </p:spTgt>
                                        </p:tgtEl>
                                        <p:attrNameLst>
                                          <p:attrName>ppt_x</p:attrName>
                                        </p:attrNameLst>
                                      </p:cBhvr>
                                      <p:tavLst>
                                        <p:tav tm="0">
                                          <p:val>
                                            <p:strVal val="ppt_x"/>
                                          </p:val>
                                        </p:tav>
                                        <p:tav tm="100000">
                                          <p:val>
                                            <p:strVal val="ppt_x"/>
                                          </p:val>
                                        </p:tav>
                                      </p:tavLst>
                                    </p:anim>
                                    <p:anim calcmode="lin" valueType="num">
                                      <p:cBhvr additive="base">
                                        <p:cTn id="41" dur="500"/>
                                        <p:tgtEl>
                                          <p:spTgt spid="18435">
                                            <p:txEl>
                                              <p:pRg st="1" end="1"/>
                                            </p:txEl>
                                          </p:spTgt>
                                        </p:tgtEl>
                                        <p:attrNameLst>
                                          <p:attrName>ppt_y</p:attrName>
                                        </p:attrNameLst>
                                      </p:cBhvr>
                                      <p:tavLst>
                                        <p:tav tm="0">
                                          <p:val>
                                            <p:strVal val="ppt_y"/>
                                          </p:val>
                                        </p:tav>
                                        <p:tav tm="100000">
                                          <p:val>
                                            <p:strVal val="0-ppt_h/2"/>
                                          </p:val>
                                        </p:tav>
                                      </p:tavLst>
                                    </p:anim>
                                    <p:set>
                                      <p:cBhvr>
                                        <p:cTn id="42" dur="1" fill="hold">
                                          <p:stCondLst>
                                            <p:cond delay="499"/>
                                          </p:stCondLst>
                                        </p:cTn>
                                        <p:tgtEl>
                                          <p:spTgt spid="18435">
                                            <p:txEl>
                                              <p:pRg st="1" end="1"/>
                                            </p:txEl>
                                          </p:spTgt>
                                        </p:tgtEl>
                                        <p:attrNameLst>
                                          <p:attrName>style.visibility</p:attrName>
                                        </p:attrNameLst>
                                      </p:cBhvr>
                                      <p:to>
                                        <p:strVal val="hidden"/>
                                      </p:to>
                                    </p:set>
                                  </p:childTnLst>
                                </p:cTn>
                              </p:par>
                              <p:par>
                                <p:cTn id="43" presetID="2" presetClass="exit" presetSubtype="1" fill="hold" nodeType="withEffect">
                                  <p:stCondLst>
                                    <p:cond delay="0"/>
                                  </p:stCondLst>
                                  <p:childTnLst>
                                    <p:anim calcmode="lin" valueType="num">
                                      <p:cBhvr additive="base">
                                        <p:cTn id="44" dur="500"/>
                                        <p:tgtEl>
                                          <p:spTgt spid="18435">
                                            <p:txEl>
                                              <p:pRg st="2" end="2"/>
                                            </p:txEl>
                                          </p:spTgt>
                                        </p:tgtEl>
                                        <p:attrNameLst>
                                          <p:attrName>ppt_x</p:attrName>
                                        </p:attrNameLst>
                                      </p:cBhvr>
                                      <p:tavLst>
                                        <p:tav tm="0">
                                          <p:val>
                                            <p:strVal val="ppt_x"/>
                                          </p:val>
                                        </p:tav>
                                        <p:tav tm="100000">
                                          <p:val>
                                            <p:strVal val="ppt_x"/>
                                          </p:val>
                                        </p:tav>
                                      </p:tavLst>
                                    </p:anim>
                                    <p:anim calcmode="lin" valueType="num">
                                      <p:cBhvr additive="base">
                                        <p:cTn id="45" dur="500"/>
                                        <p:tgtEl>
                                          <p:spTgt spid="18435">
                                            <p:txEl>
                                              <p:pRg st="2" end="2"/>
                                            </p:txEl>
                                          </p:spTgt>
                                        </p:tgtEl>
                                        <p:attrNameLst>
                                          <p:attrName>ppt_y</p:attrName>
                                        </p:attrNameLst>
                                      </p:cBhvr>
                                      <p:tavLst>
                                        <p:tav tm="0">
                                          <p:val>
                                            <p:strVal val="ppt_y"/>
                                          </p:val>
                                        </p:tav>
                                        <p:tav tm="100000">
                                          <p:val>
                                            <p:strVal val="0-ppt_h/2"/>
                                          </p:val>
                                        </p:tav>
                                      </p:tavLst>
                                    </p:anim>
                                    <p:set>
                                      <p:cBhvr>
                                        <p:cTn id="46" dur="1" fill="hold">
                                          <p:stCondLst>
                                            <p:cond delay="499"/>
                                          </p:stCondLst>
                                        </p:cTn>
                                        <p:tgtEl>
                                          <p:spTgt spid="18435">
                                            <p:txEl>
                                              <p:pRg st="2" end="2"/>
                                            </p:txEl>
                                          </p:spTgt>
                                        </p:tgtEl>
                                        <p:attrNameLst>
                                          <p:attrName>style.visibility</p:attrName>
                                        </p:attrNameLst>
                                      </p:cBhvr>
                                      <p:to>
                                        <p:strVal val="hidden"/>
                                      </p:to>
                                    </p:set>
                                  </p:childTnLst>
                                </p:cTn>
                              </p:par>
                              <p:par>
                                <p:cTn id="47" presetID="2" presetClass="exit" presetSubtype="1" fill="hold" nodeType="withEffect">
                                  <p:stCondLst>
                                    <p:cond delay="0"/>
                                  </p:stCondLst>
                                  <p:childTnLst>
                                    <p:anim calcmode="lin" valueType="num">
                                      <p:cBhvr additive="base">
                                        <p:cTn id="48" dur="500"/>
                                        <p:tgtEl>
                                          <p:spTgt spid="18435">
                                            <p:txEl>
                                              <p:pRg st="3" end="3"/>
                                            </p:txEl>
                                          </p:spTgt>
                                        </p:tgtEl>
                                        <p:attrNameLst>
                                          <p:attrName>ppt_x</p:attrName>
                                        </p:attrNameLst>
                                      </p:cBhvr>
                                      <p:tavLst>
                                        <p:tav tm="0">
                                          <p:val>
                                            <p:strVal val="ppt_x"/>
                                          </p:val>
                                        </p:tav>
                                        <p:tav tm="100000">
                                          <p:val>
                                            <p:strVal val="ppt_x"/>
                                          </p:val>
                                        </p:tav>
                                      </p:tavLst>
                                    </p:anim>
                                    <p:anim calcmode="lin" valueType="num">
                                      <p:cBhvr additive="base">
                                        <p:cTn id="49" dur="500"/>
                                        <p:tgtEl>
                                          <p:spTgt spid="18435">
                                            <p:txEl>
                                              <p:pRg st="3" end="3"/>
                                            </p:txEl>
                                          </p:spTgt>
                                        </p:tgtEl>
                                        <p:attrNameLst>
                                          <p:attrName>ppt_y</p:attrName>
                                        </p:attrNameLst>
                                      </p:cBhvr>
                                      <p:tavLst>
                                        <p:tav tm="0">
                                          <p:val>
                                            <p:strVal val="ppt_y"/>
                                          </p:val>
                                        </p:tav>
                                        <p:tav tm="100000">
                                          <p:val>
                                            <p:strVal val="0-ppt_h/2"/>
                                          </p:val>
                                        </p:tav>
                                      </p:tavLst>
                                    </p:anim>
                                    <p:set>
                                      <p:cBhvr>
                                        <p:cTn id="50" dur="1" fill="hold">
                                          <p:stCondLst>
                                            <p:cond delay="499"/>
                                          </p:stCondLst>
                                        </p:cTn>
                                        <p:tgtEl>
                                          <p:spTgt spid="18435">
                                            <p:txEl>
                                              <p:pRg st="3" end="3"/>
                                            </p:txEl>
                                          </p:spTgt>
                                        </p:tgtEl>
                                        <p:attrNameLst>
                                          <p:attrName>style.visibility</p:attrName>
                                        </p:attrNameLst>
                                      </p:cBhvr>
                                      <p:to>
                                        <p:strVal val="hidden"/>
                                      </p:to>
                                    </p:set>
                                  </p:childTnLst>
                                </p:cTn>
                              </p:par>
                              <p:par>
                                <p:cTn id="51" presetID="2" presetClass="exit" presetSubtype="1" fill="hold" nodeType="withEffect">
                                  <p:stCondLst>
                                    <p:cond delay="0"/>
                                  </p:stCondLst>
                                  <p:childTnLst>
                                    <p:anim calcmode="lin" valueType="num">
                                      <p:cBhvr additive="base">
                                        <p:cTn id="52" dur="500"/>
                                        <p:tgtEl>
                                          <p:spTgt spid="18435">
                                            <p:txEl>
                                              <p:pRg st="4" end="4"/>
                                            </p:txEl>
                                          </p:spTgt>
                                        </p:tgtEl>
                                        <p:attrNameLst>
                                          <p:attrName>ppt_x</p:attrName>
                                        </p:attrNameLst>
                                      </p:cBhvr>
                                      <p:tavLst>
                                        <p:tav tm="0">
                                          <p:val>
                                            <p:strVal val="ppt_x"/>
                                          </p:val>
                                        </p:tav>
                                        <p:tav tm="100000">
                                          <p:val>
                                            <p:strVal val="ppt_x"/>
                                          </p:val>
                                        </p:tav>
                                      </p:tavLst>
                                    </p:anim>
                                    <p:anim calcmode="lin" valueType="num">
                                      <p:cBhvr additive="base">
                                        <p:cTn id="53" dur="500"/>
                                        <p:tgtEl>
                                          <p:spTgt spid="18435">
                                            <p:txEl>
                                              <p:pRg st="4" end="4"/>
                                            </p:txEl>
                                          </p:spTgt>
                                        </p:tgtEl>
                                        <p:attrNameLst>
                                          <p:attrName>ppt_y</p:attrName>
                                        </p:attrNameLst>
                                      </p:cBhvr>
                                      <p:tavLst>
                                        <p:tav tm="0">
                                          <p:val>
                                            <p:strVal val="ppt_y"/>
                                          </p:val>
                                        </p:tav>
                                        <p:tav tm="100000">
                                          <p:val>
                                            <p:strVal val="0-ppt_h/2"/>
                                          </p:val>
                                        </p:tav>
                                      </p:tavLst>
                                    </p:anim>
                                    <p:set>
                                      <p:cBhvr>
                                        <p:cTn id="54" dur="1" fill="hold">
                                          <p:stCondLst>
                                            <p:cond delay="499"/>
                                          </p:stCondLst>
                                        </p:cTn>
                                        <p:tgtEl>
                                          <p:spTgt spid="18435">
                                            <p:txEl>
                                              <p:pRg st="4" end="4"/>
                                            </p:txEl>
                                          </p:spTgt>
                                        </p:tgtEl>
                                        <p:attrNameLst>
                                          <p:attrName>style.visibility</p:attrName>
                                        </p:attrNameLst>
                                      </p:cBhvr>
                                      <p:to>
                                        <p:strVal val="hidden"/>
                                      </p:to>
                                    </p:set>
                                  </p:childTnLst>
                                </p:cTn>
                              </p:par>
                              <p:par>
                                <p:cTn id="55" presetID="2" presetClass="entr" presetSubtype="4" fill="hold" nodeType="withEffect">
                                  <p:stCondLst>
                                    <p:cond delay="0"/>
                                  </p:stCondLst>
                                  <p:childTnLst>
                                    <p:set>
                                      <p:cBhvr>
                                        <p:cTn id="56" dur="1" fill="hold">
                                          <p:stCondLst>
                                            <p:cond delay="0"/>
                                          </p:stCondLst>
                                        </p:cTn>
                                        <p:tgtEl>
                                          <p:spTgt spid="18436">
                                            <p:txEl>
                                              <p:pRg st="0" end="0"/>
                                            </p:txEl>
                                          </p:spTgt>
                                        </p:tgtEl>
                                        <p:attrNameLst>
                                          <p:attrName>style.visibility</p:attrName>
                                        </p:attrNameLst>
                                      </p:cBhvr>
                                      <p:to>
                                        <p:strVal val="visible"/>
                                      </p:to>
                                    </p:set>
                                    <p:anim calcmode="lin" valueType="num">
                                      <p:cBhvr additive="base">
                                        <p:cTn id="57" dur="500" fill="hold"/>
                                        <p:tgtEl>
                                          <p:spTgt spid="18436">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843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2" presetClass="entr" presetSubtype="4" fill="hold" nodeType="clickEffect">
                                  <p:stCondLst>
                                    <p:cond delay="0"/>
                                  </p:stCondLst>
                                  <p:childTnLst>
                                    <p:set>
                                      <p:cBhvr>
                                        <p:cTn id="62" dur="1" fill="hold">
                                          <p:stCondLst>
                                            <p:cond delay="0"/>
                                          </p:stCondLst>
                                        </p:cTn>
                                        <p:tgtEl>
                                          <p:spTgt spid="18436">
                                            <p:txEl>
                                              <p:pRg st="1" end="1"/>
                                            </p:txEl>
                                          </p:spTgt>
                                        </p:tgtEl>
                                        <p:attrNameLst>
                                          <p:attrName>style.visibility</p:attrName>
                                        </p:attrNameLst>
                                      </p:cBhvr>
                                      <p:to>
                                        <p:strVal val="visible"/>
                                      </p:to>
                                    </p:set>
                                    <p:anim calcmode="lin" valueType="num">
                                      <p:cBhvr additive="base">
                                        <p:cTn id="63" dur="500" fill="hold"/>
                                        <p:tgtEl>
                                          <p:spTgt spid="18436">
                                            <p:txEl>
                                              <p:pRg st="1" end="1"/>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1843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65" fill="hold" nodeType="clickPar">
                      <p:stCondLst>
                        <p:cond delay="indefinite"/>
                      </p:stCondLst>
                      <p:childTnLst>
                        <p:par>
                          <p:cTn id="66" fill="hold" nodeType="withGroup">
                            <p:stCondLst>
                              <p:cond delay="0"/>
                            </p:stCondLst>
                            <p:childTnLst>
                              <p:par>
                                <p:cTn id="67" presetID="2" presetClass="entr" presetSubtype="4" fill="hold" nodeType="clickEffect">
                                  <p:stCondLst>
                                    <p:cond delay="0"/>
                                  </p:stCondLst>
                                  <p:childTnLst>
                                    <p:set>
                                      <p:cBhvr>
                                        <p:cTn id="68" dur="1" fill="hold">
                                          <p:stCondLst>
                                            <p:cond delay="0"/>
                                          </p:stCondLst>
                                        </p:cTn>
                                        <p:tgtEl>
                                          <p:spTgt spid="18436">
                                            <p:txEl>
                                              <p:pRg st="2" end="2"/>
                                            </p:txEl>
                                          </p:spTgt>
                                        </p:tgtEl>
                                        <p:attrNameLst>
                                          <p:attrName>style.visibility</p:attrName>
                                        </p:attrNameLst>
                                      </p:cBhvr>
                                      <p:to>
                                        <p:strVal val="visible"/>
                                      </p:to>
                                    </p:set>
                                    <p:anim calcmode="lin" valueType="num">
                                      <p:cBhvr additive="base">
                                        <p:cTn id="69" dur="500" fill="hold"/>
                                        <p:tgtEl>
                                          <p:spTgt spid="18436">
                                            <p:txEl>
                                              <p:pRg st="2" end="2"/>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1843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71" fill="hold" nodeType="clickPar">
                      <p:stCondLst>
                        <p:cond delay="indefinite"/>
                      </p:stCondLst>
                      <p:childTnLst>
                        <p:par>
                          <p:cTn id="72" fill="hold" nodeType="withGroup">
                            <p:stCondLst>
                              <p:cond delay="0"/>
                            </p:stCondLst>
                            <p:childTnLst>
                              <p:par>
                                <p:cTn id="73" presetID="2" presetClass="entr" presetSubtype="4" fill="hold" nodeType="clickEffect">
                                  <p:stCondLst>
                                    <p:cond delay="0"/>
                                  </p:stCondLst>
                                  <p:childTnLst>
                                    <p:set>
                                      <p:cBhvr>
                                        <p:cTn id="74" dur="1" fill="hold">
                                          <p:stCondLst>
                                            <p:cond delay="0"/>
                                          </p:stCondLst>
                                        </p:cTn>
                                        <p:tgtEl>
                                          <p:spTgt spid="18436">
                                            <p:txEl>
                                              <p:pRg st="3" end="3"/>
                                            </p:txEl>
                                          </p:spTgt>
                                        </p:tgtEl>
                                        <p:attrNameLst>
                                          <p:attrName>style.visibility</p:attrName>
                                        </p:attrNameLst>
                                      </p:cBhvr>
                                      <p:to>
                                        <p:strVal val="visible"/>
                                      </p:to>
                                    </p:set>
                                    <p:anim calcmode="lin" valueType="num">
                                      <p:cBhvr additive="base">
                                        <p:cTn id="75" dur="500" fill="hold"/>
                                        <p:tgtEl>
                                          <p:spTgt spid="18436">
                                            <p:txEl>
                                              <p:pRg st="3" end="3"/>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43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77" fill="hold" nodeType="clickPar">
                      <p:stCondLst>
                        <p:cond delay="indefinite"/>
                      </p:stCondLst>
                      <p:childTnLst>
                        <p:par>
                          <p:cTn id="78" fill="hold" nodeType="withGroup">
                            <p:stCondLst>
                              <p:cond delay="0"/>
                            </p:stCondLst>
                            <p:childTnLst>
                              <p:par>
                                <p:cTn id="79" presetID="2" presetClass="exit" presetSubtype="1" fill="hold" nodeType="clickEffect">
                                  <p:stCondLst>
                                    <p:cond delay="0"/>
                                  </p:stCondLst>
                                  <p:childTnLst>
                                    <p:anim calcmode="lin" valueType="num">
                                      <p:cBhvr additive="base">
                                        <p:cTn id="80" dur="500"/>
                                        <p:tgtEl>
                                          <p:spTgt spid="18436">
                                            <p:txEl>
                                              <p:pRg st="0" end="0"/>
                                            </p:txEl>
                                          </p:spTgt>
                                        </p:tgtEl>
                                        <p:attrNameLst>
                                          <p:attrName>ppt_x</p:attrName>
                                        </p:attrNameLst>
                                      </p:cBhvr>
                                      <p:tavLst>
                                        <p:tav tm="0">
                                          <p:val>
                                            <p:strVal val="ppt_x"/>
                                          </p:val>
                                        </p:tav>
                                        <p:tav tm="100000">
                                          <p:val>
                                            <p:strVal val="ppt_x"/>
                                          </p:val>
                                        </p:tav>
                                      </p:tavLst>
                                    </p:anim>
                                    <p:anim calcmode="lin" valueType="num">
                                      <p:cBhvr additive="base">
                                        <p:cTn id="81" dur="500"/>
                                        <p:tgtEl>
                                          <p:spTgt spid="18436">
                                            <p:txEl>
                                              <p:pRg st="0" end="0"/>
                                            </p:txEl>
                                          </p:spTgt>
                                        </p:tgtEl>
                                        <p:attrNameLst>
                                          <p:attrName>ppt_y</p:attrName>
                                        </p:attrNameLst>
                                      </p:cBhvr>
                                      <p:tavLst>
                                        <p:tav tm="0">
                                          <p:val>
                                            <p:strVal val="ppt_y"/>
                                          </p:val>
                                        </p:tav>
                                        <p:tav tm="100000">
                                          <p:val>
                                            <p:strVal val="0-ppt_h/2"/>
                                          </p:val>
                                        </p:tav>
                                      </p:tavLst>
                                    </p:anim>
                                    <p:set>
                                      <p:cBhvr>
                                        <p:cTn id="82" dur="1" fill="hold">
                                          <p:stCondLst>
                                            <p:cond delay="499"/>
                                          </p:stCondLst>
                                        </p:cTn>
                                        <p:tgtEl>
                                          <p:spTgt spid="18436">
                                            <p:txEl>
                                              <p:pRg st="0" end="0"/>
                                            </p:txEl>
                                          </p:spTgt>
                                        </p:tgtEl>
                                        <p:attrNameLst>
                                          <p:attrName>style.visibility</p:attrName>
                                        </p:attrNameLst>
                                      </p:cBhvr>
                                      <p:to>
                                        <p:strVal val="hidden"/>
                                      </p:to>
                                    </p:set>
                                  </p:childTnLst>
                                </p:cTn>
                              </p:par>
                              <p:par>
                                <p:cTn id="83" presetID="2" presetClass="exit" presetSubtype="1" fill="hold" nodeType="withEffect">
                                  <p:stCondLst>
                                    <p:cond delay="0"/>
                                  </p:stCondLst>
                                  <p:childTnLst>
                                    <p:anim calcmode="lin" valueType="num">
                                      <p:cBhvr additive="base">
                                        <p:cTn id="84" dur="500"/>
                                        <p:tgtEl>
                                          <p:spTgt spid="18436">
                                            <p:txEl>
                                              <p:pRg st="1" end="1"/>
                                            </p:txEl>
                                          </p:spTgt>
                                        </p:tgtEl>
                                        <p:attrNameLst>
                                          <p:attrName>ppt_x</p:attrName>
                                        </p:attrNameLst>
                                      </p:cBhvr>
                                      <p:tavLst>
                                        <p:tav tm="0">
                                          <p:val>
                                            <p:strVal val="ppt_x"/>
                                          </p:val>
                                        </p:tav>
                                        <p:tav tm="100000">
                                          <p:val>
                                            <p:strVal val="ppt_x"/>
                                          </p:val>
                                        </p:tav>
                                      </p:tavLst>
                                    </p:anim>
                                    <p:anim calcmode="lin" valueType="num">
                                      <p:cBhvr additive="base">
                                        <p:cTn id="85" dur="500"/>
                                        <p:tgtEl>
                                          <p:spTgt spid="18436">
                                            <p:txEl>
                                              <p:pRg st="1" end="1"/>
                                            </p:txEl>
                                          </p:spTgt>
                                        </p:tgtEl>
                                        <p:attrNameLst>
                                          <p:attrName>ppt_y</p:attrName>
                                        </p:attrNameLst>
                                      </p:cBhvr>
                                      <p:tavLst>
                                        <p:tav tm="0">
                                          <p:val>
                                            <p:strVal val="ppt_y"/>
                                          </p:val>
                                        </p:tav>
                                        <p:tav tm="100000">
                                          <p:val>
                                            <p:strVal val="0-ppt_h/2"/>
                                          </p:val>
                                        </p:tav>
                                      </p:tavLst>
                                    </p:anim>
                                    <p:set>
                                      <p:cBhvr>
                                        <p:cTn id="86" dur="1" fill="hold">
                                          <p:stCondLst>
                                            <p:cond delay="499"/>
                                          </p:stCondLst>
                                        </p:cTn>
                                        <p:tgtEl>
                                          <p:spTgt spid="18436">
                                            <p:txEl>
                                              <p:pRg st="1" end="1"/>
                                            </p:txEl>
                                          </p:spTgt>
                                        </p:tgtEl>
                                        <p:attrNameLst>
                                          <p:attrName>style.visibility</p:attrName>
                                        </p:attrNameLst>
                                      </p:cBhvr>
                                      <p:to>
                                        <p:strVal val="hidden"/>
                                      </p:to>
                                    </p:set>
                                  </p:childTnLst>
                                </p:cTn>
                              </p:par>
                              <p:par>
                                <p:cTn id="87" presetID="2" presetClass="exit" presetSubtype="1" fill="hold" nodeType="withEffect">
                                  <p:stCondLst>
                                    <p:cond delay="0"/>
                                  </p:stCondLst>
                                  <p:childTnLst>
                                    <p:anim calcmode="lin" valueType="num">
                                      <p:cBhvr additive="base">
                                        <p:cTn id="88" dur="500"/>
                                        <p:tgtEl>
                                          <p:spTgt spid="18436">
                                            <p:txEl>
                                              <p:pRg st="2" end="2"/>
                                            </p:txEl>
                                          </p:spTgt>
                                        </p:tgtEl>
                                        <p:attrNameLst>
                                          <p:attrName>ppt_x</p:attrName>
                                        </p:attrNameLst>
                                      </p:cBhvr>
                                      <p:tavLst>
                                        <p:tav tm="0">
                                          <p:val>
                                            <p:strVal val="ppt_x"/>
                                          </p:val>
                                        </p:tav>
                                        <p:tav tm="100000">
                                          <p:val>
                                            <p:strVal val="ppt_x"/>
                                          </p:val>
                                        </p:tav>
                                      </p:tavLst>
                                    </p:anim>
                                    <p:anim calcmode="lin" valueType="num">
                                      <p:cBhvr additive="base">
                                        <p:cTn id="89" dur="500"/>
                                        <p:tgtEl>
                                          <p:spTgt spid="18436">
                                            <p:txEl>
                                              <p:pRg st="2" end="2"/>
                                            </p:txEl>
                                          </p:spTgt>
                                        </p:tgtEl>
                                        <p:attrNameLst>
                                          <p:attrName>ppt_y</p:attrName>
                                        </p:attrNameLst>
                                      </p:cBhvr>
                                      <p:tavLst>
                                        <p:tav tm="0">
                                          <p:val>
                                            <p:strVal val="ppt_y"/>
                                          </p:val>
                                        </p:tav>
                                        <p:tav tm="100000">
                                          <p:val>
                                            <p:strVal val="0-ppt_h/2"/>
                                          </p:val>
                                        </p:tav>
                                      </p:tavLst>
                                    </p:anim>
                                    <p:set>
                                      <p:cBhvr>
                                        <p:cTn id="90" dur="1" fill="hold">
                                          <p:stCondLst>
                                            <p:cond delay="499"/>
                                          </p:stCondLst>
                                        </p:cTn>
                                        <p:tgtEl>
                                          <p:spTgt spid="18436">
                                            <p:txEl>
                                              <p:pRg st="2" end="2"/>
                                            </p:txEl>
                                          </p:spTgt>
                                        </p:tgtEl>
                                        <p:attrNameLst>
                                          <p:attrName>style.visibility</p:attrName>
                                        </p:attrNameLst>
                                      </p:cBhvr>
                                      <p:to>
                                        <p:strVal val="hidden"/>
                                      </p:to>
                                    </p:set>
                                  </p:childTnLst>
                                </p:cTn>
                              </p:par>
                              <p:par>
                                <p:cTn id="91" presetID="2" presetClass="exit" presetSubtype="1" fill="hold" nodeType="withEffect">
                                  <p:stCondLst>
                                    <p:cond delay="0"/>
                                  </p:stCondLst>
                                  <p:childTnLst>
                                    <p:anim calcmode="lin" valueType="num">
                                      <p:cBhvr additive="base">
                                        <p:cTn id="92" dur="500"/>
                                        <p:tgtEl>
                                          <p:spTgt spid="18436">
                                            <p:txEl>
                                              <p:pRg st="3" end="3"/>
                                            </p:txEl>
                                          </p:spTgt>
                                        </p:tgtEl>
                                        <p:attrNameLst>
                                          <p:attrName>ppt_x</p:attrName>
                                        </p:attrNameLst>
                                      </p:cBhvr>
                                      <p:tavLst>
                                        <p:tav tm="0">
                                          <p:val>
                                            <p:strVal val="ppt_x"/>
                                          </p:val>
                                        </p:tav>
                                        <p:tav tm="100000">
                                          <p:val>
                                            <p:strVal val="ppt_x"/>
                                          </p:val>
                                        </p:tav>
                                      </p:tavLst>
                                    </p:anim>
                                    <p:anim calcmode="lin" valueType="num">
                                      <p:cBhvr additive="base">
                                        <p:cTn id="93" dur="500"/>
                                        <p:tgtEl>
                                          <p:spTgt spid="18436">
                                            <p:txEl>
                                              <p:pRg st="3" end="3"/>
                                            </p:txEl>
                                          </p:spTgt>
                                        </p:tgtEl>
                                        <p:attrNameLst>
                                          <p:attrName>ppt_y</p:attrName>
                                        </p:attrNameLst>
                                      </p:cBhvr>
                                      <p:tavLst>
                                        <p:tav tm="0">
                                          <p:val>
                                            <p:strVal val="ppt_y"/>
                                          </p:val>
                                        </p:tav>
                                        <p:tav tm="100000">
                                          <p:val>
                                            <p:strVal val="0-ppt_h/2"/>
                                          </p:val>
                                        </p:tav>
                                      </p:tavLst>
                                    </p:anim>
                                    <p:set>
                                      <p:cBhvr>
                                        <p:cTn id="94" dur="1" fill="hold">
                                          <p:stCondLst>
                                            <p:cond delay="499"/>
                                          </p:stCondLst>
                                        </p:cTn>
                                        <p:tgtEl>
                                          <p:spTgt spid="18436">
                                            <p:txEl>
                                              <p:pRg st="3" end="3"/>
                                            </p:txEl>
                                          </p:spTgt>
                                        </p:tgtEl>
                                        <p:attrNameLst>
                                          <p:attrName>style.visibility</p:attrName>
                                        </p:attrNameLst>
                                      </p:cBhvr>
                                      <p:to>
                                        <p:strVal val="hidden"/>
                                      </p:to>
                                    </p:set>
                                  </p:childTnLst>
                                </p:cTn>
                              </p:par>
                              <p:par>
                                <p:cTn id="95" presetID="2" presetClass="entr" presetSubtype="4" fill="hold" nodeType="withEffect">
                                  <p:stCondLst>
                                    <p:cond delay="0"/>
                                  </p:stCondLst>
                                  <p:childTnLst>
                                    <p:set>
                                      <p:cBhvr>
                                        <p:cTn id="96" dur="1" fill="hold">
                                          <p:stCondLst>
                                            <p:cond delay="0"/>
                                          </p:stCondLst>
                                        </p:cTn>
                                        <p:tgtEl>
                                          <p:spTgt spid="18437">
                                            <p:txEl>
                                              <p:pRg st="0" end="0"/>
                                            </p:txEl>
                                          </p:spTgt>
                                        </p:tgtEl>
                                        <p:attrNameLst>
                                          <p:attrName>style.visibility</p:attrName>
                                        </p:attrNameLst>
                                      </p:cBhvr>
                                      <p:to>
                                        <p:strVal val="visible"/>
                                      </p:to>
                                    </p:set>
                                    <p:anim calcmode="lin" valueType="num">
                                      <p:cBhvr additive="base">
                                        <p:cTn id="97" dur="500" fill="hold"/>
                                        <p:tgtEl>
                                          <p:spTgt spid="18437">
                                            <p:txEl>
                                              <p:pRg st="0" end="0"/>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1843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9" fill="hold" nodeType="clickPar">
                      <p:stCondLst>
                        <p:cond delay="indefinite"/>
                      </p:stCondLst>
                      <p:childTnLst>
                        <p:par>
                          <p:cTn id="100" fill="hold" nodeType="withGroup">
                            <p:stCondLst>
                              <p:cond delay="0"/>
                            </p:stCondLst>
                            <p:childTnLst>
                              <p:par>
                                <p:cTn id="101" presetID="2" presetClass="entr" presetSubtype="4" fill="hold" nodeType="clickEffect">
                                  <p:stCondLst>
                                    <p:cond delay="0"/>
                                  </p:stCondLst>
                                  <p:childTnLst>
                                    <p:set>
                                      <p:cBhvr>
                                        <p:cTn id="102" dur="1" fill="hold">
                                          <p:stCondLst>
                                            <p:cond delay="0"/>
                                          </p:stCondLst>
                                        </p:cTn>
                                        <p:tgtEl>
                                          <p:spTgt spid="18437">
                                            <p:txEl>
                                              <p:pRg st="1" end="1"/>
                                            </p:txEl>
                                          </p:spTgt>
                                        </p:tgtEl>
                                        <p:attrNameLst>
                                          <p:attrName>style.visibility</p:attrName>
                                        </p:attrNameLst>
                                      </p:cBhvr>
                                      <p:to>
                                        <p:strVal val="visible"/>
                                      </p:to>
                                    </p:set>
                                    <p:anim calcmode="lin" valueType="num">
                                      <p:cBhvr additive="base">
                                        <p:cTn id="103" dur="500" fill="hold"/>
                                        <p:tgtEl>
                                          <p:spTgt spid="18437">
                                            <p:txEl>
                                              <p:pRg st="1" end="1"/>
                                            </p:txEl>
                                          </p:spTgt>
                                        </p:tgtEl>
                                        <p:attrNameLst>
                                          <p:attrName>ppt_x</p:attrName>
                                        </p:attrNameLst>
                                      </p:cBhvr>
                                      <p:tavLst>
                                        <p:tav tm="0">
                                          <p:val>
                                            <p:strVal val="#ppt_x"/>
                                          </p:val>
                                        </p:tav>
                                        <p:tav tm="100000">
                                          <p:val>
                                            <p:strVal val="#ppt_x"/>
                                          </p:val>
                                        </p:tav>
                                      </p:tavLst>
                                    </p:anim>
                                    <p:anim calcmode="lin" valueType="num">
                                      <p:cBhvr additive="base">
                                        <p:cTn id="104" dur="500" fill="hold"/>
                                        <p:tgtEl>
                                          <p:spTgt spid="1843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05" fill="hold" nodeType="clickPar">
                      <p:stCondLst>
                        <p:cond delay="indefinite"/>
                      </p:stCondLst>
                      <p:childTnLst>
                        <p:par>
                          <p:cTn id="106" fill="hold" nodeType="withGroup">
                            <p:stCondLst>
                              <p:cond delay="0"/>
                            </p:stCondLst>
                            <p:childTnLst>
                              <p:par>
                                <p:cTn id="107" presetID="2" presetClass="entr" presetSubtype="4" fill="hold" nodeType="clickEffect">
                                  <p:stCondLst>
                                    <p:cond delay="0"/>
                                  </p:stCondLst>
                                  <p:childTnLst>
                                    <p:set>
                                      <p:cBhvr>
                                        <p:cTn id="108" dur="1" fill="hold">
                                          <p:stCondLst>
                                            <p:cond delay="0"/>
                                          </p:stCondLst>
                                        </p:cTn>
                                        <p:tgtEl>
                                          <p:spTgt spid="18437">
                                            <p:txEl>
                                              <p:pRg st="2" end="2"/>
                                            </p:txEl>
                                          </p:spTgt>
                                        </p:tgtEl>
                                        <p:attrNameLst>
                                          <p:attrName>style.visibility</p:attrName>
                                        </p:attrNameLst>
                                      </p:cBhvr>
                                      <p:to>
                                        <p:strVal val="visible"/>
                                      </p:to>
                                    </p:set>
                                    <p:anim calcmode="lin" valueType="num">
                                      <p:cBhvr additive="base">
                                        <p:cTn id="109" dur="500" fill="hold"/>
                                        <p:tgtEl>
                                          <p:spTgt spid="18437">
                                            <p:txEl>
                                              <p:pRg st="2" end="2"/>
                                            </p:txEl>
                                          </p:spTgt>
                                        </p:tgtEl>
                                        <p:attrNameLst>
                                          <p:attrName>ppt_x</p:attrName>
                                        </p:attrNameLst>
                                      </p:cBhvr>
                                      <p:tavLst>
                                        <p:tav tm="0">
                                          <p:val>
                                            <p:strVal val="#ppt_x"/>
                                          </p:val>
                                        </p:tav>
                                        <p:tav tm="100000">
                                          <p:val>
                                            <p:strVal val="#ppt_x"/>
                                          </p:val>
                                        </p:tav>
                                      </p:tavLst>
                                    </p:anim>
                                    <p:anim calcmode="lin" valueType="num">
                                      <p:cBhvr additive="base">
                                        <p:cTn id="110" dur="500" fill="hold"/>
                                        <p:tgtEl>
                                          <p:spTgt spid="1843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11" fill="hold" nodeType="clickPar">
                      <p:stCondLst>
                        <p:cond delay="indefinite"/>
                      </p:stCondLst>
                      <p:childTnLst>
                        <p:par>
                          <p:cTn id="112" fill="hold" nodeType="withGroup">
                            <p:stCondLst>
                              <p:cond delay="0"/>
                            </p:stCondLst>
                            <p:childTnLst>
                              <p:par>
                                <p:cTn id="113" presetID="2" presetClass="entr" presetSubtype="4" fill="hold" nodeType="clickEffect">
                                  <p:stCondLst>
                                    <p:cond delay="0"/>
                                  </p:stCondLst>
                                  <p:childTnLst>
                                    <p:set>
                                      <p:cBhvr>
                                        <p:cTn id="114" dur="1" fill="hold">
                                          <p:stCondLst>
                                            <p:cond delay="0"/>
                                          </p:stCondLst>
                                        </p:cTn>
                                        <p:tgtEl>
                                          <p:spTgt spid="18437">
                                            <p:txEl>
                                              <p:pRg st="3" end="3"/>
                                            </p:txEl>
                                          </p:spTgt>
                                        </p:tgtEl>
                                        <p:attrNameLst>
                                          <p:attrName>style.visibility</p:attrName>
                                        </p:attrNameLst>
                                      </p:cBhvr>
                                      <p:to>
                                        <p:strVal val="visible"/>
                                      </p:to>
                                    </p:set>
                                    <p:anim calcmode="lin" valueType="num">
                                      <p:cBhvr additive="base">
                                        <p:cTn id="115" dur="500" fill="hold"/>
                                        <p:tgtEl>
                                          <p:spTgt spid="18437">
                                            <p:txEl>
                                              <p:pRg st="3" end="3"/>
                                            </p:txEl>
                                          </p:spTgt>
                                        </p:tgtEl>
                                        <p:attrNameLst>
                                          <p:attrName>ppt_x</p:attrName>
                                        </p:attrNameLst>
                                      </p:cBhvr>
                                      <p:tavLst>
                                        <p:tav tm="0">
                                          <p:val>
                                            <p:strVal val="#ppt_x"/>
                                          </p:val>
                                        </p:tav>
                                        <p:tav tm="100000">
                                          <p:val>
                                            <p:strVal val="#ppt_x"/>
                                          </p:val>
                                        </p:tav>
                                      </p:tavLst>
                                    </p:anim>
                                    <p:anim calcmode="lin" valueType="num">
                                      <p:cBhvr additive="base">
                                        <p:cTn id="116" dur="500" fill="hold"/>
                                        <p:tgtEl>
                                          <p:spTgt spid="1843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Shape 220"/>
          <p:cNvSpPr/>
          <p:nvPr/>
        </p:nvSpPr>
        <p:spPr>
          <a:xfrm>
            <a:off x="-302033" y="0"/>
            <a:ext cx="226400" cy="856800"/>
          </a:xfrm>
          <a:prstGeom prst="rect">
            <a:avLst/>
          </a:prstGeom>
          <a:solidFill>
            <a:srgbClr val="CCCCCC"/>
          </a:solidFill>
          <a:ln w="19050" cap="flat" cmpd="sng">
            <a:solidFill>
              <a:srgbClr val="666666"/>
            </a:solidFill>
            <a:prstDash val="solid"/>
            <a:round/>
            <a:headEnd type="none" w="med" len="med"/>
            <a:tailEnd type="none" w="med" len="med"/>
          </a:ln>
        </p:spPr>
        <p:txBody>
          <a:bodyPr lIns="121900" tIns="121900" rIns="121900" bIns="121900" anchor="ctr" anchorCtr="0">
            <a:noAutofit/>
          </a:bodyPr>
          <a:lstStyle/>
          <a:p>
            <a:endParaRPr sz="2400"/>
          </a:p>
        </p:txBody>
      </p:sp>
      <p:sp>
        <p:nvSpPr>
          <p:cNvPr id="221" name="Shape 221"/>
          <p:cNvSpPr/>
          <p:nvPr/>
        </p:nvSpPr>
        <p:spPr>
          <a:xfrm>
            <a:off x="-302033" y="857241"/>
            <a:ext cx="226400" cy="856800"/>
          </a:xfrm>
          <a:prstGeom prst="rect">
            <a:avLst/>
          </a:prstGeom>
          <a:solidFill>
            <a:srgbClr val="CCCCCC"/>
          </a:solidFill>
          <a:ln w="19050" cap="flat" cmpd="sng">
            <a:solidFill>
              <a:srgbClr val="666666"/>
            </a:solidFill>
            <a:prstDash val="solid"/>
            <a:round/>
            <a:headEnd type="none" w="med" len="med"/>
            <a:tailEnd type="none" w="med" len="med"/>
          </a:ln>
        </p:spPr>
        <p:txBody>
          <a:bodyPr lIns="121900" tIns="121900" rIns="121900" bIns="121900" anchor="ctr" anchorCtr="0">
            <a:noAutofit/>
          </a:bodyPr>
          <a:lstStyle/>
          <a:p>
            <a:endParaRPr sz="2400"/>
          </a:p>
        </p:txBody>
      </p:sp>
      <p:sp>
        <p:nvSpPr>
          <p:cNvPr id="222" name="Shape 222"/>
          <p:cNvSpPr/>
          <p:nvPr/>
        </p:nvSpPr>
        <p:spPr>
          <a:xfrm>
            <a:off x="-302033" y="1714484"/>
            <a:ext cx="226400" cy="856800"/>
          </a:xfrm>
          <a:prstGeom prst="rect">
            <a:avLst/>
          </a:prstGeom>
          <a:solidFill>
            <a:srgbClr val="CCCCCC"/>
          </a:solidFill>
          <a:ln w="19050" cap="flat" cmpd="sng">
            <a:solidFill>
              <a:srgbClr val="666666"/>
            </a:solidFill>
            <a:prstDash val="solid"/>
            <a:round/>
            <a:headEnd type="none" w="med" len="med"/>
            <a:tailEnd type="none" w="med" len="med"/>
          </a:ln>
        </p:spPr>
        <p:txBody>
          <a:bodyPr lIns="121900" tIns="121900" rIns="121900" bIns="121900" anchor="ctr" anchorCtr="0">
            <a:noAutofit/>
          </a:bodyPr>
          <a:lstStyle/>
          <a:p>
            <a:endParaRPr sz="2400"/>
          </a:p>
        </p:txBody>
      </p:sp>
      <p:sp>
        <p:nvSpPr>
          <p:cNvPr id="223" name="Shape 223"/>
          <p:cNvSpPr/>
          <p:nvPr/>
        </p:nvSpPr>
        <p:spPr>
          <a:xfrm>
            <a:off x="-302033" y="2571747"/>
            <a:ext cx="226400" cy="856800"/>
          </a:xfrm>
          <a:prstGeom prst="rect">
            <a:avLst/>
          </a:prstGeom>
          <a:solidFill>
            <a:srgbClr val="CCCCCC"/>
          </a:solidFill>
          <a:ln w="19050" cap="flat" cmpd="sng">
            <a:solidFill>
              <a:srgbClr val="666666"/>
            </a:solidFill>
            <a:prstDash val="solid"/>
            <a:round/>
            <a:headEnd type="none" w="med" len="med"/>
            <a:tailEnd type="none" w="med" len="med"/>
          </a:ln>
        </p:spPr>
        <p:txBody>
          <a:bodyPr lIns="121900" tIns="121900" rIns="121900" bIns="121900" anchor="ctr" anchorCtr="0">
            <a:noAutofit/>
          </a:bodyPr>
          <a:lstStyle/>
          <a:p>
            <a:endParaRPr sz="2400"/>
          </a:p>
        </p:txBody>
      </p:sp>
      <p:sp>
        <p:nvSpPr>
          <p:cNvPr id="224" name="Shape 224"/>
          <p:cNvSpPr/>
          <p:nvPr/>
        </p:nvSpPr>
        <p:spPr>
          <a:xfrm>
            <a:off x="-302033" y="3429003"/>
            <a:ext cx="226400" cy="856800"/>
          </a:xfrm>
          <a:prstGeom prst="rect">
            <a:avLst/>
          </a:prstGeom>
          <a:solidFill>
            <a:srgbClr val="CCCCCC"/>
          </a:solidFill>
          <a:ln w="19050" cap="flat" cmpd="sng">
            <a:solidFill>
              <a:srgbClr val="666666"/>
            </a:solidFill>
            <a:prstDash val="solid"/>
            <a:round/>
            <a:headEnd type="none" w="med" len="med"/>
            <a:tailEnd type="none" w="med" len="med"/>
          </a:ln>
        </p:spPr>
        <p:txBody>
          <a:bodyPr lIns="121900" tIns="121900" rIns="121900" bIns="121900" anchor="ctr" anchorCtr="0">
            <a:noAutofit/>
          </a:bodyPr>
          <a:lstStyle/>
          <a:p>
            <a:endParaRPr sz="2400"/>
          </a:p>
        </p:txBody>
      </p:sp>
      <p:sp>
        <p:nvSpPr>
          <p:cNvPr id="225" name="Shape 225"/>
          <p:cNvSpPr/>
          <p:nvPr/>
        </p:nvSpPr>
        <p:spPr>
          <a:xfrm>
            <a:off x="-302033" y="4286245"/>
            <a:ext cx="226400" cy="856800"/>
          </a:xfrm>
          <a:prstGeom prst="rect">
            <a:avLst/>
          </a:prstGeom>
          <a:solidFill>
            <a:srgbClr val="CCCCCC"/>
          </a:solidFill>
          <a:ln w="19050" cap="flat" cmpd="sng">
            <a:solidFill>
              <a:srgbClr val="666666"/>
            </a:solidFill>
            <a:prstDash val="solid"/>
            <a:round/>
            <a:headEnd type="none" w="med" len="med"/>
            <a:tailEnd type="none" w="med" len="med"/>
          </a:ln>
        </p:spPr>
        <p:txBody>
          <a:bodyPr lIns="121900" tIns="121900" rIns="121900" bIns="121900" anchor="ctr" anchorCtr="0">
            <a:noAutofit/>
          </a:bodyPr>
          <a:lstStyle/>
          <a:p>
            <a:endParaRPr sz="2400"/>
          </a:p>
        </p:txBody>
      </p:sp>
      <p:sp>
        <p:nvSpPr>
          <p:cNvPr id="226" name="Shape 226"/>
          <p:cNvSpPr/>
          <p:nvPr/>
        </p:nvSpPr>
        <p:spPr>
          <a:xfrm>
            <a:off x="-302033" y="5143488"/>
            <a:ext cx="226400" cy="856800"/>
          </a:xfrm>
          <a:prstGeom prst="rect">
            <a:avLst/>
          </a:prstGeom>
          <a:solidFill>
            <a:srgbClr val="CCCCCC"/>
          </a:solidFill>
          <a:ln w="19050" cap="flat" cmpd="sng">
            <a:solidFill>
              <a:srgbClr val="666666"/>
            </a:solidFill>
            <a:prstDash val="solid"/>
            <a:round/>
            <a:headEnd type="none" w="med" len="med"/>
            <a:tailEnd type="none" w="med" len="med"/>
          </a:ln>
        </p:spPr>
        <p:txBody>
          <a:bodyPr lIns="121900" tIns="121900" rIns="121900" bIns="121900" anchor="ctr" anchorCtr="0">
            <a:noAutofit/>
          </a:bodyPr>
          <a:lstStyle/>
          <a:p>
            <a:endParaRPr sz="2400"/>
          </a:p>
        </p:txBody>
      </p:sp>
      <p:sp>
        <p:nvSpPr>
          <p:cNvPr id="227" name="Shape 227"/>
          <p:cNvSpPr/>
          <p:nvPr/>
        </p:nvSpPr>
        <p:spPr>
          <a:xfrm>
            <a:off x="-302033" y="6000749"/>
            <a:ext cx="226400" cy="856800"/>
          </a:xfrm>
          <a:prstGeom prst="rect">
            <a:avLst/>
          </a:prstGeom>
          <a:solidFill>
            <a:srgbClr val="CCCCCC"/>
          </a:solidFill>
          <a:ln w="19050" cap="flat" cmpd="sng">
            <a:solidFill>
              <a:srgbClr val="666666"/>
            </a:solidFill>
            <a:prstDash val="solid"/>
            <a:round/>
            <a:headEnd type="none" w="med" len="med"/>
            <a:tailEnd type="none" w="med" len="med"/>
          </a:ln>
        </p:spPr>
        <p:txBody>
          <a:bodyPr lIns="121900" tIns="121900" rIns="121900" bIns="121900" anchor="ctr" anchorCtr="0">
            <a:noAutofit/>
          </a:bodyPr>
          <a:lstStyle/>
          <a:p>
            <a:endParaRPr sz="2400"/>
          </a:p>
        </p:txBody>
      </p:sp>
      <p:sp>
        <p:nvSpPr>
          <p:cNvPr id="228" name="Shape 228"/>
          <p:cNvSpPr/>
          <p:nvPr/>
        </p:nvSpPr>
        <p:spPr>
          <a:xfrm rot="5400000">
            <a:off x="11317205" y="-953367"/>
            <a:ext cx="226400" cy="1523200"/>
          </a:xfrm>
          <a:prstGeom prst="rect">
            <a:avLst/>
          </a:prstGeom>
          <a:solidFill>
            <a:srgbClr val="CCCCCC"/>
          </a:solidFill>
          <a:ln w="19050" cap="flat" cmpd="sng">
            <a:solidFill>
              <a:srgbClr val="666666"/>
            </a:solidFill>
            <a:prstDash val="solid"/>
            <a:round/>
            <a:headEnd type="none" w="med" len="med"/>
            <a:tailEnd type="none" w="med" len="med"/>
          </a:ln>
        </p:spPr>
        <p:txBody>
          <a:bodyPr lIns="121900" tIns="121900" rIns="121900" bIns="121900" anchor="ctr" anchorCtr="0">
            <a:noAutofit/>
          </a:bodyPr>
          <a:lstStyle/>
          <a:p>
            <a:endParaRPr sz="2400"/>
          </a:p>
        </p:txBody>
      </p:sp>
      <p:sp>
        <p:nvSpPr>
          <p:cNvPr id="229" name="Shape 229"/>
          <p:cNvSpPr/>
          <p:nvPr/>
        </p:nvSpPr>
        <p:spPr>
          <a:xfrm rot="5400000">
            <a:off x="9793119" y="-953367"/>
            <a:ext cx="226400" cy="1523200"/>
          </a:xfrm>
          <a:prstGeom prst="rect">
            <a:avLst/>
          </a:prstGeom>
          <a:solidFill>
            <a:srgbClr val="CCCCCC"/>
          </a:solidFill>
          <a:ln w="19050" cap="flat" cmpd="sng">
            <a:solidFill>
              <a:srgbClr val="666666"/>
            </a:solidFill>
            <a:prstDash val="solid"/>
            <a:round/>
            <a:headEnd type="none" w="med" len="med"/>
            <a:tailEnd type="none" w="med" len="med"/>
          </a:ln>
        </p:spPr>
        <p:txBody>
          <a:bodyPr lIns="121900" tIns="121900" rIns="121900" bIns="121900" anchor="ctr" anchorCtr="0">
            <a:noAutofit/>
          </a:bodyPr>
          <a:lstStyle/>
          <a:p>
            <a:endParaRPr sz="2400"/>
          </a:p>
        </p:txBody>
      </p:sp>
      <p:sp>
        <p:nvSpPr>
          <p:cNvPr id="230" name="Shape 230"/>
          <p:cNvSpPr/>
          <p:nvPr/>
        </p:nvSpPr>
        <p:spPr>
          <a:xfrm rot="5400000">
            <a:off x="8269032" y="-953367"/>
            <a:ext cx="226400" cy="1523200"/>
          </a:xfrm>
          <a:prstGeom prst="rect">
            <a:avLst/>
          </a:prstGeom>
          <a:solidFill>
            <a:srgbClr val="CCCCCC"/>
          </a:solidFill>
          <a:ln w="19050" cap="flat" cmpd="sng">
            <a:solidFill>
              <a:srgbClr val="666666"/>
            </a:solidFill>
            <a:prstDash val="solid"/>
            <a:round/>
            <a:headEnd type="none" w="med" len="med"/>
            <a:tailEnd type="none" w="med" len="med"/>
          </a:ln>
        </p:spPr>
        <p:txBody>
          <a:bodyPr lIns="121900" tIns="121900" rIns="121900" bIns="121900" anchor="ctr" anchorCtr="0">
            <a:noAutofit/>
          </a:bodyPr>
          <a:lstStyle/>
          <a:p>
            <a:endParaRPr sz="2400"/>
          </a:p>
        </p:txBody>
      </p:sp>
      <p:sp>
        <p:nvSpPr>
          <p:cNvPr id="231" name="Shape 231"/>
          <p:cNvSpPr/>
          <p:nvPr/>
        </p:nvSpPr>
        <p:spPr>
          <a:xfrm rot="5400000">
            <a:off x="6744911" y="-953367"/>
            <a:ext cx="226400" cy="1523200"/>
          </a:xfrm>
          <a:prstGeom prst="rect">
            <a:avLst/>
          </a:prstGeom>
          <a:solidFill>
            <a:srgbClr val="CCCCCC"/>
          </a:solidFill>
          <a:ln w="19050" cap="flat" cmpd="sng">
            <a:solidFill>
              <a:srgbClr val="666666"/>
            </a:solidFill>
            <a:prstDash val="solid"/>
            <a:round/>
            <a:headEnd type="none" w="med" len="med"/>
            <a:tailEnd type="none" w="med" len="med"/>
          </a:ln>
        </p:spPr>
        <p:txBody>
          <a:bodyPr lIns="121900" tIns="121900" rIns="121900" bIns="121900" anchor="ctr" anchorCtr="0">
            <a:noAutofit/>
          </a:bodyPr>
          <a:lstStyle/>
          <a:p>
            <a:endParaRPr sz="2400"/>
          </a:p>
        </p:txBody>
      </p:sp>
      <p:sp>
        <p:nvSpPr>
          <p:cNvPr id="232" name="Shape 232"/>
          <p:cNvSpPr/>
          <p:nvPr/>
        </p:nvSpPr>
        <p:spPr>
          <a:xfrm rot="5400000">
            <a:off x="5220800" y="-953367"/>
            <a:ext cx="226400" cy="1523200"/>
          </a:xfrm>
          <a:prstGeom prst="rect">
            <a:avLst/>
          </a:prstGeom>
          <a:solidFill>
            <a:srgbClr val="CCCCCC"/>
          </a:solidFill>
          <a:ln w="19050" cap="flat" cmpd="sng">
            <a:solidFill>
              <a:srgbClr val="666666"/>
            </a:solidFill>
            <a:prstDash val="solid"/>
            <a:round/>
            <a:headEnd type="none" w="med" len="med"/>
            <a:tailEnd type="none" w="med" len="med"/>
          </a:ln>
        </p:spPr>
        <p:txBody>
          <a:bodyPr lIns="121900" tIns="121900" rIns="121900" bIns="121900" anchor="ctr" anchorCtr="0">
            <a:noAutofit/>
          </a:bodyPr>
          <a:lstStyle/>
          <a:p>
            <a:endParaRPr sz="2400"/>
          </a:p>
        </p:txBody>
      </p:sp>
      <p:sp>
        <p:nvSpPr>
          <p:cNvPr id="233" name="Shape 233"/>
          <p:cNvSpPr/>
          <p:nvPr/>
        </p:nvSpPr>
        <p:spPr>
          <a:xfrm rot="5400000">
            <a:off x="3696713" y="-953367"/>
            <a:ext cx="226400" cy="1523200"/>
          </a:xfrm>
          <a:prstGeom prst="rect">
            <a:avLst/>
          </a:prstGeom>
          <a:solidFill>
            <a:srgbClr val="CCCCCC"/>
          </a:solidFill>
          <a:ln w="19050" cap="flat" cmpd="sng">
            <a:solidFill>
              <a:srgbClr val="666666"/>
            </a:solidFill>
            <a:prstDash val="solid"/>
            <a:round/>
            <a:headEnd type="none" w="med" len="med"/>
            <a:tailEnd type="none" w="med" len="med"/>
          </a:ln>
        </p:spPr>
        <p:txBody>
          <a:bodyPr lIns="121900" tIns="121900" rIns="121900" bIns="121900" anchor="ctr" anchorCtr="0">
            <a:noAutofit/>
          </a:bodyPr>
          <a:lstStyle/>
          <a:p>
            <a:endParaRPr sz="2400"/>
          </a:p>
        </p:txBody>
      </p:sp>
      <p:sp>
        <p:nvSpPr>
          <p:cNvPr id="234" name="Shape 234"/>
          <p:cNvSpPr/>
          <p:nvPr/>
        </p:nvSpPr>
        <p:spPr>
          <a:xfrm rot="5400000">
            <a:off x="2172627" y="-953367"/>
            <a:ext cx="226400" cy="1523200"/>
          </a:xfrm>
          <a:prstGeom prst="rect">
            <a:avLst/>
          </a:prstGeom>
          <a:solidFill>
            <a:srgbClr val="CCCCCC"/>
          </a:solidFill>
          <a:ln w="19050" cap="flat" cmpd="sng">
            <a:solidFill>
              <a:srgbClr val="666666"/>
            </a:solidFill>
            <a:prstDash val="solid"/>
            <a:round/>
            <a:headEnd type="none" w="med" len="med"/>
            <a:tailEnd type="none" w="med" len="med"/>
          </a:ln>
        </p:spPr>
        <p:txBody>
          <a:bodyPr lIns="121900" tIns="121900" rIns="121900" bIns="121900" anchor="ctr" anchorCtr="0">
            <a:noAutofit/>
          </a:bodyPr>
          <a:lstStyle/>
          <a:p>
            <a:endParaRPr sz="2400"/>
          </a:p>
        </p:txBody>
      </p:sp>
      <p:sp>
        <p:nvSpPr>
          <p:cNvPr id="235" name="Shape 235"/>
          <p:cNvSpPr/>
          <p:nvPr/>
        </p:nvSpPr>
        <p:spPr>
          <a:xfrm rot="5400000">
            <a:off x="648505" y="-953367"/>
            <a:ext cx="226400" cy="1523200"/>
          </a:xfrm>
          <a:prstGeom prst="rect">
            <a:avLst/>
          </a:prstGeom>
          <a:solidFill>
            <a:srgbClr val="CCCCCC"/>
          </a:solidFill>
          <a:ln w="19050" cap="flat" cmpd="sng">
            <a:solidFill>
              <a:srgbClr val="666666"/>
            </a:solidFill>
            <a:prstDash val="solid"/>
            <a:round/>
            <a:headEnd type="none" w="med" len="med"/>
            <a:tailEnd type="none" w="med" len="med"/>
          </a:ln>
        </p:spPr>
        <p:txBody>
          <a:bodyPr lIns="121900" tIns="121900" rIns="121900" bIns="121900" anchor="ctr" anchorCtr="0">
            <a:noAutofit/>
          </a:bodyPr>
          <a:lstStyle/>
          <a:p>
            <a:endParaRPr sz="2400"/>
          </a:p>
        </p:txBody>
      </p:sp>
      <p:sp>
        <p:nvSpPr>
          <p:cNvPr id="236" name="Shape 236"/>
          <p:cNvSpPr txBox="1"/>
          <p:nvPr/>
        </p:nvSpPr>
        <p:spPr>
          <a:xfrm>
            <a:off x="408741" y="-122603"/>
            <a:ext cx="11508000" cy="712400"/>
          </a:xfrm>
          <a:prstGeom prst="rect">
            <a:avLst/>
          </a:prstGeom>
          <a:noFill/>
          <a:ln>
            <a:noFill/>
          </a:ln>
        </p:spPr>
        <p:txBody>
          <a:bodyPr lIns="121900" tIns="121900" rIns="121900" bIns="121900" anchor="t" anchorCtr="0">
            <a:noAutofit/>
          </a:bodyPr>
          <a:lstStyle/>
          <a:p>
            <a:pPr algn="ctr">
              <a:lnSpc>
                <a:spcPct val="115000"/>
              </a:lnSpc>
            </a:pPr>
            <a:r>
              <a:rPr lang="es" sz="2667" b="1" dirty="0">
                <a:solidFill>
                  <a:srgbClr val="434343"/>
                </a:solidFill>
                <a:latin typeface="Open Sans"/>
                <a:ea typeface="Open Sans"/>
                <a:cs typeface="Open Sans"/>
                <a:sym typeface="Open Sans"/>
              </a:rPr>
              <a:t>Dimensions of Research Quality</a:t>
            </a:r>
          </a:p>
          <a:p>
            <a:pPr algn="ctr">
              <a:lnSpc>
                <a:spcPct val="115000"/>
              </a:lnSpc>
              <a:buClr>
                <a:schemeClr val="dk1"/>
              </a:buClr>
            </a:pPr>
            <a:endParaRPr sz="1733" b="1" dirty="0">
              <a:solidFill>
                <a:schemeClr val="dk1"/>
              </a:solidFill>
              <a:latin typeface="Open Sans"/>
              <a:ea typeface="Open Sans"/>
              <a:cs typeface="Open Sans"/>
              <a:sym typeface="Open Sans"/>
            </a:endParaRPr>
          </a:p>
          <a:p>
            <a:pPr algn="ctr">
              <a:lnSpc>
                <a:spcPct val="115000"/>
              </a:lnSpc>
              <a:buClr>
                <a:schemeClr val="dk1"/>
              </a:buClr>
              <a:buSzPct val="84615"/>
            </a:pPr>
            <a:r>
              <a:rPr lang="es" sz="1733" b="1" dirty="0">
                <a:solidFill>
                  <a:srgbClr val="434343"/>
                </a:solidFill>
                <a:latin typeface="Open Sans"/>
                <a:ea typeface="Open Sans"/>
                <a:cs typeface="Open Sans"/>
                <a:sym typeface="Open Sans"/>
              </a:rPr>
              <a:t>Certain key issues need to be taken into account:</a:t>
            </a:r>
          </a:p>
          <a:p>
            <a:pPr algn="ctr">
              <a:lnSpc>
                <a:spcPct val="115000"/>
              </a:lnSpc>
            </a:pPr>
            <a:endParaRPr sz="2667" b="1" dirty="0">
              <a:solidFill>
                <a:srgbClr val="434343"/>
              </a:solidFill>
              <a:latin typeface="Open Sans"/>
              <a:ea typeface="Open Sans"/>
              <a:cs typeface="Open Sans"/>
              <a:sym typeface="Open Sans"/>
            </a:endParaRPr>
          </a:p>
        </p:txBody>
      </p:sp>
      <p:grpSp>
        <p:nvGrpSpPr>
          <p:cNvPr id="237" name="Shape 237"/>
          <p:cNvGrpSpPr/>
          <p:nvPr/>
        </p:nvGrpSpPr>
        <p:grpSpPr>
          <a:xfrm>
            <a:off x="2496794" y="4301013"/>
            <a:ext cx="2224834" cy="2063648"/>
            <a:chOff x="1541673" y="2324438"/>
            <a:chExt cx="1378235" cy="1237512"/>
          </a:xfrm>
        </p:grpSpPr>
        <p:sp>
          <p:nvSpPr>
            <p:cNvPr id="238" name="Shape 238"/>
            <p:cNvSpPr txBox="1"/>
            <p:nvPr/>
          </p:nvSpPr>
          <p:spPr>
            <a:xfrm>
              <a:off x="1541673" y="2868950"/>
              <a:ext cx="1378235" cy="693000"/>
            </a:xfrm>
            <a:prstGeom prst="rect">
              <a:avLst/>
            </a:prstGeom>
            <a:noFill/>
            <a:ln>
              <a:noFill/>
            </a:ln>
          </p:spPr>
          <p:txBody>
            <a:bodyPr lIns="121900" tIns="121900" rIns="121900" bIns="121900" anchor="t" anchorCtr="0">
              <a:noAutofit/>
            </a:bodyPr>
            <a:lstStyle/>
            <a:p>
              <a:pPr algn="ctr">
                <a:lnSpc>
                  <a:spcPct val="115000"/>
                </a:lnSpc>
              </a:pPr>
              <a:r>
                <a:rPr lang="es" sz="1333" b="1" dirty="0">
                  <a:solidFill>
                    <a:srgbClr val="434343"/>
                  </a:solidFill>
                  <a:latin typeface="Open Sans"/>
                  <a:ea typeface="Open Sans"/>
                  <a:cs typeface="Open Sans"/>
                  <a:sym typeface="Open Sans"/>
                </a:rPr>
                <a:t>COMPREHENSIVENESS</a:t>
              </a:r>
            </a:p>
            <a:p>
              <a:pPr algn="ctr">
                <a:lnSpc>
                  <a:spcPct val="115000"/>
                </a:lnSpc>
              </a:pPr>
              <a:r>
                <a:rPr lang="en-US" sz="1333" dirty="0">
                  <a:solidFill>
                    <a:srgbClr val="093343"/>
                  </a:solidFill>
                  <a:latin typeface="Open Sans"/>
                  <a:ea typeface="Open Sans"/>
                  <a:cs typeface="Open Sans"/>
                </a:rPr>
                <a:t>Does the research cover all necessary aspects of the topic?</a:t>
              </a:r>
              <a:endParaRPr lang="es" sz="1333" dirty="0">
                <a:solidFill>
                  <a:srgbClr val="093343"/>
                </a:solidFill>
                <a:latin typeface="Open Sans"/>
                <a:ea typeface="Open Sans"/>
                <a:cs typeface="Open Sans"/>
                <a:sym typeface="Open Sans"/>
              </a:endParaRPr>
            </a:p>
            <a:p>
              <a:pPr lvl="0" algn="ctr">
                <a:lnSpc>
                  <a:spcPct val="115000"/>
                </a:lnSpc>
              </a:pPr>
              <a:endParaRPr lang="en-US" sz="1333" dirty="0">
                <a:solidFill>
                  <a:srgbClr val="093343"/>
                </a:solidFill>
                <a:latin typeface="Open Sans"/>
                <a:ea typeface="Open Sans"/>
                <a:cs typeface="Open Sans"/>
              </a:endParaRPr>
            </a:p>
            <a:p>
              <a:pPr lvl="0" algn="ctr">
                <a:lnSpc>
                  <a:spcPct val="115000"/>
                </a:lnSpc>
              </a:pPr>
              <a:endParaRPr lang="es" sz="1333" dirty="0">
                <a:solidFill>
                  <a:srgbClr val="093343"/>
                </a:solidFill>
                <a:latin typeface="Open Sans"/>
                <a:ea typeface="Open Sans"/>
                <a:cs typeface="Open Sans"/>
                <a:sym typeface="Open Sans"/>
              </a:endParaRPr>
            </a:p>
          </p:txBody>
        </p:sp>
        <p:pic>
          <p:nvPicPr>
            <p:cNvPr id="239" name="Shape 239"/>
            <p:cNvPicPr preferRelativeResize="0"/>
            <p:nvPr/>
          </p:nvPicPr>
          <p:blipFill>
            <a:blip r:embed="rId3">
              <a:alphaModFix/>
            </a:blip>
            <a:stretch>
              <a:fillRect/>
            </a:stretch>
          </p:blipFill>
          <p:spPr>
            <a:xfrm>
              <a:off x="2043028" y="2324438"/>
              <a:ext cx="429791" cy="471850"/>
            </a:xfrm>
            <a:prstGeom prst="rect">
              <a:avLst/>
            </a:prstGeom>
            <a:noFill/>
            <a:ln>
              <a:noFill/>
            </a:ln>
          </p:spPr>
        </p:pic>
      </p:grpSp>
      <p:grpSp>
        <p:nvGrpSpPr>
          <p:cNvPr id="240" name="Shape 240"/>
          <p:cNvGrpSpPr/>
          <p:nvPr/>
        </p:nvGrpSpPr>
        <p:grpSpPr>
          <a:xfrm>
            <a:off x="297029" y="1506413"/>
            <a:ext cx="1821857" cy="1582819"/>
            <a:chOff x="0" y="2324436"/>
            <a:chExt cx="1366393" cy="1187114"/>
          </a:xfrm>
        </p:grpSpPr>
        <p:sp>
          <p:nvSpPr>
            <p:cNvPr id="241" name="Shape 241"/>
            <p:cNvSpPr txBox="1"/>
            <p:nvPr/>
          </p:nvSpPr>
          <p:spPr>
            <a:xfrm>
              <a:off x="0" y="2868950"/>
              <a:ext cx="1366393" cy="642600"/>
            </a:xfrm>
            <a:prstGeom prst="rect">
              <a:avLst/>
            </a:prstGeom>
            <a:noFill/>
            <a:ln>
              <a:noFill/>
            </a:ln>
          </p:spPr>
          <p:txBody>
            <a:bodyPr lIns="121900" tIns="121900" rIns="121900" bIns="121900" anchor="t" anchorCtr="0">
              <a:noAutofit/>
            </a:bodyPr>
            <a:lstStyle/>
            <a:p>
              <a:pPr algn="ctr">
                <a:lnSpc>
                  <a:spcPct val="115000"/>
                </a:lnSpc>
              </a:pPr>
              <a:r>
                <a:rPr lang="es" sz="1333" b="1" dirty="0">
                  <a:solidFill>
                    <a:srgbClr val="434343"/>
                  </a:solidFill>
                  <a:latin typeface="Open Sans"/>
                  <a:ea typeface="Open Sans"/>
                  <a:cs typeface="Open Sans"/>
                  <a:sym typeface="Open Sans"/>
                </a:rPr>
                <a:t>ETHICS</a:t>
              </a:r>
            </a:p>
            <a:p>
              <a:pPr algn="ctr">
                <a:lnSpc>
                  <a:spcPct val="115000"/>
                </a:lnSpc>
              </a:pPr>
              <a:r>
                <a:rPr lang="en-US" sz="1333" dirty="0">
                  <a:solidFill>
                    <a:srgbClr val="093343"/>
                  </a:solidFill>
                  <a:latin typeface="Open Sans"/>
                  <a:ea typeface="Open Sans"/>
                  <a:cs typeface="Open Sans"/>
                </a:rPr>
                <a:t>Were ethical standards followed in the research process?</a:t>
              </a:r>
            </a:p>
            <a:p>
              <a:pPr algn="ctr">
                <a:lnSpc>
                  <a:spcPct val="115000"/>
                </a:lnSpc>
              </a:pPr>
              <a:endParaRPr lang="es" sz="1333" dirty="0">
                <a:solidFill>
                  <a:srgbClr val="093343"/>
                </a:solidFill>
                <a:latin typeface="Open Sans"/>
                <a:ea typeface="Open Sans"/>
                <a:cs typeface="Open Sans"/>
                <a:sym typeface="Open Sans"/>
              </a:endParaRPr>
            </a:p>
          </p:txBody>
        </p:sp>
        <p:pic>
          <p:nvPicPr>
            <p:cNvPr id="242" name="Shape 242"/>
            <p:cNvPicPr preferRelativeResize="0"/>
            <p:nvPr/>
          </p:nvPicPr>
          <p:blipFill>
            <a:blip r:embed="rId4">
              <a:alphaModFix/>
            </a:blip>
            <a:stretch>
              <a:fillRect/>
            </a:stretch>
          </p:blipFill>
          <p:spPr>
            <a:xfrm>
              <a:off x="452737" y="2324436"/>
              <a:ext cx="527025" cy="471853"/>
            </a:xfrm>
            <a:prstGeom prst="rect">
              <a:avLst/>
            </a:prstGeom>
            <a:noFill/>
            <a:ln>
              <a:noFill/>
            </a:ln>
          </p:spPr>
        </p:pic>
      </p:grpSp>
      <p:grpSp>
        <p:nvGrpSpPr>
          <p:cNvPr id="243" name="Shape 243"/>
          <p:cNvGrpSpPr/>
          <p:nvPr/>
        </p:nvGrpSpPr>
        <p:grpSpPr>
          <a:xfrm>
            <a:off x="5140600" y="1984178"/>
            <a:ext cx="1910000" cy="1764415"/>
            <a:chOff x="3003074" y="2324438"/>
            <a:chExt cx="1432500" cy="1323311"/>
          </a:xfrm>
        </p:grpSpPr>
        <p:sp>
          <p:nvSpPr>
            <p:cNvPr id="244" name="Shape 244"/>
            <p:cNvSpPr txBox="1"/>
            <p:nvPr/>
          </p:nvSpPr>
          <p:spPr>
            <a:xfrm>
              <a:off x="3003074" y="2868950"/>
              <a:ext cx="1432500" cy="778800"/>
            </a:xfrm>
            <a:prstGeom prst="rect">
              <a:avLst/>
            </a:prstGeom>
            <a:noFill/>
            <a:ln>
              <a:noFill/>
            </a:ln>
          </p:spPr>
          <p:txBody>
            <a:bodyPr lIns="121900" tIns="121900" rIns="121900" bIns="121900" anchor="t" anchorCtr="0">
              <a:noAutofit/>
            </a:bodyPr>
            <a:lstStyle/>
            <a:p>
              <a:pPr algn="ctr">
                <a:lnSpc>
                  <a:spcPct val="115000"/>
                </a:lnSpc>
              </a:pPr>
              <a:r>
                <a:rPr lang="es" sz="1333" b="1" dirty="0">
                  <a:solidFill>
                    <a:srgbClr val="434343"/>
                  </a:solidFill>
                  <a:latin typeface="Open Sans"/>
                  <a:ea typeface="Open Sans"/>
                  <a:cs typeface="Open Sans"/>
                  <a:sym typeface="Open Sans"/>
                </a:rPr>
                <a:t>COHERENCE</a:t>
              </a:r>
            </a:p>
            <a:p>
              <a:pPr algn="ctr">
                <a:lnSpc>
                  <a:spcPct val="115000"/>
                </a:lnSpc>
              </a:pPr>
              <a:r>
                <a:rPr lang="en-US" sz="1333" dirty="0">
                  <a:solidFill>
                    <a:srgbClr val="093343"/>
                  </a:solidFill>
                  <a:latin typeface="Open Sans"/>
                  <a:ea typeface="Open Sans"/>
                  <a:cs typeface="Open Sans"/>
                </a:rPr>
                <a:t>How well do the research components fit together?</a:t>
              </a:r>
            </a:p>
            <a:p>
              <a:pPr lvl="0" algn="ctr">
                <a:lnSpc>
                  <a:spcPct val="115000"/>
                </a:lnSpc>
              </a:pPr>
              <a:endParaRPr lang="es" sz="1333" dirty="0">
                <a:solidFill>
                  <a:srgbClr val="093343"/>
                </a:solidFill>
                <a:latin typeface="Open Sans"/>
                <a:ea typeface="Open Sans"/>
                <a:cs typeface="Open Sans"/>
                <a:sym typeface="Open Sans"/>
              </a:endParaRPr>
            </a:p>
          </p:txBody>
        </p:sp>
        <p:pic>
          <p:nvPicPr>
            <p:cNvPr id="245" name="Shape 245"/>
            <p:cNvPicPr preferRelativeResize="0"/>
            <p:nvPr/>
          </p:nvPicPr>
          <p:blipFill>
            <a:blip r:embed="rId5">
              <a:alphaModFix/>
            </a:blip>
            <a:stretch>
              <a:fillRect/>
            </a:stretch>
          </p:blipFill>
          <p:spPr>
            <a:xfrm>
              <a:off x="3446855" y="2324438"/>
              <a:ext cx="544938" cy="471850"/>
            </a:xfrm>
            <a:prstGeom prst="rect">
              <a:avLst/>
            </a:prstGeom>
            <a:noFill/>
            <a:ln>
              <a:noFill/>
            </a:ln>
          </p:spPr>
        </p:pic>
      </p:grpSp>
      <p:grpSp>
        <p:nvGrpSpPr>
          <p:cNvPr id="246" name="Shape 246"/>
          <p:cNvGrpSpPr/>
          <p:nvPr/>
        </p:nvGrpSpPr>
        <p:grpSpPr>
          <a:xfrm>
            <a:off x="7684352" y="4301013"/>
            <a:ext cx="1910000" cy="1764415"/>
            <a:chOff x="4479824" y="2324438"/>
            <a:chExt cx="1432500" cy="1323311"/>
          </a:xfrm>
        </p:grpSpPr>
        <p:sp>
          <p:nvSpPr>
            <p:cNvPr id="247" name="Shape 247"/>
            <p:cNvSpPr txBox="1"/>
            <p:nvPr/>
          </p:nvSpPr>
          <p:spPr>
            <a:xfrm>
              <a:off x="4479824" y="2868950"/>
              <a:ext cx="1432500" cy="778800"/>
            </a:xfrm>
            <a:prstGeom prst="rect">
              <a:avLst/>
            </a:prstGeom>
            <a:noFill/>
            <a:ln>
              <a:noFill/>
            </a:ln>
          </p:spPr>
          <p:txBody>
            <a:bodyPr lIns="121900" tIns="121900" rIns="121900" bIns="121900" anchor="t" anchorCtr="0">
              <a:noAutofit/>
            </a:bodyPr>
            <a:lstStyle/>
            <a:p>
              <a:pPr algn="ctr">
                <a:lnSpc>
                  <a:spcPct val="115000"/>
                </a:lnSpc>
              </a:pPr>
              <a:r>
                <a:rPr lang="es" sz="1333" b="1" dirty="0">
                  <a:solidFill>
                    <a:srgbClr val="434343"/>
                  </a:solidFill>
                  <a:latin typeface="Open Sans"/>
                  <a:ea typeface="Open Sans"/>
                  <a:cs typeface="Open Sans"/>
                  <a:sym typeface="Open Sans"/>
                </a:rPr>
                <a:t>ORIGINALITY</a:t>
              </a:r>
            </a:p>
            <a:p>
              <a:pPr algn="ctr">
                <a:lnSpc>
                  <a:spcPct val="115000"/>
                </a:lnSpc>
              </a:pPr>
              <a:r>
                <a:rPr lang="en-US" sz="1333" dirty="0">
                  <a:solidFill>
                    <a:srgbClr val="093343"/>
                  </a:solidFill>
                  <a:latin typeface="Open Sans"/>
                  <a:ea typeface="Open Sans"/>
                  <a:cs typeface="Open Sans"/>
                </a:rPr>
                <a:t>Does the research contribute new knowledge or insights?</a:t>
              </a:r>
            </a:p>
            <a:p>
              <a:pPr lvl="0" algn="ctr">
                <a:lnSpc>
                  <a:spcPct val="115000"/>
                </a:lnSpc>
              </a:pPr>
              <a:endParaRPr lang="es" sz="1333" dirty="0">
                <a:solidFill>
                  <a:srgbClr val="093343"/>
                </a:solidFill>
                <a:latin typeface="Open Sans"/>
                <a:ea typeface="Open Sans"/>
                <a:cs typeface="Open Sans"/>
                <a:sym typeface="Open Sans"/>
              </a:endParaRPr>
            </a:p>
          </p:txBody>
        </p:sp>
        <p:pic>
          <p:nvPicPr>
            <p:cNvPr id="248" name="Shape 248"/>
            <p:cNvPicPr preferRelativeResize="0"/>
            <p:nvPr/>
          </p:nvPicPr>
          <p:blipFill>
            <a:blip r:embed="rId6">
              <a:alphaModFix/>
            </a:blip>
            <a:stretch>
              <a:fillRect/>
            </a:stretch>
          </p:blipFill>
          <p:spPr>
            <a:xfrm>
              <a:off x="5022963" y="2324438"/>
              <a:ext cx="346223" cy="471849"/>
            </a:xfrm>
            <a:prstGeom prst="rect">
              <a:avLst/>
            </a:prstGeom>
            <a:noFill/>
            <a:ln>
              <a:noFill/>
            </a:ln>
          </p:spPr>
        </p:pic>
      </p:grpSp>
      <p:grpSp>
        <p:nvGrpSpPr>
          <p:cNvPr id="252" name="Shape 252"/>
          <p:cNvGrpSpPr/>
          <p:nvPr/>
        </p:nvGrpSpPr>
        <p:grpSpPr>
          <a:xfrm>
            <a:off x="9736197" y="1553182"/>
            <a:ext cx="2040000" cy="1764415"/>
            <a:chOff x="7445824" y="2324438"/>
            <a:chExt cx="1530000" cy="1323311"/>
          </a:xfrm>
        </p:grpSpPr>
        <p:sp>
          <p:nvSpPr>
            <p:cNvPr id="253" name="Shape 253"/>
            <p:cNvSpPr txBox="1"/>
            <p:nvPr/>
          </p:nvSpPr>
          <p:spPr>
            <a:xfrm>
              <a:off x="7445824" y="2868950"/>
              <a:ext cx="1530000" cy="778800"/>
            </a:xfrm>
            <a:prstGeom prst="rect">
              <a:avLst/>
            </a:prstGeom>
            <a:noFill/>
            <a:ln>
              <a:noFill/>
            </a:ln>
          </p:spPr>
          <p:txBody>
            <a:bodyPr lIns="121900" tIns="121900" rIns="121900" bIns="121900" anchor="t" anchorCtr="0">
              <a:noAutofit/>
            </a:bodyPr>
            <a:lstStyle/>
            <a:p>
              <a:pPr algn="ctr">
                <a:lnSpc>
                  <a:spcPct val="115000"/>
                </a:lnSpc>
              </a:pPr>
              <a:r>
                <a:rPr lang="es" sz="1333" b="1" dirty="0">
                  <a:solidFill>
                    <a:srgbClr val="434343"/>
                  </a:solidFill>
                  <a:latin typeface="Open Sans"/>
                  <a:ea typeface="Open Sans"/>
                  <a:cs typeface="Open Sans"/>
                  <a:sym typeface="Open Sans"/>
                </a:rPr>
                <a:t>IMPACT</a:t>
              </a:r>
            </a:p>
            <a:p>
              <a:pPr algn="ctr">
                <a:lnSpc>
                  <a:spcPct val="115000"/>
                </a:lnSpc>
              </a:pPr>
              <a:r>
                <a:rPr lang="en-US" sz="1333" dirty="0">
                  <a:solidFill>
                    <a:srgbClr val="093343"/>
                  </a:solidFill>
                  <a:latin typeface="Open Sans"/>
                  <a:ea typeface="Open Sans"/>
                  <a:cs typeface="Open Sans"/>
                </a:rPr>
                <a:t>Does the research have practical applications or influence?</a:t>
              </a:r>
            </a:p>
            <a:p>
              <a:pPr lvl="0" algn="ctr">
                <a:lnSpc>
                  <a:spcPct val="115000"/>
                </a:lnSpc>
              </a:pPr>
              <a:endParaRPr lang="es" sz="1333" dirty="0">
                <a:solidFill>
                  <a:srgbClr val="093343"/>
                </a:solidFill>
                <a:latin typeface="Open Sans"/>
                <a:ea typeface="Open Sans"/>
                <a:cs typeface="Open Sans"/>
                <a:sym typeface="Open Sans"/>
              </a:endParaRPr>
            </a:p>
          </p:txBody>
        </p:sp>
        <p:pic>
          <p:nvPicPr>
            <p:cNvPr id="254" name="Shape 254"/>
            <p:cNvPicPr preferRelativeResize="0"/>
            <p:nvPr/>
          </p:nvPicPr>
          <p:blipFill>
            <a:blip r:embed="rId7">
              <a:alphaModFix/>
            </a:blip>
            <a:stretch>
              <a:fillRect/>
            </a:stretch>
          </p:blipFill>
          <p:spPr>
            <a:xfrm>
              <a:off x="7967213" y="2324438"/>
              <a:ext cx="584820" cy="471850"/>
            </a:xfrm>
            <a:prstGeom prst="rect">
              <a:avLst/>
            </a:prstGeom>
            <a:noFill/>
            <a:ln>
              <a:noFill/>
            </a:ln>
          </p:spPr>
        </p:pic>
      </p:grpSp>
    </p:spTree>
    <p:extLst>
      <p:ext uri="{BB962C8B-B14F-4D97-AF65-F5344CB8AC3E}">
        <p14:creationId xmlns:p14="http://schemas.microsoft.com/office/powerpoint/2010/main" val="3039480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36"/>
                                        </p:tgtEl>
                                        <p:attrNameLst>
                                          <p:attrName>style.visibility</p:attrName>
                                        </p:attrNameLst>
                                      </p:cBhvr>
                                      <p:to>
                                        <p:strVal val="visible"/>
                                      </p:to>
                                    </p:set>
                                    <p:animEffect transition="in" filter="fade">
                                      <p:cBhvr>
                                        <p:cTn id="7" dur="1000"/>
                                        <p:tgtEl>
                                          <p:spTgt spid="236"/>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240"/>
                                        </p:tgtEl>
                                        <p:attrNameLst>
                                          <p:attrName>style.visibility</p:attrName>
                                        </p:attrNameLst>
                                      </p:cBhvr>
                                      <p:to>
                                        <p:strVal val="visible"/>
                                      </p:to>
                                    </p:set>
                                    <p:animEffect transition="in" filter="fade">
                                      <p:cBhvr>
                                        <p:cTn id="11" dur="1000"/>
                                        <p:tgtEl>
                                          <p:spTgt spid="240"/>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237"/>
                                        </p:tgtEl>
                                        <p:attrNameLst>
                                          <p:attrName>style.visibility</p:attrName>
                                        </p:attrNameLst>
                                      </p:cBhvr>
                                      <p:to>
                                        <p:strVal val="visible"/>
                                      </p:to>
                                    </p:set>
                                    <p:animEffect transition="in" filter="fade">
                                      <p:cBhvr>
                                        <p:cTn id="15" dur="1000"/>
                                        <p:tgtEl>
                                          <p:spTgt spid="237"/>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243"/>
                                        </p:tgtEl>
                                        <p:attrNameLst>
                                          <p:attrName>style.visibility</p:attrName>
                                        </p:attrNameLst>
                                      </p:cBhvr>
                                      <p:to>
                                        <p:strVal val="visible"/>
                                      </p:to>
                                    </p:set>
                                    <p:animEffect transition="in" filter="fade">
                                      <p:cBhvr>
                                        <p:cTn id="19" dur="1000"/>
                                        <p:tgtEl>
                                          <p:spTgt spid="243"/>
                                        </p:tgtEl>
                                      </p:cBhvr>
                                    </p:animEffect>
                                  </p:childTnLst>
                                </p:cTn>
                              </p:par>
                            </p:childTnLst>
                          </p:cTn>
                        </p:par>
                        <p:par>
                          <p:cTn id="20" fill="hold">
                            <p:stCondLst>
                              <p:cond delay="4000"/>
                            </p:stCondLst>
                            <p:childTnLst>
                              <p:par>
                                <p:cTn id="21" presetID="10" presetClass="entr" presetSubtype="0" fill="hold" nodeType="afterEffect">
                                  <p:stCondLst>
                                    <p:cond delay="0"/>
                                  </p:stCondLst>
                                  <p:childTnLst>
                                    <p:set>
                                      <p:cBhvr>
                                        <p:cTn id="22" dur="1" fill="hold">
                                          <p:stCondLst>
                                            <p:cond delay="0"/>
                                          </p:stCondLst>
                                        </p:cTn>
                                        <p:tgtEl>
                                          <p:spTgt spid="246"/>
                                        </p:tgtEl>
                                        <p:attrNameLst>
                                          <p:attrName>style.visibility</p:attrName>
                                        </p:attrNameLst>
                                      </p:cBhvr>
                                      <p:to>
                                        <p:strVal val="visible"/>
                                      </p:to>
                                    </p:set>
                                    <p:animEffect transition="in" filter="fade">
                                      <p:cBhvr>
                                        <p:cTn id="23" dur="1000"/>
                                        <p:tgtEl>
                                          <p:spTgt spid="246"/>
                                        </p:tgtEl>
                                      </p:cBhvr>
                                    </p:animEffect>
                                  </p:childTnLst>
                                </p:cTn>
                              </p:par>
                            </p:childTnLst>
                          </p:cTn>
                        </p:par>
                        <p:par>
                          <p:cTn id="24" fill="hold">
                            <p:stCondLst>
                              <p:cond delay="5000"/>
                            </p:stCondLst>
                            <p:childTnLst>
                              <p:par>
                                <p:cTn id="25" presetID="10" presetClass="entr" presetSubtype="0" fill="hold" nodeType="afterEffect">
                                  <p:stCondLst>
                                    <p:cond delay="0"/>
                                  </p:stCondLst>
                                  <p:childTnLst>
                                    <p:set>
                                      <p:cBhvr>
                                        <p:cTn id="26" dur="1" fill="hold">
                                          <p:stCondLst>
                                            <p:cond delay="0"/>
                                          </p:stCondLst>
                                        </p:cTn>
                                        <p:tgtEl>
                                          <p:spTgt spid="252"/>
                                        </p:tgtEl>
                                        <p:attrNameLst>
                                          <p:attrName>style.visibility</p:attrName>
                                        </p:attrNameLst>
                                      </p:cBhvr>
                                      <p:to>
                                        <p:strVal val="visible"/>
                                      </p:to>
                                    </p:set>
                                    <p:animEffect transition="in" filter="fade">
                                      <p:cBhvr>
                                        <p:cTn id="27" dur="1000"/>
                                        <p:tgtEl>
                                          <p:spTgt spid="2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
            <a:extLst>
              <a:ext uri="{FF2B5EF4-FFF2-40B4-BE49-F238E27FC236}">
                <a16:creationId xmlns:a16="http://schemas.microsoft.com/office/drawing/2014/main" id="{ADCAC79F-5088-4A02-B2D0-14120B093C97}"/>
              </a:ext>
            </a:extLst>
          </p:cNvPr>
          <p:cNvSpPr>
            <a:spLocks noGrp="1" noChangeArrowheads="1"/>
          </p:cNvSpPr>
          <p:nvPr>
            <p:ph type="title"/>
          </p:nvPr>
        </p:nvSpPr>
        <p:spPr/>
        <p:txBody>
          <a:bodyPr>
            <a:normAutofit/>
          </a:bodyPr>
          <a:lstStyle/>
          <a:p>
            <a:r>
              <a:rPr lang="en-GB" altLang="en-US" sz="3200" dirty="0">
                <a:solidFill>
                  <a:srgbClr val="CC00FF"/>
                </a:solidFill>
                <a:latin typeface="Century Gothic" panose="020B0502020202020204" pitchFamily="34" charset="0"/>
              </a:rPr>
              <a:t>Writing Grant Application</a:t>
            </a:r>
            <a:br>
              <a:rPr lang="en-GB" altLang="en-US" sz="3200" dirty="0">
                <a:solidFill>
                  <a:srgbClr val="CC00FF"/>
                </a:solidFill>
                <a:latin typeface="Century Gothic" panose="020B0502020202020204" pitchFamily="34" charset="0"/>
              </a:rPr>
            </a:br>
            <a:r>
              <a:rPr lang="en-GB" altLang="en-US" sz="3200" dirty="0">
                <a:solidFill>
                  <a:srgbClr val="CC00FF"/>
                </a:solidFill>
                <a:latin typeface="Century Gothic" panose="020B0502020202020204" pitchFamily="34" charset="0"/>
              </a:rPr>
              <a:t>- Formal Structure</a:t>
            </a:r>
          </a:p>
        </p:txBody>
      </p:sp>
      <p:sp>
        <p:nvSpPr>
          <p:cNvPr id="22531" name="Rectangle 3">
            <a:extLst>
              <a:ext uri="{FF2B5EF4-FFF2-40B4-BE49-F238E27FC236}">
                <a16:creationId xmlns:a16="http://schemas.microsoft.com/office/drawing/2014/main" id="{49C89CBF-6647-4C1B-88C9-068FC3863EE0}"/>
              </a:ext>
            </a:extLst>
          </p:cNvPr>
          <p:cNvSpPr>
            <a:spLocks noGrp="1" noChangeArrowheads="1"/>
          </p:cNvSpPr>
          <p:nvPr>
            <p:ph type="body" idx="1"/>
          </p:nvPr>
        </p:nvSpPr>
        <p:spPr/>
        <p:txBody>
          <a:bodyPr/>
          <a:lstStyle/>
          <a:p>
            <a:pPr>
              <a:lnSpc>
                <a:spcPct val="90000"/>
              </a:lnSpc>
              <a:buClr>
                <a:srgbClr val="CC00FF"/>
              </a:buClr>
              <a:buFont typeface="Wingdings" panose="05000000000000000000" pitchFamily="2" charset="2"/>
              <a:buNone/>
            </a:pPr>
            <a:r>
              <a:rPr lang="en-GB" altLang="en-US" dirty="0">
                <a:latin typeface="Century Gothic" panose="020B0502020202020204" pitchFamily="34" charset="0"/>
              </a:rPr>
              <a:t>Essential Contents:</a:t>
            </a:r>
          </a:p>
          <a:p>
            <a:pPr>
              <a:lnSpc>
                <a:spcPct val="90000"/>
              </a:lnSpc>
              <a:buClr>
                <a:srgbClr val="CC00FF"/>
              </a:buClr>
            </a:pPr>
            <a:r>
              <a:rPr lang="en-GB" altLang="en-US" dirty="0">
                <a:latin typeface="Century Gothic" panose="020B0502020202020204" pitchFamily="34" charset="0"/>
              </a:rPr>
              <a:t>Statement of the problem.</a:t>
            </a:r>
          </a:p>
          <a:p>
            <a:pPr>
              <a:lnSpc>
                <a:spcPct val="90000"/>
              </a:lnSpc>
              <a:buClr>
                <a:srgbClr val="CC00FF"/>
              </a:buClr>
            </a:pPr>
            <a:r>
              <a:rPr lang="en-GB" altLang="en-US" dirty="0">
                <a:latin typeface="Century Gothic" panose="020B0502020202020204" pitchFamily="34" charset="0"/>
              </a:rPr>
              <a:t>Summary of current developments in the field.</a:t>
            </a:r>
          </a:p>
          <a:p>
            <a:pPr>
              <a:lnSpc>
                <a:spcPct val="90000"/>
              </a:lnSpc>
              <a:buClr>
                <a:srgbClr val="CC00FF"/>
              </a:buClr>
            </a:pPr>
            <a:r>
              <a:rPr lang="en-GB" altLang="en-US" dirty="0">
                <a:latin typeface="Century Gothic" panose="020B0502020202020204" pitchFamily="34" charset="0"/>
              </a:rPr>
              <a:t>Statement of what is new about the project.</a:t>
            </a:r>
          </a:p>
          <a:p>
            <a:pPr>
              <a:lnSpc>
                <a:spcPct val="90000"/>
              </a:lnSpc>
              <a:buClr>
                <a:srgbClr val="CC00FF"/>
              </a:buClr>
            </a:pPr>
            <a:r>
              <a:rPr lang="en-GB" altLang="en-US" dirty="0">
                <a:latin typeface="Century Gothic" panose="020B0502020202020204" pitchFamily="34" charset="0"/>
              </a:rPr>
              <a:t>Indication of the extent to which the research builds on previous work by you and by others?</a:t>
            </a:r>
          </a:p>
          <a:p>
            <a:pPr>
              <a:lnSpc>
                <a:spcPct val="90000"/>
              </a:lnSpc>
              <a:buClr>
                <a:srgbClr val="CC00FF"/>
              </a:buClr>
            </a:pPr>
            <a:r>
              <a:rPr lang="en-GB" altLang="en-US" dirty="0">
                <a:latin typeface="Century Gothic" panose="020B0502020202020204" pitchFamily="34" charset="0"/>
              </a:rPr>
              <a:t>In certain cases, assurance that you are aware of existing work in the field despite no exhaustive literature review being available.</a:t>
            </a:r>
          </a:p>
        </p:txBody>
      </p:sp>
    </p:spTree>
    <p:extLst>
      <p:ext uri="{BB962C8B-B14F-4D97-AF65-F5344CB8AC3E}">
        <p14:creationId xmlns:p14="http://schemas.microsoft.com/office/powerpoint/2010/main" val="40365402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Effect transition="in" filter="dissolve">
                                      <p:cBhvr>
                                        <p:cTn id="7" dur="500"/>
                                        <p:tgtEl>
                                          <p:spTgt spid="2253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2531">
                                            <p:txEl>
                                              <p:pRg st="1" end="1"/>
                                            </p:txEl>
                                          </p:spTgt>
                                        </p:tgtEl>
                                        <p:attrNameLst>
                                          <p:attrName>style.visibility</p:attrName>
                                        </p:attrNameLst>
                                      </p:cBhvr>
                                      <p:to>
                                        <p:strVal val="visible"/>
                                      </p:to>
                                    </p:set>
                                    <p:animEffect transition="in" filter="dissolve">
                                      <p:cBhvr>
                                        <p:cTn id="12" dur="500"/>
                                        <p:tgtEl>
                                          <p:spTgt spid="2253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2531">
                                            <p:txEl>
                                              <p:pRg st="2" end="2"/>
                                            </p:txEl>
                                          </p:spTgt>
                                        </p:tgtEl>
                                        <p:attrNameLst>
                                          <p:attrName>style.visibility</p:attrName>
                                        </p:attrNameLst>
                                      </p:cBhvr>
                                      <p:to>
                                        <p:strVal val="visible"/>
                                      </p:to>
                                    </p:set>
                                    <p:animEffect transition="in" filter="dissolve">
                                      <p:cBhvr>
                                        <p:cTn id="17" dur="500"/>
                                        <p:tgtEl>
                                          <p:spTgt spid="2253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2531">
                                            <p:txEl>
                                              <p:pRg st="3" end="3"/>
                                            </p:txEl>
                                          </p:spTgt>
                                        </p:tgtEl>
                                        <p:attrNameLst>
                                          <p:attrName>style.visibility</p:attrName>
                                        </p:attrNameLst>
                                      </p:cBhvr>
                                      <p:to>
                                        <p:strVal val="visible"/>
                                      </p:to>
                                    </p:set>
                                    <p:animEffect transition="in" filter="dissolve">
                                      <p:cBhvr>
                                        <p:cTn id="22" dur="500"/>
                                        <p:tgtEl>
                                          <p:spTgt spid="2253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2531">
                                            <p:txEl>
                                              <p:pRg st="4" end="4"/>
                                            </p:txEl>
                                          </p:spTgt>
                                        </p:tgtEl>
                                        <p:attrNameLst>
                                          <p:attrName>style.visibility</p:attrName>
                                        </p:attrNameLst>
                                      </p:cBhvr>
                                      <p:to>
                                        <p:strVal val="visible"/>
                                      </p:to>
                                    </p:set>
                                    <p:animEffect transition="in" filter="dissolve">
                                      <p:cBhvr>
                                        <p:cTn id="27" dur="500"/>
                                        <p:tgtEl>
                                          <p:spTgt spid="22531">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2531">
                                            <p:txEl>
                                              <p:pRg st="5" end="5"/>
                                            </p:txEl>
                                          </p:spTgt>
                                        </p:tgtEl>
                                        <p:attrNameLst>
                                          <p:attrName>style.visibility</p:attrName>
                                        </p:attrNameLst>
                                      </p:cBhvr>
                                      <p:to>
                                        <p:strVal val="visible"/>
                                      </p:to>
                                    </p:set>
                                    <p:animEffect transition="in" filter="dissolve">
                                      <p:cBhvr>
                                        <p:cTn id="32" dur="500"/>
                                        <p:tgtEl>
                                          <p:spTgt spid="2253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AutoShape 2">
            <a:extLst>
              <a:ext uri="{FF2B5EF4-FFF2-40B4-BE49-F238E27FC236}">
                <a16:creationId xmlns:a16="http://schemas.microsoft.com/office/drawing/2014/main" id="{4474803C-B64D-4D97-9814-1D8CF99D292B}"/>
              </a:ext>
            </a:extLst>
          </p:cNvPr>
          <p:cNvSpPr>
            <a:spLocks noGrp="1" noChangeArrowheads="1"/>
          </p:cNvSpPr>
          <p:nvPr>
            <p:ph type="title"/>
          </p:nvPr>
        </p:nvSpPr>
        <p:spPr/>
        <p:txBody>
          <a:bodyPr>
            <a:normAutofit/>
          </a:bodyPr>
          <a:lstStyle/>
          <a:p>
            <a:r>
              <a:rPr lang="en-GB" altLang="en-US" sz="3200" dirty="0">
                <a:solidFill>
                  <a:srgbClr val="0000CC"/>
                </a:solidFill>
                <a:latin typeface="Century Gothic" panose="020B0502020202020204" pitchFamily="34" charset="0"/>
              </a:rPr>
              <a:t>Methods: </a:t>
            </a:r>
            <a:r>
              <a:rPr lang="en-GB" altLang="en-US" sz="3200" i="1" dirty="0">
                <a:solidFill>
                  <a:srgbClr val="0000CC"/>
                </a:solidFill>
                <a:latin typeface="Century Gothic" panose="020B0502020202020204" pitchFamily="34" charset="0"/>
              </a:rPr>
              <a:t>Questions to be answered</a:t>
            </a:r>
          </a:p>
        </p:txBody>
      </p:sp>
      <p:sp>
        <p:nvSpPr>
          <p:cNvPr id="24579" name="Rectangle 3">
            <a:extLst>
              <a:ext uri="{FF2B5EF4-FFF2-40B4-BE49-F238E27FC236}">
                <a16:creationId xmlns:a16="http://schemas.microsoft.com/office/drawing/2014/main" id="{BEAB15DB-B9DD-4C94-B186-6FED8175CF5A}"/>
              </a:ext>
            </a:extLst>
          </p:cNvPr>
          <p:cNvSpPr>
            <a:spLocks noGrp="1" noChangeArrowheads="1"/>
          </p:cNvSpPr>
          <p:nvPr>
            <p:ph type="body" idx="1"/>
          </p:nvPr>
        </p:nvSpPr>
        <p:spPr>
          <a:xfrm>
            <a:off x="609600" y="1743075"/>
            <a:ext cx="10972800" cy="3371851"/>
          </a:xfrm>
        </p:spPr>
        <p:txBody>
          <a:bodyPr>
            <a:normAutofit fontScale="92500" lnSpcReduction="20000"/>
          </a:bodyPr>
          <a:lstStyle/>
          <a:p>
            <a:pPr>
              <a:buClr>
                <a:srgbClr val="0000CC"/>
              </a:buClr>
            </a:pPr>
            <a:r>
              <a:rPr lang="en-GB" altLang="en-US" sz="3733" dirty="0">
                <a:latin typeface="Century Gothic" panose="020B0502020202020204" pitchFamily="34" charset="0"/>
              </a:rPr>
              <a:t>What methods will be applied to achieve the aims? </a:t>
            </a:r>
          </a:p>
          <a:p>
            <a:pPr>
              <a:buClr>
                <a:srgbClr val="0000CC"/>
              </a:buClr>
            </a:pPr>
            <a:r>
              <a:rPr lang="en-GB" altLang="en-US" sz="3733" i="1" dirty="0">
                <a:latin typeface="Century Gothic" panose="020B0502020202020204" pitchFamily="34" charset="0"/>
              </a:rPr>
              <a:t>The methodology must be described in detail and clearly related to the research questions.</a:t>
            </a:r>
            <a:endParaRPr lang="en-GB" altLang="en-US" sz="3733" dirty="0">
              <a:latin typeface="Century Gothic" panose="020B0502020202020204" pitchFamily="34" charset="0"/>
            </a:endParaRPr>
          </a:p>
          <a:p>
            <a:pPr>
              <a:buClr>
                <a:srgbClr val="0000CC"/>
              </a:buClr>
            </a:pPr>
            <a:r>
              <a:rPr lang="en-GB" altLang="en-US" sz="3733" dirty="0">
                <a:latin typeface="Century Gothic" panose="020B0502020202020204" pitchFamily="34" charset="0"/>
              </a:rPr>
              <a:t>Are the chosen methods sufficiently rigorous to produce clear answers?</a:t>
            </a:r>
          </a:p>
          <a:p>
            <a:pPr>
              <a:buClr>
                <a:srgbClr val="0000CC"/>
              </a:buClr>
            </a:pPr>
            <a:r>
              <a:rPr lang="en-GB" altLang="en-US" sz="3733" dirty="0">
                <a:latin typeface="Century Gothic" panose="020B0502020202020204" pitchFamily="34" charset="0"/>
              </a:rPr>
              <a:t> What is the timetable? </a:t>
            </a:r>
            <a:r>
              <a:rPr lang="en-GB" altLang="en-US" sz="3733" i="1" dirty="0">
                <a:latin typeface="Century Gothic" panose="020B0502020202020204" pitchFamily="34" charset="0"/>
              </a:rPr>
              <a:t>This must be realistic.</a:t>
            </a:r>
            <a:endParaRPr lang="en-GB" altLang="en-US" sz="3733" dirty="0">
              <a:latin typeface="Century Gothic" panose="020B0502020202020204" pitchFamily="34" charset="0"/>
            </a:endParaRPr>
          </a:p>
        </p:txBody>
      </p:sp>
    </p:spTree>
    <p:extLst>
      <p:ext uri="{BB962C8B-B14F-4D97-AF65-F5344CB8AC3E}">
        <p14:creationId xmlns:p14="http://schemas.microsoft.com/office/powerpoint/2010/main" val="17535184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dissolve">
                                      <p:cBhvr>
                                        <p:cTn id="7" dur="500"/>
                                        <p:tgtEl>
                                          <p:spTgt spid="245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4579">
                                            <p:txEl>
                                              <p:pRg st="1" end="1"/>
                                            </p:txEl>
                                          </p:spTgt>
                                        </p:tgtEl>
                                        <p:attrNameLst>
                                          <p:attrName>style.visibility</p:attrName>
                                        </p:attrNameLst>
                                      </p:cBhvr>
                                      <p:to>
                                        <p:strVal val="visible"/>
                                      </p:to>
                                    </p:set>
                                    <p:animEffect transition="in" filter="dissolve">
                                      <p:cBhvr>
                                        <p:cTn id="12" dur="500"/>
                                        <p:tgtEl>
                                          <p:spTgt spid="2457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4579">
                                            <p:txEl>
                                              <p:pRg st="2" end="2"/>
                                            </p:txEl>
                                          </p:spTgt>
                                        </p:tgtEl>
                                        <p:attrNameLst>
                                          <p:attrName>style.visibility</p:attrName>
                                        </p:attrNameLst>
                                      </p:cBhvr>
                                      <p:to>
                                        <p:strVal val="visible"/>
                                      </p:to>
                                    </p:set>
                                    <p:animEffect transition="in" filter="dissolve">
                                      <p:cBhvr>
                                        <p:cTn id="17" dur="500"/>
                                        <p:tgtEl>
                                          <p:spTgt spid="2457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4579">
                                            <p:txEl>
                                              <p:pRg st="3" end="3"/>
                                            </p:txEl>
                                          </p:spTgt>
                                        </p:tgtEl>
                                        <p:attrNameLst>
                                          <p:attrName>style.visibility</p:attrName>
                                        </p:attrNameLst>
                                      </p:cBhvr>
                                      <p:to>
                                        <p:strVal val="visible"/>
                                      </p:to>
                                    </p:set>
                                    <p:animEffect transition="in" filter="dissolve">
                                      <p:cBhvr>
                                        <p:cTn id="22" dur="500"/>
                                        <p:tgtEl>
                                          <p:spTgt spid="2457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20E2A-B851-EEEB-FCEF-7BAD169B9CA7}"/>
              </a:ext>
            </a:extLst>
          </p:cNvPr>
          <p:cNvSpPr>
            <a:spLocks noGrp="1"/>
          </p:cNvSpPr>
          <p:nvPr>
            <p:ph type="title"/>
          </p:nvPr>
        </p:nvSpPr>
        <p:spPr>
          <a:xfrm>
            <a:off x="846991" y="2592938"/>
            <a:ext cx="10515600" cy="1325563"/>
          </a:xfrm>
        </p:spPr>
        <p:txBody>
          <a:bodyPr>
            <a:normAutofit/>
          </a:bodyPr>
          <a:lstStyle/>
          <a:p>
            <a:pPr algn="ctr"/>
            <a:r>
              <a:rPr lang="en-US" dirty="0" smtClean="0"/>
              <a:t>Top 10 tips for writing inter- &amp; transdisciplinary research proposals</a:t>
            </a:r>
            <a:endParaRPr lang="en-US" dirty="0"/>
          </a:p>
        </p:txBody>
      </p:sp>
    </p:spTree>
    <p:extLst>
      <p:ext uri="{BB962C8B-B14F-4D97-AF65-F5344CB8AC3E}">
        <p14:creationId xmlns:p14="http://schemas.microsoft.com/office/powerpoint/2010/main" val="2218084394"/>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grpSp>
        <p:nvGrpSpPr>
          <p:cNvPr id="488" name="Shape 488"/>
          <p:cNvGrpSpPr/>
          <p:nvPr/>
        </p:nvGrpSpPr>
        <p:grpSpPr>
          <a:xfrm>
            <a:off x="155377" y="687630"/>
            <a:ext cx="3603761" cy="2298525"/>
            <a:chOff x="236677" y="1895501"/>
            <a:chExt cx="3101700" cy="1015249"/>
          </a:xfrm>
        </p:grpSpPr>
        <p:grpSp>
          <p:nvGrpSpPr>
            <p:cNvPr id="489" name="Shape 489"/>
            <p:cNvGrpSpPr/>
            <p:nvPr/>
          </p:nvGrpSpPr>
          <p:grpSpPr>
            <a:xfrm>
              <a:off x="236677" y="1895501"/>
              <a:ext cx="3101700" cy="1015249"/>
              <a:chOff x="236677" y="1895501"/>
              <a:chExt cx="3101700" cy="1015249"/>
            </a:xfrm>
          </p:grpSpPr>
          <p:sp>
            <p:nvSpPr>
              <p:cNvPr id="490" name="Shape 490"/>
              <p:cNvSpPr/>
              <p:nvPr/>
            </p:nvSpPr>
            <p:spPr>
              <a:xfrm>
                <a:off x="236677" y="1919406"/>
                <a:ext cx="3101700" cy="991344"/>
              </a:xfrm>
              <a:prstGeom prst="rect">
                <a:avLst/>
              </a:prstGeom>
              <a:solidFill>
                <a:srgbClr val="F3F3F3"/>
              </a:solidFill>
              <a:ln>
                <a:noFill/>
              </a:ln>
            </p:spPr>
            <p:txBody>
              <a:bodyPr lIns="121900" tIns="121900" rIns="121900" bIns="121900" anchor="ctr" anchorCtr="0">
                <a:noAutofit/>
              </a:bodyPr>
              <a:lstStyle/>
              <a:p>
                <a:endParaRPr sz="2400"/>
              </a:p>
            </p:txBody>
          </p:sp>
          <p:sp>
            <p:nvSpPr>
              <p:cNvPr id="491" name="Shape 491"/>
              <p:cNvSpPr txBox="1"/>
              <p:nvPr/>
            </p:nvSpPr>
            <p:spPr>
              <a:xfrm>
                <a:off x="331855" y="1895501"/>
                <a:ext cx="2943799" cy="956713"/>
              </a:xfrm>
              <a:prstGeom prst="rect">
                <a:avLst/>
              </a:prstGeom>
              <a:noFill/>
              <a:ln>
                <a:noFill/>
              </a:ln>
            </p:spPr>
            <p:txBody>
              <a:bodyPr lIns="121900" tIns="121900" rIns="121900" bIns="121900" anchor="t" anchorCtr="0">
                <a:noAutofit/>
              </a:bodyPr>
              <a:lstStyle/>
              <a:p>
                <a:pPr>
                  <a:buClr>
                    <a:schemeClr val="dk1"/>
                  </a:buClr>
                  <a:buSzPct val="100000"/>
                </a:pPr>
                <a:r>
                  <a:rPr lang="es" sz="1467" b="1" dirty="0">
                    <a:solidFill>
                      <a:srgbClr val="57A7B5"/>
                    </a:solidFill>
                    <a:latin typeface="Open Sans"/>
                    <a:ea typeface="Open Sans"/>
                    <a:cs typeface="Open Sans"/>
                    <a:sym typeface="Open Sans"/>
                  </a:rPr>
                  <a:t>1</a:t>
                </a:r>
                <a:endParaRPr lang="en-US" sz="2400" dirty="0"/>
              </a:p>
              <a:p>
                <a:r>
                  <a:rPr lang="en-US" sz="1467" dirty="0">
                    <a:solidFill>
                      <a:schemeClr val="dk1"/>
                    </a:solidFill>
                    <a:latin typeface="Open Sans"/>
                    <a:ea typeface="Open Sans"/>
                    <a:cs typeface="Open Sans"/>
                  </a:rPr>
                  <a:t>Remember your proposal will be read by a range of people, not just those within your research area: don’t assume knowledge of your discipline – describe (concisely) why your research is important, innovative, impactful etc. </a:t>
                </a:r>
                <a:r>
                  <a:rPr lang="es" sz="1467" dirty="0">
                    <a:solidFill>
                      <a:schemeClr val="dk1"/>
                    </a:solidFill>
                    <a:latin typeface="Open Sans"/>
                    <a:ea typeface="Open Sans"/>
                    <a:cs typeface="Open Sans"/>
                    <a:sym typeface="Open Sans"/>
                  </a:rPr>
                  <a:t>institutions</a:t>
                </a:r>
              </a:p>
            </p:txBody>
          </p:sp>
        </p:grpSp>
        <p:cxnSp>
          <p:nvCxnSpPr>
            <p:cNvPr id="492" name="Shape 492"/>
            <p:cNvCxnSpPr/>
            <p:nvPr/>
          </p:nvCxnSpPr>
          <p:spPr>
            <a:xfrm>
              <a:off x="236677" y="1915102"/>
              <a:ext cx="3101700" cy="0"/>
            </a:xfrm>
            <a:prstGeom prst="straightConnector1">
              <a:avLst/>
            </a:prstGeom>
            <a:noFill/>
            <a:ln w="9525" cap="flat" cmpd="sng">
              <a:solidFill>
                <a:srgbClr val="57A7B5"/>
              </a:solidFill>
              <a:prstDash val="solid"/>
              <a:round/>
              <a:headEnd type="none" w="lg" len="lg"/>
              <a:tailEnd type="none" w="lg" len="lg"/>
            </a:ln>
          </p:spPr>
        </p:cxnSp>
      </p:grpSp>
      <p:sp>
        <p:nvSpPr>
          <p:cNvPr id="493" name="Shape 493"/>
          <p:cNvSpPr/>
          <p:nvPr/>
        </p:nvSpPr>
        <p:spPr>
          <a:xfrm>
            <a:off x="-302033" y="0"/>
            <a:ext cx="226400" cy="856800"/>
          </a:xfrm>
          <a:prstGeom prst="rect">
            <a:avLst/>
          </a:prstGeom>
          <a:solidFill>
            <a:srgbClr val="CCCCCC"/>
          </a:solidFill>
          <a:ln w="19050" cap="flat" cmpd="sng">
            <a:solidFill>
              <a:srgbClr val="666666"/>
            </a:solidFill>
            <a:prstDash val="solid"/>
            <a:round/>
            <a:headEnd type="none" w="med" len="med"/>
            <a:tailEnd type="none" w="med" len="med"/>
          </a:ln>
        </p:spPr>
        <p:txBody>
          <a:bodyPr lIns="121900" tIns="121900" rIns="121900" bIns="121900" anchor="ctr" anchorCtr="0">
            <a:noAutofit/>
          </a:bodyPr>
          <a:lstStyle/>
          <a:p>
            <a:endParaRPr sz="2400"/>
          </a:p>
        </p:txBody>
      </p:sp>
      <p:sp>
        <p:nvSpPr>
          <p:cNvPr id="494" name="Shape 494"/>
          <p:cNvSpPr/>
          <p:nvPr/>
        </p:nvSpPr>
        <p:spPr>
          <a:xfrm>
            <a:off x="-302033" y="857241"/>
            <a:ext cx="226400" cy="856800"/>
          </a:xfrm>
          <a:prstGeom prst="rect">
            <a:avLst/>
          </a:prstGeom>
          <a:solidFill>
            <a:srgbClr val="CCCCCC"/>
          </a:solidFill>
          <a:ln w="19050" cap="flat" cmpd="sng">
            <a:solidFill>
              <a:srgbClr val="666666"/>
            </a:solidFill>
            <a:prstDash val="solid"/>
            <a:round/>
            <a:headEnd type="none" w="med" len="med"/>
            <a:tailEnd type="none" w="med" len="med"/>
          </a:ln>
        </p:spPr>
        <p:txBody>
          <a:bodyPr lIns="121900" tIns="121900" rIns="121900" bIns="121900" anchor="ctr" anchorCtr="0">
            <a:noAutofit/>
          </a:bodyPr>
          <a:lstStyle/>
          <a:p>
            <a:endParaRPr sz="2400"/>
          </a:p>
        </p:txBody>
      </p:sp>
      <p:sp>
        <p:nvSpPr>
          <p:cNvPr id="495" name="Shape 495"/>
          <p:cNvSpPr/>
          <p:nvPr/>
        </p:nvSpPr>
        <p:spPr>
          <a:xfrm>
            <a:off x="-302033" y="1714484"/>
            <a:ext cx="226400" cy="856800"/>
          </a:xfrm>
          <a:prstGeom prst="rect">
            <a:avLst/>
          </a:prstGeom>
          <a:solidFill>
            <a:srgbClr val="CCCCCC"/>
          </a:solidFill>
          <a:ln w="19050" cap="flat" cmpd="sng">
            <a:solidFill>
              <a:srgbClr val="666666"/>
            </a:solidFill>
            <a:prstDash val="solid"/>
            <a:round/>
            <a:headEnd type="none" w="med" len="med"/>
            <a:tailEnd type="none" w="med" len="med"/>
          </a:ln>
        </p:spPr>
        <p:txBody>
          <a:bodyPr lIns="121900" tIns="121900" rIns="121900" bIns="121900" anchor="ctr" anchorCtr="0">
            <a:noAutofit/>
          </a:bodyPr>
          <a:lstStyle/>
          <a:p>
            <a:endParaRPr sz="2400"/>
          </a:p>
        </p:txBody>
      </p:sp>
      <p:sp>
        <p:nvSpPr>
          <p:cNvPr id="496" name="Shape 496"/>
          <p:cNvSpPr/>
          <p:nvPr/>
        </p:nvSpPr>
        <p:spPr>
          <a:xfrm>
            <a:off x="-302033" y="2571747"/>
            <a:ext cx="226400" cy="856800"/>
          </a:xfrm>
          <a:prstGeom prst="rect">
            <a:avLst/>
          </a:prstGeom>
          <a:solidFill>
            <a:srgbClr val="CCCCCC"/>
          </a:solidFill>
          <a:ln w="19050" cap="flat" cmpd="sng">
            <a:solidFill>
              <a:srgbClr val="666666"/>
            </a:solidFill>
            <a:prstDash val="solid"/>
            <a:round/>
            <a:headEnd type="none" w="med" len="med"/>
            <a:tailEnd type="none" w="med" len="med"/>
          </a:ln>
        </p:spPr>
        <p:txBody>
          <a:bodyPr lIns="121900" tIns="121900" rIns="121900" bIns="121900" anchor="ctr" anchorCtr="0">
            <a:noAutofit/>
          </a:bodyPr>
          <a:lstStyle/>
          <a:p>
            <a:endParaRPr sz="2400"/>
          </a:p>
        </p:txBody>
      </p:sp>
      <p:sp>
        <p:nvSpPr>
          <p:cNvPr id="497" name="Shape 497"/>
          <p:cNvSpPr/>
          <p:nvPr/>
        </p:nvSpPr>
        <p:spPr>
          <a:xfrm>
            <a:off x="-302033" y="3429003"/>
            <a:ext cx="226400" cy="856800"/>
          </a:xfrm>
          <a:prstGeom prst="rect">
            <a:avLst/>
          </a:prstGeom>
          <a:solidFill>
            <a:srgbClr val="CCCCCC"/>
          </a:solidFill>
          <a:ln w="19050" cap="flat" cmpd="sng">
            <a:solidFill>
              <a:srgbClr val="666666"/>
            </a:solidFill>
            <a:prstDash val="solid"/>
            <a:round/>
            <a:headEnd type="none" w="med" len="med"/>
            <a:tailEnd type="none" w="med" len="med"/>
          </a:ln>
        </p:spPr>
        <p:txBody>
          <a:bodyPr lIns="121900" tIns="121900" rIns="121900" bIns="121900" anchor="ctr" anchorCtr="0">
            <a:noAutofit/>
          </a:bodyPr>
          <a:lstStyle/>
          <a:p>
            <a:endParaRPr sz="2400"/>
          </a:p>
        </p:txBody>
      </p:sp>
      <p:sp>
        <p:nvSpPr>
          <p:cNvPr id="498" name="Shape 498"/>
          <p:cNvSpPr/>
          <p:nvPr/>
        </p:nvSpPr>
        <p:spPr>
          <a:xfrm>
            <a:off x="-302033" y="4286246"/>
            <a:ext cx="226400" cy="856799"/>
          </a:xfrm>
          <a:prstGeom prst="rect">
            <a:avLst/>
          </a:prstGeom>
          <a:solidFill>
            <a:srgbClr val="CCCCCC"/>
          </a:solidFill>
          <a:ln w="19050" cap="flat" cmpd="sng">
            <a:solidFill>
              <a:srgbClr val="666666"/>
            </a:solidFill>
            <a:prstDash val="solid"/>
            <a:round/>
            <a:headEnd type="none" w="med" len="med"/>
            <a:tailEnd type="none" w="med" len="med"/>
          </a:ln>
        </p:spPr>
        <p:txBody>
          <a:bodyPr lIns="121900" tIns="121900" rIns="121900" bIns="121900" anchor="ctr" anchorCtr="0">
            <a:noAutofit/>
          </a:bodyPr>
          <a:lstStyle/>
          <a:p>
            <a:endParaRPr sz="2400"/>
          </a:p>
        </p:txBody>
      </p:sp>
      <p:sp>
        <p:nvSpPr>
          <p:cNvPr id="499" name="Shape 499"/>
          <p:cNvSpPr/>
          <p:nvPr/>
        </p:nvSpPr>
        <p:spPr>
          <a:xfrm>
            <a:off x="-302033" y="5143488"/>
            <a:ext cx="226400" cy="856800"/>
          </a:xfrm>
          <a:prstGeom prst="rect">
            <a:avLst/>
          </a:prstGeom>
          <a:solidFill>
            <a:srgbClr val="CCCCCC"/>
          </a:solidFill>
          <a:ln w="19050" cap="flat" cmpd="sng">
            <a:solidFill>
              <a:srgbClr val="666666"/>
            </a:solidFill>
            <a:prstDash val="solid"/>
            <a:round/>
            <a:headEnd type="none" w="med" len="med"/>
            <a:tailEnd type="none" w="med" len="med"/>
          </a:ln>
        </p:spPr>
        <p:txBody>
          <a:bodyPr lIns="121900" tIns="121900" rIns="121900" bIns="121900" anchor="ctr" anchorCtr="0">
            <a:noAutofit/>
          </a:bodyPr>
          <a:lstStyle/>
          <a:p>
            <a:endParaRPr sz="2400"/>
          </a:p>
        </p:txBody>
      </p:sp>
      <p:sp>
        <p:nvSpPr>
          <p:cNvPr id="500" name="Shape 500"/>
          <p:cNvSpPr/>
          <p:nvPr/>
        </p:nvSpPr>
        <p:spPr>
          <a:xfrm>
            <a:off x="-302033" y="6000749"/>
            <a:ext cx="226400" cy="856800"/>
          </a:xfrm>
          <a:prstGeom prst="rect">
            <a:avLst/>
          </a:prstGeom>
          <a:solidFill>
            <a:srgbClr val="CCCCCC"/>
          </a:solidFill>
          <a:ln w="19050" cap="flat" cmpd="sng">
            <a:solidFill>
              <a:srgbClr val="666666"/>
            </a:solidFill>
            <a:prstDash val="solid"/>
            <a:round/>
            <a:headEnd type="none" w="med" len="med"/>
            <a:tailEnd type="none" w="med" len="med"/>
          </a:ln>
        </p:spPr>
        <p:txBody>
          <a:bodyPr lIns="121900" tIns="121900" rIns="121900" bIns="121900" anchor="ctr" anchorCtr="0">
            <a:noAutofit/>
          </a:bodyPr>
          <a:lstStyle/>
          <a:p>
            <a:endParaRPr sz="2400"/>
          </a:p>
        </p:txBody>
      </p:sp>
      <p:sp>
        <p:nvSpPr>
          <p:cNvPr id="501" name="Shape 501"/>
          <p:cNvSpPr/>
          <p:nvPr/>
        </p:nvSpPr>
        <p:spPr>
          <a:xfrm rot="5400000">
            <a:off x="11317205" y="-953367"/>
            <a:ext cx="226400" cy="1523200"/>
          </a:xfrm>
          <a:prstGeom prst="rect">
            <a:avLst/>
          </a:prstGeom>
          <a:solidFill>
            <a:srgbClr val="CCCCCC"/>
          </a:solidFill>
          <a:ln w="19050" cap="flat" cmpd="sng">
            <a:solidFill>
              <a:srgbClr val="666666"/>
            </a:solidFill>
            <a:prstDash val="solid"/>
            <a:round/>
            <a:headEnd type="none" w="med" len="med"/>
            <a:tailEnd type="none" w="med" len="med"/>
          </a:ln>
        </p:spPr>
        <p:txBody>
          <a:bodyPr lIns="121900" tIns="121900" rIns="121900" bIns="121900" anchor="ctr" anchorCtr="0">
            <a:noAutofit/>
          </a:bodyPr>
          <a:lstStyle/>
          <a:p>
            <a:endParaRPr sz="2400"/>
          </a:p>
        </p:txBody>
      </p:sp>
      <p:sp>
        <p:nvSpPr>
          <p:cNvPr id="502" name="Shape 502"/>
          <p:cNvSpPr/>
          <p:nvPr/>
        </p:nvSpPr>
        <p:spPr>
          <a:xfrm rot="5400000">
            <a:off x="9793119" y="-953367"/>
            <a:ext cx="226400" cy="1523200"/>
          </a:xfrm>
          <a:prstGeom prst="rect">
            <a:avLst/>
          </a:prstGeom>
          <a:solidFill>
            <a:srgbClr val="CCCCCC"/>
          </a:solidFill>
          <a:ln w="19050" cap="flat" cmpd="sng">
            <a:solidFill>
              <a:srgbClr val="666666"/>
            </a:solidFill>
            <a:prstDash val="solid"/>
            <a:round/>
            <a:headEnd type="none" w="med" len="med"/>
            <a:tailEnd type="none" w="med" len="med"/>
          </a:ln>
        </p:spPr>
        <p:txBody>
          <a:bodyPr lIns="121900" tIns="121900" rIns="121900" bIns="121900" anchor="ctr" anchorCtr="0">
            <a:noAutofit/>
          </a:bodyPr>
          <a:lstStyle/>
          <a:p>
            <a:endParaRPr sz="2400"/>
          </a:p>
        </p:txBody>
      </p:sp>
      <p:sp>
        <p:nvSpPr>
          <p:cNvPr id="503" name="Shape 503"/>
          <p:cNvSpPr/>
          <p:nvPr/>
        </p:nvSpPr>
        <p:spPr>
          <a:xfrm rot="5400000">
            <a:off x="8269033" y="-953367"/>
            <a:ext cx="226400" cy="1523200"/>
          </a:xfrm>
          <a:prstGeom prst="rect">
            <a:avLst/>
          </a:prstGeom>
          <a:solidFill>
            <a:srgbClr val="CCCCCC"/>
          </a:solidFill>
          <a:ln w="19050" cap="flat" cmpd="sng">
            <a:solidFill>
              <a:srgbClr val="666666"/>
            </a:solidFill>
            <a:prstDash val="solid"/>
            <a:round/>
            <a:headEnd type="none" w="med" len="med"/>
            <a:tailEnd type="none" w="med" len="med"/>
          </a:ln>
        </p:spPr>
        <p:txBody>
          <a:bodyPr lIns="121900" tIns="121900" rIns="121900" bIns="121900" anchor="ctr" anchorCtr="0">
            <a:noAutofit/>
          </a:bodyPr>
          <a:lstStyle/>
          <a:p>
            <a:endParaRPr sz="2400"/>
          </a:p>
        </p:txBody>
      </p:sp>
      <p:sp>
        <p:nvSpPr>
          <p:cNvPr id="504" name="Shape 504"/>
          <p:cNvSpPr/>
          <p:nvPr/>
        </p:nvSpPr>
        <p:spPr>
          <a:xfrm rot="5400000">
            <a:off x="6744911" y="-953367"/>
            <a:ext cx="226400" cy="1523200"/>
          </a:xfrm>
          <a:prstGeom prst="rect">
            <a:avLst/>
          </a:prstGeom>
          <a:solidFill>
            <a:srgbClr val="CCCCCC"/>
          </a:solidFill>
          <a:ln w="19050" cap="flat" cmpd="sng">
            <a:solidFill>
              <a:srgbClr val="666666"/>
            </a:solidFill>
            <a:prstDash val="solid"/>
            <a:round/>
            <a:headEnd type="none" w="med" len="med"/>
            <a:tailEnd type="none" w="med" len="med"/>
          </a:ln>
        </p:spPr>
        <p:txBody>
          <a:bodyPr lIns="121900" tIns="121900" rIns="121900" bIns="121900" anchor="ctr" anchorCtr="0">
            <a:noAutofit/>
          </a:bodyPr>
          <a:lstStyle/>
          <a:p>
            <a:endParaRPr sz="2400"/>
          </a:p>
        </p:txBody>
      </p:sp>
      <p:sp>
        <p:nvSpPr>
          <p:cNvPr id="505" name="Shape 505"/>
          <p:cNvSpPr/>
          <p:nvPr/>
        </p:nvSpPr>
        <p:spPr>
          <a:xfrm rot="5400000">
            <a:off x="5220800" y="-953367"/>
            <a:ext cx="226400" cy="1523200"/>
          </a:xfrm>
          <a:prstGeom prst="rect">
            <a:avLst/>
          </a:prstGeom>
          <a:solidFill>
            <a:srgbClr val="CCCCCC"/>
          </a:solidFill>
          <a:ln w="19050" cap="flat" cmpd="sng">
            <a:solidFill>
              <a:srgbClr val="666666"/>
            </a:solidFill>
            <a:prstDash val="solid"/>
            <a:round/>
            <a:headEnd type="none" w="med" len="med"/>
            <a:tailEnd type="none" w="med" len="med"/>
          </a:ln>
        </p:spPr>
        <p:txBody>
          <a:bodyPr lIns="121900" tIns="121900" rIns="121900" bIns="121900" anchor="ctr" anchorCtr="0">
            <a:noAutofit/>
          </a:bodyPr>
          <a:lstStyle/>
          <a:p>
            <a:endParaRPr sz="2400"/>
          </a:p>
        </p:txBody>
      </p:sp>
      <p:sp>
        <p:nvSpPr>
          <p:cNvPr id="506" name="Shape 506"/>
          <p:cNvSpPr/>
          <p:nvPr/>
        </p:nvSpPr>
        <p:spPr>
          <a:xfrm rot="5400000">
            <a:off x="3696713" y="-953367"/>
            <a:ext cx="226400" cy="1523200"/>
          </a:xfrm>
          <a:prstGeom prst="rect">
            <a:avLst/>
          </a:prstGeom>
          <a:solidFill>
            <a:srgbClr val="CCCCCC"/>
          </a:solidFill>
          <a:ln w="19050" cap="flat" cmpd="sng">
            <a:solidFill>
              <a:srgbClr val="666666"/>
            </a:solidFill>
            <a:prstDash val="solid"/>
            <a:round/>
            <a:headEnd type="none" w="med" len="med"/>
            <a:tailEnd type="none" w="med" len="med"/>
          </a:ln>
        </p:spPr>
        <p:txBody>
          <a:bodyPr lIns="121900" tIns="121900" rIns="121900" bIns="121900" anchor="ctr" anchorCtr="0">
            <a:noAutofit/>
          </a:bodyPr>
          <a:lstStyle/>
          <a:p>
            <a:endParaRPr sz="2400"/>
          </a:p>
        </p:txBody>
      </p:sp>
      <p:sp>
        <p:nvSpPr>
          <p:cNvPr id="507" name="Shape 507"/>
          <p:cNvSpPr/>
          <p:nvPr/>
        </p:nvSpPr>
        <p:spPr>
          <a:xfrm rot="5400000">
            <a:off x="2172627" y="-953367"/>
            <a:ext cx="226400" cy="1523200"/>
          </a:xfrm>
          <a:prstGeom prst="rect">
            <a:avLst/>
          </a:prstGeom>
          <a:solidFill>
            <a:srgbClr val="CCCCCC"/>
          </a:solidFill>
          <a:ln w="19050" cap="flat" cmpd="sng">
            <a:solidFill>
              <a:srgbClr val="666666"/>
            </a:solidFill>
            <a:prstDash val="solid"/>
            <a:round/>
            <a:headEnd type="none" w="med" len="med"/>
            <a:tailEnd type="none" w="med" len="med"/>
          </a:ln>
        </p:spPr>
        <p:txBody>
          <a:bodyPr lIns="121900" tIns="121900" rIns="121900" bIns="121900" anchor="ctr" anchorCtr="0">
            <a:noAutofit/>
          </a:bodyPr>
          <a:lstStyle/>
          <a:p>
            <a:endParaRPr sz="2400"/>
          </a:p>
        </p:txBody>
      </p:sp>
      <p:sp>
        <p:nvSpPr>
          <p:cNvPr id="508" name="Shape 508"/>
          <p:cNvSpPr/>
          <p:nvPr/>
        </p:nvSpPr>
        <p:spPr>
          <a:xfrm rot="5400000">
            <a:off x="648505" y="-953367"/>
            <a:ext cx="226400" cy="1523200"/>
          </a:xfrm>
          <a:prstGeom prst="rect">
            <a:avLst/>
          </a:prstGeom>
          <a:solidFill>
            <a:srgbClr val="CCCCCC"/>
          </a:solidFill>
          <a:ln w="19050" cap="flat" cmpd="sng">
            <a:solidFill>
              <a:srgbClr val="666666"/>
            </a:solidFill>
            <a:prstDash val="solid"/>
            <a:round/>
            <a:headEnd type="none" w="med" len="med"/>
            <a:tailEnd type="none" w="med" len="med"/>
          </a:ln>
        </p:spPr>
        <p:txBody>
          <a:bodyPr lIns="121900" tIns="121900" rIns="121900" bIns="121900" anchor="ctr" anchorCtr="0">
            <a:noAutofit/>
          </a:bodyPr>
          <a:lstStyle/>
          <a:p>
            <a:endParaRPr sz="2400"/>
          </a:p>
        </p:txBody>
      </p:sp>
      <p:grpSp>
        <p:nvGrpSpPr>
          <p:cNvPr id="509" name="Shape 509"/>
          <p:cNvGrpSpPr/>
          <p:nvPr/>
        </p:nvGrpSpPr>
        <p:grpSpPr>
          <a:xfrm>
            <a:off x="4159084" y="732008"/>
            <a:ext cx="3606965" cy="2254145"/>
            <a:chOff x="3200695" y="1915090"/>
            <a:chExt cx="2705224" cy="1444696"/>
          </a:xfrm>
        </p:grpSpPr>
        <p:grpSp>
          <p:nvGrpSpPr>
            <p:cNvPr id="510" name="Shape 510"/>
            <p:cNvGrpSpPr/>
            <p:nvPr/>
          </p:nvGrpSpPr>
          <p:grpSpPr>
            <a:xfrm>
              <a:off x="3200695" y="1915098"/>
              <a:ext cx="2702821" cy="1444688"/>
              <a:chOff x="58889" y="1915107"/>
              <a:chExt cx="3101700" cy="850817"/>
            </a:xfrm>
          </p:grpSpPr>
          <p:sp>
            <p:nvSpPr>
              <p:cNvPr id="511" name="Shape 511"/>
              <p:cNvSpPr/>
              <p:nvPr/>
            </p:nvSpPr>
            <p:spPr>
              <a:xfrm>
                <a:off x="58889" y="1915107"/>
                <a:ext cx="3101700" cy="850800"/>
              </a:xfrm>
              <a:prstGeom prst="rect">
                <a:avLst/>
              </a:prstGeom>
              <a:solidFill>
                <a:srgbClr val="F3F3F3"/>
              </a:solidFill>
              <a:ln>
                <a:noFill/>
              </a:ln>
            </p:spPr>
            <p:txBody>
              <a:bodyPr lIns="121900" tIns="121900" rIns="121900" bIns="121900" anchor="ctr" anchorCtr="0">
                <a:noAutofit/>
              </a:bodyPr>
              <a:lstStyle/>
              <a:p>
                <a:endParaRPr sz="2400"/>
              </a:p>
            </p:txBody>
          </p:sp>
          <p:sp>
            <p:nvSpPr>
              <p:cNvPr id="512" name="Shape 512"/>
              <p:cNvSpPr txBox="1"/>
              <p:nvPr/>
            </p:nvSpPr>
            <p:spPr>
              <a:xfrm>
                <a:off x="154066" y="1915124"/>
                <a:ext cx="3006523" cy="850800"/>
              </a:xfrm>
              <a:prstGeom prst="rect">
                <a:avLst/>
              </a:prstGeom>
              <a:noFill/>
              <a:ln>
                <a:noFill/>
              </a:ln>
            </p:spPr>
            <p:txBody>
              <a:bodyPr lIns="121900" tIns="121900" rIns="121900" bIns="121900" anchor="t" anchorCtr="0">
                <a:noAutofit/>
              </a:bodyPr>
              <a:lstStyle/>
              <a:p>
                <a:r>
                  <a:rPr lang="es" sz="1467" b="1" dirty="0">
                    <a:solidFill>
                      <a:srgbClr val="57A7B5"/>
                    </a:solidFill>
                    <a:latin typeface="Open Sans"/>
                    <a:ea typeface="Open Sans"/>
                    <a:cs typeface="Open Sans"/>
                    <a:sym typeface="Open Sans"/>
                  </a:rPr>
                  <a:t>2</a:t>
                </a:r>
                <a:endParaRPr lang="en-US" sz="2400" dirty="0"/>
              </a:p>
              <a:p>
                <a:r>
                  <a:rPr lang="en-US" sz="1467" dirty="0">
                    <a:solidFill>
                      <a:schemeClr val="dk1"/>
                    </a:solidFill>
                    <a:latin typeface="Open Sans"/>
                    <a:ea typeface="Open Sans"/>
                    <a:cs typeface="Open Sans"/>
                  </a:rPr>
                  <a:t>Don’t just describe your proposal as interdisciplinary or transdisciplinary. Explain why an inter- or transdisciplinary approach is necessary to achieve the intended research outcomes </a:t>
                </a:r>
                <a:r>
                  <a:rPr lang="en-US" sz="2400" dirty="0"/>
                  <a:t>	</a:t>
                </a:r>
              </a:p>
            </p:txBody>
          </p:sp>
        </p:grpSp>
        <p:cxnSp>
          <p:nvCxnSpPr>
            <p:cNvPr id="513" name="Shape 513"/>
            <p:cNvCxnSpPr/>
            <p:nvPr/>
          </p:nvCxnSpPr>
          <p:spPr>
            <a:xfrm>
              <a:off x="3203220" y="1915090"/>
              <a:ext cx="2702700" cy="0"/>
            </a:xfrm>
            <a:prstGeom prst="straightConnector1">
              <a:avLst/>
            </a:prstGeom>
            <a:noFill/>
            <a:ln w="9525" cap="flat" cmpd="sng">
              <a:solidFill>
                <a:srgbClr val="57A7B5"/>
              </a:solidFill>
              <a:prstDash val="solid"/>
              <a:round/>
              <a:headEnd type="none" w="lg" len="lg"/>
              <a:tailEnd type="none" w="lg" len="lg"/>
            </a:ln>
          </p:spPr>
        </p:cxnSp>
      </p:grpSp>
      <p:grpSp>
        <p:nvGrpSpPr>
          <p:cNvPr id="514" name="Shape 514"/>
          <p:cNvGrpSpPr/>
          <p:nvPr/>
        </p:nvGrpSpPr>
        <p:grpSpPr>
          <a:xfrm>
            <a:off x="8031562" y="741753"/>
            <a:ext cx="3676637" cy="2244401"/>
            <a:chOff x="173954" y="1915102"/>
            <a:chExt cx="3164423" cy="855104"/>
          </a:xfrm>
        </p:grpSpPr>
        <p:grpSp>
          <p:nvGrpSpPr>
            <p:cNvPr id="515" name="Shape 515"/>
            <p:cNvGrpSpPr/>
            <p:nvPr/>
          </p:nvGrpSpPr>
          <p:grpSpPr>
            <a:xfrm>
              <a:off x="173954" y="1915124"/>
              <a:ext cx="3164423" cy="855082"/>
              <a:chOff x="173954" y="1915124"/>
              <a:chExt cx="3164423" cy="855082"/>
            </a:xfrm>
          </p:grpSpPr>
          <p:sp>
            <p:nvSpPr>
              <p:cNvPr id="516" name="Shape 516"/>
              <p:cNvSpPr/>
              <p:nvPr/>
            </p:nvSpPr>
            <p:spPr>
              <a:xfrm>
                <a:off x="236677" y="1919406"/>
                <a:ext cx="3101700" cy="850800"/>
              </a:xfrm>
              <a:prstGeom prst="rect">
                <a:avLst/>
              </a:prstGeom>
              <a:solidFill>
                <a:srgbClr val="F3F3F3"/>
              </a:solidFill>
              <a:ln>
                <a:noFill/>
              </a:ln>
            </p:spPr>
            <p:txBody>
              <a:bodyPr lIns="121900" tIns="121900" rIns="121900" bIns="121900" anchor="ctr" anchorCtr="0">
                <a:noAutofit/>
              </a:bodyPr>
              <a:lstStyle/>
              <a:p>
                <a:endParaRPr sz="2400"/>
              </a:p>
            </p:txBody>
          </p:sp>
          <p:sp>
            <p:nvSpPr>
              <p:cNvPr id="517" name="Shape 517"/>
              <p:cNvSpPr txBox="1"/>
              <p:nvPr/>
            </p:nvSpPr>
            <p:spPr>
              <a:xfrm>
                <a:off x="173954" y="1915124"/>
                <a:ext cx="3164422" cy="855064"/>
              </a:xfrm>
              <a:prstGeom prst="rect">
                <a:avLst/>
              </a:prstGeom>
              <a:noFill/>
              <a:ln>
                <a:noFill/>
              </a:ln>
            </p:spPr>
            <p:txBody>
              <a:bodyPr lIns="121900" tIns="121900" rIns="121900" bIns="121900" anchor="t" anchorCtr="0">
                <a:noAutofit/>
              </a:bodyPr>
              <a:lstStyle/>
              <a:p>
                <a:r>
                  <a:rPr lang="es" sz="1467" b="1" dirty="0">
                    <a:solidFill>
                      <a:srgbClr val="57A7B5"/>
                    </a:solidFill>
                    <a:latin typeface="Open Sans"/>
                    <a:ea typeface="Open Sans"/>
                    <a:cs typeface="Open Sans"/>
                    <a:sym typeface="Open Sans"/>
                  </a:rPr>
                  <a:t>3</a:t>
                </a:r>
                <a:endParaRPr lang="en-US" sz="2400" dirty="0"/>
              </a:p>
              <a:p>
                <a:r>
                  <a:rPr lang="en-US" sz="1467" dirty="0">
                    <a:solidFill>
                      <a:schemeClr val="dk1"/>
                    </a:solidFill>
                    <a:latin typeface="Open Sans"/>
                    <a:ea typeface="Open Sans"/>
                    <a:cs typeface="Open Sans"/>
                  </a:rPr>
                  <a:t>Inter- and trans-disciplinary proposals may be evaluated by those with expertise in collaborative research rather than your discipline. Write clearly for a general reader – use the minimum of technical language and abbreviations and define specialist terms briefly when they are first used. </a:t>
                </a:r>
                <a:r>
                  <a:rPr lang="en-US" sz="2400" dirty="0"/>
                  <a:t>	</a:t>
                </a:r>
              </a:p>
              <a:p>
                <a:endParaRPr sz="1467" dirty="0">
                  <a:solidFill>
                    <a:schemeClr val="dk1"/>
                  </a:solidFill>
                  <a:latin typeface="Open Sans"/>
                  <a:ea typeface="Open Sans"/>
                  <a:cs typeface="Open Sans"/>
                  <a:sym typeface="Open Sans"/>
                </a:endParaRPr>
              </a:p>
            </p:txBody>
          </p:sp>
        </p:grpSp>
        <p:cxnSp>
          <p:nvCxnSpPr>
            <p:cNvPr id="518" name="Shape 518"/>
            <p:cNvCxnSpPr/>
            <p:nvPr/>
          </p:nvCxnSpPr>
          <p:spPr>
            <a:xfrm>
              <a:off x="236677" y="1915102"/>
              <a:ext cx="3101700" cy="0"/>
            </a:xfrm>
            <a:prstGeom prst="straightConnector1">
              <a:avLst/>
            </a:prstGeom>
            <a:noFill/>
            <a:ln w="9525" cap="flat" cmpd="sng">
              <a:solidFill>
                <a:srgbClr val="57A7B5"/>
              </a:solidFill>
              <a:prstDash val="solid"/>
              <a:round/>
              <a:headEnd type="none" w="lg" len="lg"/>
              <a:tailEnd type="none" w="lg" len="lg"/>
            </a:ln>
          </p:spPr>
        </p:cxnSp>
      </p:grpSp>
      <p:sp>
        <p:nvSpPr>
          <p:cNvPr id="34" name="Shape 270"/>
          <p:cNvSpPr txBox="1"/>
          <p:nvPr/>
        </p:nvSpPr>
        <p:spPr>
          <a:xfrm>
            <a:off x="-188833" y="0"/>
            <a:ext cx="12189600" cy="792400"/>
          </a:xfrm>
          <a:prstGeom prst="rect">
            <a:avLst/>
          </a:prstGeom>
          <a:noFill/>
          <a:ln>
            <a:noFill/>
          </a:ln>
        </p:spPr>
        <p:txBody>
          <a:bodyPr lIns="121900" tIns="121900" rIns="121900" bIns="121900" anchor="t" anchorCtr="0">
            <a:noAutofit/>
          </a:bodyPr>
          <a:lstStyle/>
          <a:p>
            <a:pPr lvl="0" algn="ctr">
              <a:lnSpc>
                <a:spcPct val="115000"/>
              </a:lnSpc>
            </a:pPr>
            <a:r>
              <a:rPr lang="en-US" sz="2400" b="1" dirty="0">
                <a:solidFill>
                  <a:schemeClr val="bg1"/>
                </a:solidFill>
                <a:latin typeface="Open Sans"/>
                <a:ea typeface="Open Sans"/>
                <a:cs typeface="Open Sans"/>
              </a:rPr>
              <a:t>Top 10 Tips for writing inter- and transdisciplinary research proposals</a:t>
            </a:r>
            <a:endParaRPr lang="es" sz="2400" b="1" dirty="0">
              <a:solidFill>
                <a:schemeClr val="bg1"/>
              </a:solidFill>
              <a:latin typeface="Open Sans"/>
              <a:ea typeface="Open Sans"/>
              <a:cs typeface="Open Sans"/>
              <a:sym typeface="Open Sans"/>
            </a:endParaRPr>
          </a:p>
          <a:p>
            <a:pPr algn="ctr">
              <a:lnSpc>
                <a:spcPct val="115000"/>
              </a:lnSpc>
            </a:pPr>
            <a:endParaRPr sz="2400" b="1" dirty="0">
              <a:solidFill>
                <a:srgbClr val="434343"/>
              </a:solidFill>
              <a:latin typeface="Open Sans"/>
              <a:ea typeface="Open Sans"/>
              <a:cs typeface="Open Sans"/>
              <a:sym typeface="Open Sans"/>
            </a:endParaRPr>
          </a:p>
        </p:txBody>
      </p:sp>
      <p:grpSp>
        <p:nvGrpSpPr>
          <p:cNvPr id="35" name="Shape 488"/>
          <p:cNvGrpSpPr/>
          <p:nvPr/>
        </p:nvGrpSpPr>
        <p:grpSpPr>
          <a:xfrm>
            <a:off x="6648941" y="3285573"/>
            <a:ext cx="3603761" cy="1980332"/>
            <a:chOff x="236677" y="1895502"/>
            <a:chExt cx="3101700" cy="874704"/>
          </a:xfrm>
        </p:grpSpPr>
        <p:grpSp>
          <p:nvGrpSpPr>
            <p:cNvPr id="36" name="Shape 489"/>
            <p:cNvGrpSpPr/>
            <p:nvPr/>
          </p:nvGrpSpPr>
          <p:grpSpPr>
            <a:xfrm>
              <a:off x="236677" y="1895502"/>
              <a:ext cx="3101700" cy="874704"/>
              <a:chOff x="236677" y="1895502"/>
              <a:chExt cx="3101700" cy="874704"/>
            </a:xfrm>
          </p:grpSpPr>
          <p:sp>
            <p:nvSpPr>
              <p:cNvPr id="38" name="Shape 490"/>
              <p:cNvSpPr/>
              <p:nvPr/>
            </p:nvSpPr>
            <p:spPr>
              <a:xfrm>
                <a:off x="236677" y="1919406"/>
                <a:ext cx="3101700" cy="850800"/>
              </a:xfrm>
              <a:prstGeom prst="rect">
                <a:avLst/>
              </a:prstGeom>
              <a:solidFill>
                <a:srgbClr val="F3F3F3"/>
              </a:solidFill>
              <a:ln>
                <a:noFill/>
              </a:ln>
            </p:spPr>
            <p:txBody>
              <a:bodyPr lIns="121900" tIns="121900" rIns="121900" bIns="121900" anchor="ctr" anchorCtr="0">
                <a:noAutofit/>
              </a:bodyPr>
              <a:lstStyle/>
              <a:p>
                <a:endParaRPr sz="2400"/>
              </a:p>
            </p:txBody>
          </p:sp>
          <p:sp>
            <p:nvSpPr>
              <p:cNvPr id="39" name="Shape 491"/>
              <p:cNvSpPr txBox="1"/>
              <p:nvPr/>
            </p:nvSpPr>
            <p:spPr>
              <a:xfrm>
                <a:off x="315860" y="1895502"/>
                <a:ext cx="2957939" cy="870422"/>
              </a:xfrm>
              <a:prstGeom prst="rect">
                <a:avLst/>
              </a:prstGeom>
              <a:noFill/>
              <a:ln>
                <a:noFill/>
              </a:ln>
            </p:spPr>
            <p:txBody>
              <a:bodyPr lIns="121900" tIns="121900" rIns="121900" bIns="121900" anchor="t" anchorCtr="0">
                <a:noAutofit/>
              </a:bodyPr>
              <a:lstStyle/>
              <a:p>
                <a:pPr>
                  <a:buClr>
                    <a:schemeClr val="dk1"/>
                  </a:buClr>
                  <a:buSzPct val="100000"/>
                </a:pPr>
                <a:r>
                  <a:rPr lang="es" sz="1467" b="1" dirty="0">
                    <a:solidFill>
                      <a:srgbClr val="57A7B5"/>
                    </a:solidFill>
                    <a:latin typeface="Open Sans"/>
                    <a:ea typeface="Open Sans"/>
                    <a:cs typeface="Open Sans"/>
                    <a:sym typeface="Open Sans"/>
                  </a:rPr>
                  <a:t>5</a:t>
                </a:r>
                <a:endParaRPr lang="en-US" sz="2400" dirty="0"/>
              </a:p>
              <a:p>
                <a:r>
                  <a:rPr lang="en-US" sz="1467" dirty="0">
                    <a:solidFill>
                      <a:schemeClr val="dk1"/>
                    </a:solidFill>
                    <a:latin typeface="Open Sans"/>
                    <a:ea typeface="Open Sans"/>
                    <a:cs typeface="Open Sans"/>
                  </a:rPr>
                  <a:t>Explain the methods that you plan to use and, if they are novel, give examples where they have been successfully used in other fields. 	</a:t>
                </a:r>
              </a:p>
              <a:p>
                <a:endParaRPr sz="1467" dirty="0">
                  <a:solidFill>
                    <a:schemeClr val="dk1"/>
                  </a:solidFill>
                  <a:latin typeface="Open Sans"/>
                  <a:ea typeface="Open Sans"/>
                  <a:cs typeface="Open Sans"/>
                  <a:sym typeface="Open Sans"/>
                </a:endParaRPr>
              </a:p>
              <a:p>
                <a:endParaRPr sz="1467" dirty="0">
                  <a:solidFill>
                    <a:schemeClr val="dk1"/>
                  </a:solidFill>
                  <a:latin typeface="Open Sans"/>
                  <a:ea typeface="Open Sans"/>
                  <a:cs typeface="Open Sans"/>
                  <a:sym typeface="Open Sans"/>
                </a:endParaRPr>
              </a:p>
            </p:txBody>
          </p:sp>
        </p:grpSp>
        <p:cxnSp>
          <p:nvCxnSpPr>
            <p:cNvPr id="37" name="Shape 492"/>
            <p:cNvCxnSpPr/>
            <p:nvPr/>
          </p:nvCxnSpPr>
          <p:spPr>
            <a:xfrm>
              <a:off x="236677" y="1915102"/>
              <a:ext cx="3101700" cy="0"/>
            </a:xfrm>
            <a:prstGeom prst="straightConnector1">
              <a:avLst/>
            </a:prstGeom>
            <a:noFill/>
            <a:ln w="9525" cap="flat" cmpd="sng">
              <a:solidFill>
                <a:srgbClr val="57A7B5"/>
              </a:solidFill>
              <a:prstDash val="solid"/>
              <a:round/>
              <a:headEnd type="none" w="lg" len="lg"/>
              <a:tailEnd type="none" w="lg" len="lg"/>
            </a:ln>
          </p:spPr>
        </p:cxnSp>
      </p:grpSp>
      <p:grpSp>
        <p:nvGrpSpPr>
          <p:cNvPr id="40" name="Shape 488"/>
          <p:cNvGrpSpPr/>
          <p:nvPr/>
        </p:nvGrpSpPr>
        <p:grpSpPr>
          <a:xfrm>
            <a:off x="1730240" y="3295637"/>
            <a:ext cx="3603761" cy="1980332"/>
            <a:chOff x="236677" y="1895502"/>
            <a:chExt cx="3101700" cy="874704"/>
          </a:xfrm>
        </p:grpSpPr>
        <p:grpSp>
          <p:nvGrpSpPr>
            <p:cNvPr id="41" name="Shape 489"/>
            <p:cNvGrpSpPr/>
            <p:nvPr/>
          </p:nvGrpSpPr>
          <p:grpSpPr>
            <a:xfrm>
              <a:off x="236677" y="1895502"/>
              <a:ext cx="3101700" cy="874704"/>
              <a:chOff x="236677" y="1895502"/>
              <a:chExt cx="3101700" cy="874704"/>
            </a:xfrm>
          </p:grpSpPr>
          <p:sp>
            <p:nvSpPr>
              <p:cNvPr id="43" name="Shape 490"/>
              <p:cNvSpPr/>
              <p:nvPr/>
            </p:nvSpPr>
            <p:spPr>
              <a:xfrm>
                <a:off x="236677" y="1919406"/>
                <a:ext cx="3101700" cy="850800"/>
              </a:xfrm>
              <a:prstGeom prst="rect">
                <a:avLst/>
              </a:prstGeom>
              <a:solidFill>
                <a:srgbClr val="F3F3F3"/>
              </a:solidFill>
              <a:ln>
                <a:noFill/>
              </a:ln>
            </p:spPr>
            <p:txBody>
              <a:bodyPr lIns="121900" tIns="121900" rIns="121900" bIns="121900" anchor="ctr" anchorCtr="0">
                <a:noAutofit/>
              </a:bodyPr>
              <a:lstStyle/>
              <a:p>
                <a:endParaRPr sz="2400"/>
              </a:p>
            </p:txBody>
          </p:sp>
          <p:sp>
            <p:nvSpPr>
              <p:cNvPr id="44" name="Shape 491"/>
              <p:cNvSpPr txBox="1"/>
              <p:nvPr/>
            </p:nvSpPr>
            <p:spPr>
              <a:xfrm>
                <a:off x="291092" y="1895502"/>
                <a:ext cx="3047284" cy="870422"/>
              </a:xfrm>
              <a:prstGeom prst="rect">
                <a:avLst/>
              </a:prstGeom>
              <a:noFill/>
              <a:ln>
                <a:noFill/>
              </a:ln>
            </p:spPr>
            <p:txBody>
              <a:bodyPr lIns="121900" tIns="121900" rIns="121900" bIns="121900" anchor="t" anchorCtr="0">
                <a:noAutofit/>
              </a:bodyPr>
              <a:lstStyle/>
              <a:p>
                <a:pPr>
                  <a:buClr>
                    <a:schemeClr val="dk1"/>
                  </a:buClr>
                  <a:buSzPct val="100000"/>
                </a:pPr>
                <a:r>
                  <a:rPr lang="es" sz="1467" b="1" dirty="0">
                    <a:solidFill>
                      <a:srgbClr val="57A7B5"/>
                    </a:solidFill>
                    <a:latin typeface="Open Sans"/>
                    <a:ea typeface="Open Sans"/>
                    <a:cs typeface="Open Sans"/>
                    <a:sym typeface="Open Sans"/>
                  </a:rPr>
                  <a:t>4</a:t>
                </a:r>
              </a:p>
              <a:p>
                <a:r>
                  <a:rPr lang="en-US" sz="1467" dirty="0">
                    <a:solidFill>
                      <a:schemeClr val="dk1"/>
                    </a:solidFill>
                    <a:latin typeface="Open Sans"/>
                    <a:ea typeface="Open Sans"/>
                    <a:cs typeface="Open Sans"/>
                  </a:rPr>
                  <a:t>Collaboration and integration take many forms and work to achieve. Outline what kind(s) of collaboration/integration you envisage (theoretical, methodological, etc.) and the specific ways in which you hope to achieve this. 	</a:t>
                </a:r>
              </a:p>
              <a:p>
                <a:endParaRPr sz="1467" dirty="0">
                  <a:solidFill>
                    <a:schemeClr val="dk1"/>
                  </a:solidFill>
                  <a:latin typeface="Open Sans"/>
                  <a:ea typeface="Open Sans"/>
                  <a:cs typeface="Open Sans"/>
                  <a:sym typeface="Open Sans"/>
                </a:endParaRPr>
              </a:p>
            </p:txBody>
          </p:sp>
        </p:grpSp>
        <p:cxnSp>
          <p:nvCxnSpPr>
            <p:cNvPr id="42" name="Shape 492"/>
            <p:cNvCxnSpPr/>
            <p:nvPr/>
          </p:nvCxnSpPr>
          <p:spPr>
            <a:xfrm>
              <a:off x="236677" y="1915102"/>
              <a:ext cx="3101700" cy="0"/>
            </a:xfrm>
            <a:prstGeom prst="straightConnector1">
              <a:avLst/>
            </a:prstGeom>
            <a:noFill/>
            <a:ln w="9525" cap="flat" cmpd="sng">
              <a:solidFill>
                <a:srgbClr val="57A7B5"/>
              </a:solidFill>
              <a:prstDash val="solid"/>
              <a:round/>
              <a:headEnd type="none" w="lg" len="lg"/>
              <a:tailEnd type="none" w="lg" len="lg"/>
            </a:ln>
          </p:spPr>
        </p:cxnSp>
      </p:grpSp>
    </p:spTree>
    <p:extLst>
      <p:ext uri="{BB962C8B-B14F-4D97-AF65-F5344CB8AC3E}">
        <p14:creationId xmlns:p14="http://schemas.microsoft.com/office/powerpoint/2010/main" val="3389813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88"/>
                                        </p:tgtEl>
                                        <p:attrNameLst>
                                          <p:attrName>style.visibility</p:attrName>
                                        </p:attrNameLst>
                                      </p:cBhvr>
                                      <p:to>
                                        <p:strVal val="visible"/>
                                      </p:to>
                                    </p:set>
                                    <p:animEffect transition="in" filter="fade">
                                      <p:cBhvr>
                                        <p:cTn id="7" dur="1000"/>
                                        <p:tgtEl>
                                          <p:spTgt spid="488"/>
                                        </p:tgtEl>
                                      </p:cBhvr>
                                    </p:animEffect>
                                    <p:anim calcmode="lin" valueType="num">
                                      <p:cBhvr>
                                        <p:cTn id="8" dur="1000" fill="hold"/>
                                        <p:tgtEl>
                                          <p:spTgt spid="488"/>
                                        </p:tgtEl>
                                        <p:attrNameLst>
                                          <p:attrName>ppt_x</p:attrName>
                                        </p:attrNameLst>
                                      </p:cBhvr>
                                      <p:tavLst>
                                        <p:tav tm="0">
                                          <p:val>
                                            <p:strVal val="#ppt_x"/>
                                          </p:val>
                                        </p:tav>
                                        <p:tav tm="100000">
                                          <p:val>
                                            <p:strVal val="#ppt_x"/>
                                          </p:val>
                                        </p:tav>
                                      </p:tavLst>
                                    </p:anim>
                                    <p:anim calcmode="lin" valueType="num">
                                      <p:cBhvr>
                                        <p:cTn id="9" dur="1000" fill="hold"/>
                                        <p:tgtEl>
                                          <p:spTgt spid="48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09"/>
                                        </p:tgtEl>
                                        <p:attrNameLst>
                                          <p:attrName>style.visibility</p:attrName>
                                        </p:attrNameLst>
                                      </p:cBhvr>
                                      <p:to>
                                        <p:strVal val="visible"/>
                                      </p:to>
                                    </p:set>
                                    <p:animEffect transition="in" filter="fade">
                                      <p:cBhvr>
                                        <p:cTn id="14" dur="1000"/>
                                        <p:tgtEl>
                                          <p:spTgt spid="509"/>
                                        </p:tgtEl>
                                      </p:cBhvr>
                                    </p:animEffect>
                                    <p:anim calcmode="lin" valueType="num">
                                      <p:cBhvr>
                                        <p:cTn id="15" dur="1000" fill="hold"/>
                                        <p:tgtEl>
                                          <p:spTgt spid="509"/>
                                        </p:tgtEl>
                                        <p:attrNameLst>
                                          <p:attrName>ppt_x</p:attrName>
                                        </p:attrNameLst>
                                      </p:cBhvr>
                                      <p:tavLst>
                                        <p:tav tm="0">
                                          <p:val>
                                            <p:strVal val="#ppt_x"/>
                                          </p:val>
                                        </p:tav>
                                        <p:tav tm="100000">
                                          <p:val>
                                            <p:strVal val="#ppt_x"/>
                                          </p:val>
                                        </p:tav>
                                      </p:tavLst>
                                    </p:anim>
                                    <p:anim calcmode="lin" valueType="num">
                                      <p:cBhvr>
                                        <p:cTn id="16" dur="1000" fill="hold"/>
                                        <p:tgtEl>
                                          <p:spTgt spid="50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14"/>
                                        </p:tgtEl>
                                        <p:attrNameLst>
                                          <p:attrName>style.visibility</p:attrName>
                                        </p:attrNameLst>
                                      </p:cBhvr>
                                      <p:to>
                                        <p:strVal val="visible"/>
                                      </p:to>
                                    </p:set>
                                    <p:animEffect transition="in" filter="fade">
                                      <p:cBhvr>
                                        <p:cTn id="21" dur="1000"/>
                                        <p:tgtEl>
                                          <p:spTgt spid="514"/>
                                        </p:tgtEl>
                                      </p:cBhvr>
                                    </p:animEffect>
                                    <p:anim calcmode="lin" valueType="num">
                                      <p:cBhvr>
                                        <p:cTn id="22" dur="1000" fill="hold"/>
                                        <p:tgtEl>
                                          <p:spTgt spid="514"/>
                                        </p:tgtEl>
                                        <p:attrNameLst>
                                          <p:attrName>ppt_x</p:attrName>
                                        </p:attrNameLst>
                                      </p:cBhvr>
                                      <p:tavLst>
                                        <p:tav tm="0">
                                          <p:val>
                                            <p:strVal val="#ppt_x"/>
                                          </p:val>
                                        </p:tav>
                                        <p:tav tm="100000">
                                          <p:val>
                                            <p:strVal val="#ppt_x"/>
                                          </p:val>
                                        </p:tav>
                                      </p:tavLst>
                                    </p:anim>
                                    <p:anim calcmode="lin" valueType="num">
                                      <p:cBhvr>
                                        <p:cTn id="23" dur="1000" fill="hold"/>
                                        <p:tgtEl>
                                          <p:spTgt spid="514"/>
                                        </p:tgtEl>
                                        <p:attrNameLst>
                                          <p:attrName>ppt_y</p:attrName>
                                        </p:attrNameLst>
                                      </p:cBhvr>
                                      <p:tavLst>
                                        <p:tav tm="0">
                                          <p:val>
                                            <p:strVal val="#ppt_y+.1"/>
                                          </p:val>
                                        </p:tav>
                                        <p:tav tm="100000">
                                          <p:val>
                                            <p:strVal val="#ppt_y"/>
                                          </p:val>
                                        </p:tav>
                                      </p:tavLst>
                                    </p:anim>
                                  </p:childTnLst>
                                </p:cTn>
                              </p:par>
                            </p:childTnLst>
                          </p:cTn>
                        </p:par>
                        <p:par>
                          <p:cTn id="24" fill="hold">
                            <p:stCondLst>
                              <p:cond delay="1000"/>
                            </p:stCondLst>
                            <p:childTnLst>
                              <p:par>
                                <p:cTn id="25" presetID="10" presetClass="entr" presetSubtype="0" fill="hold"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1000"/>
                                        <p:tgtEl>
                                          <p:spTgt spid="34"/>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fade">
                                      <p:cBhvr>
                                        <p:cTn id="32" dur="1000"/>
                                        <p:tgtEl>
                                          <p:spTgt spid="35"/>
                                        </p:tgtEl>
                                      </p:cBhvr>
                                    </p:animEffect>
                                    <p:anim calcmode="lin" valueType="num">
                                      <p:cBhvr>
                                        <p:cTn id="33" dur="1000" fill="hold"/>
                                        <p:tgtEl>
                                          <p:spTgt spid="35"/>
                                        </p:tgtEl>
                                        <p:attrNameLst>
                                          <p:attrName>ppt_x</p:attrName>
                                        </p:attrNameLst>
                                      </p:cBhvr>
                                      <p:tavLst>
                                        <p:tav tm="0">
                                          <p:val>
                                            <p:strVal val="#ppt_x"/>
                                          </p:val>
                                        </p:tav>
                                        <p:tav tm="100000">
                                          <p:val>
                                            <p:strVal val="#ppt_x"/>
                                          </p:val>
                                        </p:tav>
                                      </p:tavLst>
                                    </p:anim>
                                    <p:anim calcmode="lin" valueType="num">
                                      <p:cBhvr>
                                        <p:cTn id="34"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40"/>
                                        </p:tgtEl>
                                        <p:attrNameLst>
                                          <p:attrName>style.visibility</p:attrName>
                                        </p:attrNameLst>
                                      </p:cBhvr>
                                      <p:to>
                                        <p:strVal val="visible"/>
                                      </p:to>
                                    </p:set>
                                    <p:animEffect transition="in" filter="fade">
                                      <p:cBhvr>
                                        <p:cTn id="39" dur="1000"/>
                                        <p:tgtEl>
                                          <p:spTgt spid="40"/>
                                        </p:tgtEl>
                                      </p:cBhvr>
                                    </p:animEffect>
                                    <p:anim calcmode="lin" valueType="num">
                                      <p:cBhvr>
                                        <p:cTn id="40" dur="1000" fill="hold"/>
                                        <p:tgtEl>
                                          <p:spTgt spid="40"/>
                                        </p:tgtEl>
                                        <p:attrNameLst>
                                          <p:attrName>ppt_x</p:attrName>
                                        </p:attrNameLst>
                                      </p:cBhvr>
                                      <p:tavLst>
                                        <p:tav tm="0">
                                          <p:val>
                                            <p:strVal val="#ppt_x"/>
                                          </p:val>
                                        </p:tav>
                                        <p:tav tm="100000">
                                          <p:val>
                                            <p:strVal val="#ppt_x"/>
                                          </p:val>
                                        </p:tav>
                                      </p:tavLst>
                                    </p:anim>
                                    <p:anim calcmode="lin" valueType="num">
                                      <p:cBhvr>
                                        <p:cTn id="4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grpSp>
        <p:nvGrpSpPr>
          <p:cNvPr id="488" name="Shape 488"/>
          <p:cNvGrpSpPr/>
          <p:nvPr/>
        </p:nvGrpSpPr>
        <p:grpSpPr>
          <a:xfrm>
            <a:off x="155377" y="687634"/>
            <a:ext cx="3603761" cy="1980332"/>
            <a:chOff x="236677" y="1895502"/>
            <a:chExt cx="3101700" cy="874704"/>
          </a:xfrm>
        </p:grpSpPr>
        <p:grpSp>
          <p:nvGrpSpPr>
            <p:cNvPr id="489" name="Shape 489"/>
            <p:cNvGrpSpPr/>
            <p:nvPr/>
          </p:nvGrpSpPr>
          <p:grpSpPr>
            <a:xfrm>
              <a:off x="236677" y="1895502"/>
              <a:ext cx="3101700" cy="874704"/>
              <a:chOff x="236677" y="1895502"/>
              <a:chExt cx="3101700" cy="874704"/>
            </a:xfrm>
          </p:grpSpPr>
          <p:sp>
            <p:nvSpPr>
              <p:cNvPr id="490" name="Shape 490"/>
              <p:cNvSpPr/>
              <p:nvPr/>
            </p:nvSpPr>
            <p:spPr>
              <a:xfrm>
                <a:off x="236677" y="1919406"/>
                <a:ext cx="3101700" cy="850800"/>
              </a:xfrm>
              <a:prstGeom prst="rect">
                <a:avLst/>
              </a:prstGeom>
              <a:solidFill>
                <a:srgbClr val="F3F3F3"/>
              </a:solidFill>
              <a:ln>
                <a:noFill/>
              </a:ln>
            </p:spPr>
            <p:txBody>
              <a:bodyPr lIns="121900" tIns="121900" rIns="121900" bIns="121900" anchor="ctr" anchorCtr="0">
                <a:noAutofit/>
              </a:bodyPr>
              <a:lstStyle/>
              <a:p>
                <a:endParaRPr sz="2400"/>
              </a:p>
            </p:txBody>
          </p:sp>
          <p:sp>
            <p:nvSpPr>
              <p:cNvPr id="491" name="Shape 491"/>
              <p:cNvSpPr txBox="1"/>
              <p:nvPr/>
            </p:nvSpPr>
            <p:spPr>
              <a:xfrm>
                <a:off x="331854" y="1895502"/>
                <a:ext cx="3006522" cy="870422"/>
              </a:xfrm>
              <a:prstGeom prst="rect">
                <a:avLst/>
              </a:prstGeom>
              <a:noFill/>
              <a:ln>
                <a:noFill/>
              </a:ln>
            </p:spPr>
            <p:txBody>
              <a:bodyPr lIns="121900" tIns="121900" rIns="121900" bIns="121900" anchor="t" anchorCtr="0">
                <a:noAutofit/>
              </a:bodyPr>
              <a:lstStyle/>
              <a:p>
                <a:pPr>
                  <a:buClr>
                    <a:schemeClr val="dk1"/>
                  </a:buClr>
                  <a:buSzPct val="100000"/>
                </a:pPr>
                <a:r>
                  <a:rPr lang="es" sz="1467" b="1" dirty="0">
                    <a:solidFill>
                      <a:srgbClr val="57A7B5"/>
                    </a:solidFill>
                    <a:latin typeface="Open Sans"/>
                    <a:ea typeface="Open Sans"/>
                    <a:cs typeface="Open Sans"/>
                    <a:sym typeface="Open Sans"/>
                  </a:rPr>
                  <a:t>6</a:t>
                </a:r>
                <a:endParaRPr lang="en-US" sz="2400" dirty="0"/>
              </a:p>
              <a:p>
                <a:r>
                  <a:rPr lang="en-US" sz="1467" dirty="0">
                    <a:solidFill>
                      <a:schemeClr val="dk1"/>
                    </a:solidFill>
                    <a:latin typeface="Open Sans"/>
                    <a:ea typeface="Open Sans"/>
                    <a:cs typeface="Open Sans"/>
                  </a:rPr>
                  <a:t>Bear in mind the extra costs associated with inter- or transdisciplinary research (such as, for example, additional network building), and budget for them accordingly. </a:t>
                </a:r>
                <a:r>
                  <a:rPr lang="en-US" sz="2400" dirty="0"/>
                  <a:t>	</a:t>
                </a:r>
              </a:p>
              <a:p>
                <a:endParaRPr sz="1467" dirty="0">
                  <a:solidFill>
                    <a:schemeClr val="dk1"/>
                  </a:solidFill>
                  <a:latin typeface="Open Sans"/>
                  <a:ea typeface="Open Sans"/>
                  <a:cs typeface="Open Sans"/>
                  <a:sym typeface="Open Sans"/>
                </a:endParaRPr>
              </a:p>
            </p:txBody>
          </p:sp>
        </p:grpSp>
        <p:cxnSp>
          <p:nvCxnSpPr>
            <p:cNvPr id="492" name="Shape 492"/>
            <p:cNvCxnSpPr/>
            <p:nvPr/>
          </p:nvCxnSpPr>
          <p:spPr>
            <a:xfrm>
              <a:off x="236677" y="1915102"/>
              <a:ext cx="3101700" cy="0"/>
            </a:xfrm>
            <a:prstGeom prst="straightConnector1">
              <a:avLst/>
            </a:prstGeom>
            <a:noFill/>
            <a:ln w="9525" cap="flat" cmpd="sng">
              <a:solidFill>
                <a:srgbClr val="57A7B5"/>
              </a:solidFill>
              <a:prstDash val="solid"/>
              <a:round/>
              <a:headEnd type="none" w="lg" len="lg"/>
              <a:tailEnd type="none" w="lg" len="lg"/>
            </a:ln>
          </p:spPr>
        </p:cxnSp>
      </p:grpSp>
      <p:sp>
        <p:nvSpPr>
          <p:cNvPr id="493" name="Shape 493"/>
          <p:cNvSpPr/>
          <p:nvPr/>
        </p:nvSpPr>
        <p:spPr>
          <a:xfrm>
            <a:off x="-302033" y="0"/>
            <a:ext cx="226400" cy="856800"/>
          </a:xfrm>
          <a:prstGeom prst="rect">
            <a:avLst/>
          </a:prstGeom>
          <a:solidFill>
            <a:srgbClr val="CCCCCC"/>
          </a:solidFill>
          <a:ln w="19050" cap="flat" cmpd="sng">
            <a:solidFill>
              <a:srgbClr val="666666"/>
            </a:solidFill>
            <a:prstDash val="solid"/>
            <a:round/>
            <a:headEnd type="none" w="med" len="med"/>
            <a:tailEnd type="none" w="med" len="med"/>
          </a:ln>
        </p:spPr>
        <p:txBody>
          <a:bodyPr lIns="121900" tIns="121900" rIns="121900" bIns="121900" anchor="ctr" anchorCtr="0">
            <a:noAutofit/>
          </a:bodyPr>
          <a:lstStyle/>
          <a:p>
            <a:endParaRPr sz="2400"/>
          </a:p>
        </p:txBody>
      </p:sp>
      <p:sp>
        <p:nvSpPr>
          <p:cNvPr id="494" name="Shape 494"/>
          <p:cNvSpPr/>
          <p:nvPr/>
        </p:nvSpPr>
        <p:spPr>
          <a:xfrm>
            <a:off x="-302033" y="857241"/>
            <a:ext cx="226400" cy="856800"/>
          </a:xfrm>
          <a:prstGeom prst="rect">
            <a:avLst/>
          </a:prstGeom>
          <a:solidFill>
            <a:srgbClr val="CCCCCC"/>
          </a:solidFill>
          <a:ln w="19050" cap="flat" cmpd="sng">
            <a:solidFill>
              <a:srgbClr val="666666"/>
            </a:solidFill>
            <a:prstDash val="solid"/>
            <a:round/>
            <a:headEnd type="none" w="med" len="med"/>
            <a:tailEnd type="none" w="med" len="med"/>
          </a:ln>
        </p:spPr>
        <p:txBody>
          <a:bodyPr lIns="121900" tIns="121900" rIns="121900" bIns="121900" anchor="ctr" anchorCtr="0">
            <a:noAutofit/>
          </a:bodyPr>
          <a:lstStyle/>
          <a:p>
            <a:endParaRPr sz="2400"/>
          </a:p>
        </p:txBody>
      </p:sp>
      <p:sp>
        <p:nvSpPr>
          <p:cNvPr id="495" name="Shape 495"/>
          <p:cNvSpPr/>
          <p:nvPr/>
        </p:nvSpPr>
        <p:spPr>
          <a:xfrm>
            <a:off x="-302033" y="1714484"/>
            <a:ext cx="226400" cy="856800"/>
          </a:xfrm>
          <a:prstGeom prst="rect">
            <a:avLst/>
          </a:prstGeom>
          <a:solidFill>
            <a:srgbClr val="CCCCCC"/>
          </a:solidFill>
          <a:ln w="19050" cap="flat" cmpd="sng">
            <a:solidFill>
              <a:srgbClr val="666666"/>
            </a:solidFill>
            <a:prstDash val="solid"/>
            <a:round/>
            <a:headEnd type="none" w="med" len="med"/>
            <a:tailEnd type="none" w="med" len="med"/>
          </a:ln>
        </p:spPr>
        <p:txBody>
          <a:bodyPr lIns="121900" tIns="121900" rIns="121900" bIns="121900" anchor="ctr" anchorCtr="0">
            <a:noAutofit/>
          </a:bodyPr>
          <a:lstStyle/>
          <a:p>
            <a:endParaRPr sz="2400"/>
          </a:p>
        </p:txBody>
      </p:sp>
      <p:sp>
        <p:nvSpPr>
          <p:cNvPr id="496" name="Shape 496"/>
          <p:cNvSpPr/>
          <p:nvPr/>
        </p:nvSpPr>
        <p:spPr>
          <a:xfrm>
            <a:off x="-302033" y="2571747"/>
            <a:ext cx="226400" cy="856800"/>
          </a:xfrm>
          <a:prstGeom prst="rect">
            <a:avLst/>
          </a:prstGeom>
          <a:solidFill>
            <a:srgbClr val="CCCCCC"/>
          </a:solidFill>
          <a:ln w="19050" cap="flat" cmpd="sng">
            <a:solidFill>
              <a:srgbClr val="666666"/>
            </a:solidFill>
            <a:prstDash val="solid"/>
            <a:round/>
            <a:headEnd type="none" w="med" len="med"/>
            <a:tailEnd type="none" w="med" len="med"/>
          </a:ln>
        </p:spPr>
        <p:txBody>
          <a:bodyPr lIns="121900" tIns="121900" rIns="121900" bIns="121900" anchor="ctr" anchorCtr="0">
            <a:noAutofit/>
          </a:bodyPr>
          <a:lstStyle/>
          <a:p>
            <a:endParaRPr sz="2400"/>
          </a:p>
        </p:txBody>
      </p:sp>
      <p:sp>
        <p:nvSpPr>
          <p:cNvPr id="497" name="Shape 497"/>
          <p:cNvSpPr/>
          <p:nvPr/>
        </p:nvSpPr>
        <p:spPr>
          <a:xfrm>
            <a:off x="-302033" y="3429003"/>
            <a:ext cx="226400" cy="856800"/>
          </a:xfrm>
          <a:prstGeom prst="rect">
            <a:avLst/>
          </a:prstGeom>
          <a:solidFill>
            <a:srgbClr val="CCCCCC"/>
          </a:solidFill>
          <a:ln w="19050" cap="flat" cmpd="sng">
            <a:solidFill>
              <a:srgbClr val="666666"/>
            </a:solidFill>
            <a:prstDash val="solid"/>
            <a:round/>
            <a:headEnd type="none" w="med" len="med"/>
            <a:tailEnd type="none" w="med" len="med"/>
          </a:ln>
        </p:spPr>
        <p:txBody>
          <a:bodyPr lIns="121900" tIns="121900" rIns="121900" bIns="121900" anchor="ctr" anchorCtr="0">
            <a:noAutofit/>
          </a:bodyPr>
          <a:lstStyle/>
          <a:p>
            <a:endParaRPr sz="2400"/>
          </a:p>
        </p:txBody>
      </p:sp>
      <p:sp>
        <p:nvSpPr>
          <p:cNvPr id="498" name="Shape 498"/>
          <p:cNvSpPr/>
          <p:nvPr/>
        </p:nvSpPr>
        <p:spPr>
          <a:xfrm>
            <a:off x="-302033" y="4286246"/>
            <a:ext cx="226400" cy="856799"/>
          </a:xfrm>
          <a:prstGeom prst="rect">
            <a:avLst/>
          </a:prstGeom>
          <a:solidFill>
            <a:srgbClr val="CCCCCC"/>
          </a:solidFill>
          <a:ln w="19050" cap="flat" cmpd="sng">
            <a:solidFill>
              <a:srgbClr val="666666"/>
            </a:solidFill>
            <a:prstDash val="solid"/>
            <a:round/>
            <a:headEnd type="none" w="med" len="med"/>
            <a:tailEnd type="none" w="med" len="med"/>
          </a:ln>
        </p:spPr>
        <p:txBody>
          <a:bodyPr lIns="121900" tIns="121900" rIns="121900" bIns="121900" anchor="ctr" anchorCtr="0">
            <a:noAutofit/>
          </a:bodyPr>
          <a:lstStyle/>
          <a:p>
            <a:endParaRPr sz="2400"/>
          </a:p>
        </p:txBody>
      </p:sp>
      <p:sp>
        <p:nvSpPr>
          <p:cNvPr id="499" name="Shape 499"/>
          <p:cNvSpPr/>
          <p:nvPr/>
        </p:nvSpPr>
        <p:spPr>
          <a:xfrm>
            <a:off x="-302033" y="5143488"/>
            <a:ext cx="226400" cy="856800"/>
          </a:xfrm>
          <a:prstGeom prst="rect">
            <a:avLst/>
          </a:prstGeom>
          <a:solidFill>
            <a:srgbClr val="CCCCCC"/>
          </a:solidFill>
          <a:ln w="19050" cap="flat" cmpd="sng">
            <a:solidFill>
              <a:srgbClr val="666666"/>
            </a:solidFill>
            <a:prstDash val="solid"/>
            <a:round/>
            <a:headEnd type="none" w="med" len="med"/>
            <a:tailEnd type="none" w="med" len="med"/>
          </a:ln>
        </p:spPr>
        <p:txBody>
          <a:bodyPr lIns="121900" tIns="121900" rIns="121900" bIns="121900" anchor="ctr" anchorCtr="0">
            <a:noAutofit/>
          </a:bodyPr>
          <a:lstStyle/>
          <a:p>
            <a:endParaRPr sz="2400"/>
          </a:p>
        </p:txBody>
      </p:sp>
      <p:sp>
        <p:nvSpPr>
          <p:cNvPr id="500" name="Shape 500"/>
          <p:cNvSpPr/>
          <p:nvPr/>
        </p:nvSpPr>
        <p:spPr>
          <a:xfrm>
            <a:off x="-302033" y="6000749"/>
            <a:ext cx="226400" cy="856800"/>
          </a:xfrm>
          <a:prstGeom prst="rect">
            <a:avLst/>
          </a:prstGeom>
          <a:solidFill>
            <a:srgbClr val="CCCCCC"/>
          </a:solidFill>
          <a:ln w="19050" cap="flat" cmpd="sng">
            <a:solidFill>
              <a:srgbClr val="666666"/>
            </a:solidFill>
            <a:prstDash val="solid"/>
            <a:round/>
            <a:headEnd type="none" w="med" len="med"/>
            <a:tailEnd type="none" w="med" len="med"/>
          </a:ln>
        </p:spPr>
        <p:txBody>
          <a:bodyPr lIns="121900" tIns="121900" rIns="121900" bIns="121900" anchor="ctr" anchorCtr="0">
            <a:noAutofit/>
          </a:bodyPr>
          <a:lstStyle/>
          <a:p>
            <a:endParaRPr sz="2400"/>
          </a:p>
        </p:txBody>
      </p:sp>
      <p:sp>
        <p:nvSpPr>
          <p:cNvPr id="501" name="Shape 501"/>
          <p:cNvSpPr/>
          <p:nvPr/>
        </p:nvSpPr>
        <p:spPr>
          <a:xfrm rot="5400000">
            <a:off x="11317205" y="-953367"/>
            <a:ext cx="226400" cy="1523200"/>
          </a:xfrm>
          <a:prstGeom prst="rect">
            <a:avLst/>
          </a:prstGeom>
          <a:solidFill>
            <a:srgbClr val="CCCCCC"/>
          </a:solidFill>
          <a:ln w="19050" cap="flat" cmpd="sng">
            <a:solidFill>
              <a:srgbClr val="666666"/>
            </a:solidFill>
            <a:prstDash val="solid"/>
            <a:round/>
            <a:headEnd type="none" w="med" len="med"/>
            <a:tailEnd type="none" w="med" len="med"/>
          </a:ln>
        </p:spPr>
        <p:txBody>
          <a:bodyPr lIns="121900" tIns="121900" rIns="121900" bIns="121900" anchor="ctr" anchorCtr="0">
            <a:noAutofit/>
          </a:bodyPr>
          <a:lstStyle/>
          <a:p>
            <a:endParaRPr sz="2400"/>
          </a:p>
        </p:txBody>
      </p:sp>
      <p:sp>
        <p:nvSpPr>
          <p:cNvPr id="502" name="Shape 502"/>
          <p:cNvSpPr/>
          <p:nvPr/>
        </p:nvSpPr>
        <p:spPr>
          <a:xfrm rot="5400000">
            <a:off x="9793119" y="-953367"/>
            <a:ext cx="226400" cy="1523200"/>
          </a:xfrm>
          <a:prstGeom prst="rect">
            <a:avLst/>
          </a:prstGeom>
          <a:solidFill>
            <a:srgbClr val="CCCCCC"/>
          </a:solidFill>
          <a:ln w="19050" cap="flat" cmpd="sng">
            <a:solidFill>
              <a:srgbClr val="666666"/>
            </a:solidFill>
            <a:prstDash val="solid"/>
            <a:round/>
            <a:headEnd type="none" w="med" len="med"/>
            <a:tailEnd type="none" w="med" len="med"/>
          </a:ln>
        </p:spPr>
        <p:txBody>
          <a:bodyPr lIns="121900" tIns="121900" rIns="121900" bIns="121900" anchor="ctr" anchorCtr="0">
            <a:noAutofit/>
          </a:bodyPr>
          <a:lstStyle/>
          <a:p>
            <a:endParaRPr sz="2400"/>
          </a:p>
        </p:txBody>
      </p:sp>
      <p:sp>
        <p:nvSpPr>
          <p:cNvPr id="503" name="Shape 503"/>
          <p:cNvSpPr/>
          <p:nvPr/>
        </p:nvSpPr>
        <p:spPr>
          <a:xfrm rot="5400000">
            <a:off x="8269033" y="-953367"/>
            <a:ext cx="226400" cy="1523200"/>
          </a:xfrm>
          <a:prstGeom prst="rect">
            <a:avLst/>
          </a:prstGeom>
          <a:solidFill>
            <a:srgbClr val="CCCCCC"/>
          </a:solidFill>
          <a:ln w="19050" cap="flat" cmpd="sng">
            <a:solidFill>
              <a:srgbClr val="666666"/>
            </a:solidFill>
            <a:prstDash val="solid"/>
            <a:round/>
            <a:headEnd type="none" w="med" len="med"/>
            <a:tailEnd type="none" w="med" len="med"/>
          </a:ln>
        </p:spPr>
        <p:txBody>
          <a:bodyPr lIns="121900" tIns="121900" rIns="121900" bIns="121900" anchor="ctr" anchorCtr="0">
            <a:noAutofit/>
          </a:bodyPr>
          <a:lstStyle/>
          <a:p>
            <a:endParaRPr sz="2400"/>
          </a:p>
        </p:txBody>
      </p:sp>
      <p:sp>
        <p:nvSpPr>
          <p:cNvPr id="504" name="Shape 504"/>
          <p:cNvSpPr/>
          <p:nvPr/>
        </p:nvSpPr>
        <p:spPr>
          <a:xfrm rot="5400000">
            <a:off x="6744911" y="-953367"/>
            <a:ext cx="226400" cy="1523200"/>
          </a:xfrm>
          <a:prstGeom prst="rect">
            <a:avLst/>
          </a:prstGeom>
          <a:solidFill>
            <a:srgbClr val="CCCCCC"/>
          </a:solidFill>
          <a:ln w="19050" cap="flat" cmpd="sng">
            <a:solidFill>
              <a:srgbClr val="666666"/>
            </a:solidFill>
            <a:prstDash val="solid"/>
            <a:round/>
            <a:headEnd type="none" w="med" len="med"/>
            <a:tailEnd type="none" w="med" len="med"/>
          </a:ln>
        </p:spPr>
        <p:txBody>
          <a:bodyPr lIns="121900" tIns="121900" rIns="121900" bIns="121900" anchor="ctr" anchorCtr="0">
            <a:noAutofit/>
          </a:bodyPr>
          <a:lstStyle/>
          <a:p>
            <a:endParaRPr sz="2400"/>
          </a:p>
        </p:txBody>
      </p:sp>
      <p:sp>
        <p:nvSpPr>
          <p:cNvPr id="505" name="Shape 505"/>
          <p:cNvSpPr/>
          <p:nvPr/>
        </p:nvSpPr>
        <p:spPr>
          <a:xfrm rot="5400000">
            <a:off x="5220800" y="-953367"/>
            <a:ext cx="226400" cy="1523200"/>
          </a:xfrm>
          <a:prstGeom prst="rect">
            <a:avLst/>
          </a:prstGeom>
          <a:solidFill>
            <a:srgbClr val="CCCCCC"/>
          </a:solidFill>
          <a:ln w="19050" cap="flat" cmpd="sng">
            <a:solidFill>
              <a:srgbClr val="666666"/>
            </a:solidFill>
            <a:prstDash val="solid"/>
            <a:round/>
            <a:headEnd type="none" w="med" len="med"/>
            <a:tailEnd type="none" w="med" len="med"/>
          </a:ln>
        </p:spPr>
        <p:txBody>
          <a:bodyPr lIns="121900" tIns="121900" rIns="121900" bIns="121900" anchor="ctr" anchorCtr="0">
            <a:noAutofit/>
          </a:bodyPr>
          <a:lstStyle/>
          <a:p>
            <a:endParaRPr sz="2400"/>
          </a:p>
        </p:txBody>
      </p:sp>
      <p:sp>
        <p:nvSpPr>
          <p:cNvPr id="506" name="Shape 506"/>
          <p:cNvSpPr/>
          <p:nvPr/>
        </p:nvSpPr>
        <p:spPr>
          <a:xfrm rot="5400000">
            <a:off x="3696713" y="-953367"/>
            <a:ext cx="226400" cy="1523200"/>
          </a:xfrm>
          <a:prstGeom prst="rect">
            <a:avLst/>
          </a:prstGeom>
          <a:solidFill>
            <a:srgbClr val="CCCCCC"/>
          </a:solidFill>
          <a:ln w="19050" cap="flat" cmpd="sng">
            <a:solidFill>
              <a:srgbClr val="666666"/>
            </a:solidFill>
            <a:prstDash val="solid"/>
            <a:round/>
            <a:headEnd type="none" w="med" len="med"/>
            <a:tailEnd type="none" w="med" len="med"/>
          </a:ln>
        </p:spPr>
        <p:txBody>
          <a:bodyPr lIns="121900" tIns="121900" rIns="121900" bIns="121900" anchor="ctr" anchorCtr="0">
            <a:noAutofit/>
          </a:bodyPr>
          <a:lstStyle/>
          <a:p>
            <a:endParaRPr sz="2400"/>
          </a:p>
        </p:txBody>
      </p:sp>
      <p:sp>
        <p:nvSpPr>
          <p:cNvPr id="507" name="Shape 507"/>
          <p:cNvSpPr/>
          <p:nvPr/>
        </p:nvSpPr>
        <p:spPr>
          <a:xfrm rot="5400000">
            <a:off x="2172627" y="-953367"/>
            <a:ext cx="226400" cy="1523200"/>
          </a:xfrm>
          <a:prstGeom prst="rect">
            <a:avLst/>
          </a:prstGeom>
          <a:solidFill>
            <a:srgbClr val="CCCCCC"/>
          </a:solidFill>
          <a:ln w="19050" cap="flat" cmpd="sng">
            <a:solidFill>
              <a:srgbClr val="666666"/>
            </a:solidFill>
            <a:prstDash val="solid"/>
            <a:round/>
            <a:headEnd type="none" w="med" len="med"/>
            <a:tailEnd type="none" w="med" len="med"/>
          </a:ln>
        </p:spPr>
        <p:txBody>
          <a:bodyPr lIns="121900" tIns="121900" rIns="121900" bIns="121900" anchor="ctr" anchorCtr="0">
            <a:noAutofit/>
          </a:bodyPr>
          <a:lstStyle/>
          <a:p>
            <a:endParaRPr sz="2400"/>
          </a:p>
        </p:txBody>
      </p:sp>
      <p:sp>
        <p:nvSpPr>
          <p:cNvPr id="508" name="Shape 508"/>
          <p:cNvSpPr/>
          <p:nvPr/>
        </p:nvSpPr>
        <p:spPr>
          <a:xfrm rot="5400000">
            <a:off x="648505" y="-953367"/>
            <a:ext cx="226400" cy="1523200"/>
          </a:xfrm>
          <a:prstGeom prst="rect">
            <a:avLst/>
          </a:prstGeom>
          <a:solidFill>
            <a:srgbClr val="CCCCCC"/>
          </a:solidFill>
          <a:ln w="19050" cap="flat" cmpd="sng">
            <a:solidFill>
              <a:srgbClr val="666666"/>
            </a:solidFill>
            <a:prstDash val="solid"/>
            <a:round/>
            <a:headEnd type="none" w="med" len="med"/>
            <a:tailEnd type="none" w="med" len="med"/>
          </a:ln>
        </p:spPr>
        <p:txBody>
          <a:bodyPr lIns="121900" tIns="121900" rIns="121900" bIns="121900" anchor="ctr" anchorCtr="0">
            <a:noAutofit/>
          </a:bodyPr>
          <a:lstStyle/>
          <a:p>
            <a:endParaRPr sz="2400"/>
          </a:p>
        </p:txBody>
      </p:sp>
      <p:grpSp>
        <p:nvGrpSpPr>
          <p:cNvPr id="509" name="Shape 509"/>
          <p:cNvGrpSpPr/>
          <p:nvPr/>
        </p:nvGrpSpPr>
        <p:grpSpPr>
          <a:xfrm>
            <a:off x="4159084" y="732008"/>
            <a:ext cx="3606966" cy="2252297"/>
            <a:chOff x="3200695" y="1915090"/>
            <a:chExt cx="2705225" cy="1689223"/>
          </a:xfrm>
        </p:grpSpPr>
        <p:grpSp>
          <p:nvGrpSpPr>
            <p:cNvPr id="510" name="Shape 510"/>
            <p:cNvGrpSpPr/>
            <p:nvPr/>
          </p:nvGrpSpPr>
          <p:grpSpPr>
            <a:xfrm>
              <a:off x="3200695" y="1915099"/>
              <a:ext cx="2702821" cy="1689214"/>
              <a:chOff x="58889" y="1915107"/>
              <a:chExt cx="3101700" cy="994825"/>
            </a:xfrm>
          </p:grpSpPr>
          <p:sp>
            <p:nvSpPr>
              <p:cNvPr id="511" name="Shape 511"/>
              <p:cNvSpPr/>
              <p:nvPr/>
            </p:nvSpPr>
            <p:spPr>
              <a:xfrm>
                <a:off x="58889" y="1915107"/>
                <a:ext cx="3101700" cy="850800"/>
              </a:xfrm>
              <a:prstGeom prst="rect">
                <a:avLst/>
              </a:prstGeom>
              <a:solidFill>
                <a:srgbClr val="F3F3F3"/>
              </a:solidFill>
              <a:ln>
                <a:noFill/>
              </a:ln>
            </p:spPr>
            <p:txBody>
              <a:bodyPr lIns="121900" tIns="121900" rIns="121900" bIns="121900" anchor="ctr" anchorCtr="0">
                <a:noAutofit/>
              </a:bodyPr>
              <a:lstStyle/>
              <a:p>
                <a:endParaRPr sz="2400"/>
              </a:p>
            </p:txBody>
          </p:sp>
          <p:sp>
            <p:nvSpPr>
              <p:cNvPr id="512" name="Shape 512"/>
              <p:cNvSpPr txBox="1"/>
              <p:nvPr/>
            </p:nvSpPr>
            <p:spPr>
              <a:xfrm>
                <a:off x="121608" y="1915123"/>
                <a:ext cx="3038981" cy="994809"/>
              </a:xfrm>
              <a:prstGeom prst="rect">
                <a:avLst/>
              </a:prstGeom>
              <a:noFill/>
              <a:ln>
                <a:noFill/>
              </a:ln>
            </p:spPr>
            <p:txBody>
              <a:bodyPr lIns="121900" tIns="121900" rIns="121900" bIns="121900" anchor="t" anchorCtr="0">
                <a:noAutofit/>
              </a:bodyPr>
              <a:lstStyle/>
              <a:p>
                <a:r>
                  <a:rPr lang="es" sz="1467" b="1" dirty="0">
                    <a:solidFill>
                      <a:srgbClr val="57A7B5"/>
                    </a:solidFill>
                    <a:latin typeface="Open Sans"/>
                    <a:ea typeface="Open Sans"/>
                    <a:cs typeface="Open Sans"/>
                    <a:sym typeface="Open Sans"/>
                  </a:rPr>
                  <a:t>7</a:t>
                </a:r>
              </a:p>
              <a:p>
                <a:r>
                  <a:rPr lang="en-US" sz="1467" dirty="0">
                    <a:solidFill>
                      <a:schemeClr val="dk1"/>
                    </a:solidFill>
                    <a:latin typeface="Open Sans"/>
                    <a:ea typeface="Open Sans"/>
                    <a:cs typeface="Open Sans"/>
                  </a:rPr>
                  <a:t>If the research involves new collaborations, assume that these relationships will take time to develop and provide opportunities (formal and informal) for this to happen, </a:t>
                </a:r>
                <a:r>
                  <a:rPr lang="en-US" sz="1467" dirty="0">
                    <a:solidFill>
                      <a:schemeClr val="dk1"/>
                    </a:solidFill>
                    <a:latin typeface="Open Sans"/>
                    <a:ea typeface="Open Sans"/>
                    <a:cs typeface="Open Sans"/>
                  </a:rPr>
                  <a:t>especially at the start of the project </a:t>
                </a:r>
                <a:r>
                  <a:rPr lang="en-US" sz="2400" dirty="0"/>
                  <a:t>	</a:t>
                </a:r>
              </a:p>
            </p:txBody>
          </p:sp>
        </p:grpSp>
        <p:cxnSp>
          <p:nvCxnSpPr>
            <p:cNvPr id="513" name="Shape 513"/>
            <p:cNvCxnSpPr/>
            <p:nvPr/>
          </p:nvCxnSpPr>
          <p:spPr>
            <a:xfrm>
              <a:off x="3203220" y="1915090"/>
              <a:ext cx="2702700" cy="0"/>
            </a:xfrm>
            <a:prstGeom prst="straightConnector1">
              <a:avLst/>
            </a:prstGeom>
            <a:noFill/>
            <a:ln w="9525" cap="flat" cmpd="sng">
              <a:solidFill>
                <a:srgbClr val="57A7B5"/>
              </a:solidFill>
              <a:prstDash val="solid"/>
              <a:round/>
              <a:headEnd type="none" w="lg" len="lg"/>
              <a:tailEnd type="none" w="lg" len="lg"/>
            </a:ln>
          </p:spPr>
        </p:cxnSp>
      </p:grpSp>
      <p:grpSp>
        <p:nvGrpSpPr>
          <p:cNvPr id="514" name="Shape 514"/>
          <p:cNvGrpSpPr/>
          <p:nvPr/>
        </p:nvGrpSpPr>
        <p:grpSpPr>
          <a:xfrm>
            <a:off x="8104438" y="741753"/>
            <a:ext cx="3603761" cy="1935957"/>
            <a:chOff x="236677" y="1915102"/>
            <a:chExt cx="3101700" cy="855104"/>
          </a:xfrm>
        </p:grpSpPr>
        <p:grpSp>
          <p:nvGrpSpPr>
            <p:cNvPr id="515" name="Shape 515"/>
            <p:cNvGrpSpPr/>
            <p:nvPr/>
          </p:nvGrpSpPr>
          <p:grpSpPr>
            <a:xfrm>
              <a:off x="236677" y="1915124"/>
              <a:ext cx="3101700" cy="855082"/>
              <a:chOff x="236677" y="1915124"/>
              <a:chExt cx="3101700" cy="855082"/>
            </a:xfrm>
          </p:grpSpPr>
          <p:sp>
            <p:nvSpPr>
              <p:cNvPr id="516" name="Shape 516"/>
              <p:cNvSpPr/>
              <p:nvPr/>
            </p:nvSpPr>
            <p:spPr>
              <a:xfrm>
                <a:off x="236677" y="1919406"/>
                <a:ext cx="3101700" cy="850800"/>
              </a:xfrm>
              <a:prstGeom prst="rect">
                <a:avLst/>
              </a:prstGeom>
              <a:solidFill>
                <a:srgbClr val="F3F3F3"/>
              </a:solidFill>
              <a:ln>
                <a:noFill/>
              </a:ln>
            </p:spPr>
            <p:txBody>
              <a:bodyPr lIns="121900" tIns="121900" rIns="121900" bIns="121900" anchor="ctr" anchorCtr="0">
                <a:noAutofit/>
              </a:bodyPr>
              <a:lstStyle/>
              <a:p>
                <a:endParaRPr sz="2400"/>
              </a:p>
            </p:txBody>
          </p:sp>
          <p:sp>
            <p:nvSpPr>
              <p:cNvPr id="517" name="Shape 517"/>
              <p:cNvSpPr txBox="1"/>
              <p:nvPr/>
            </p:nvSpPr>
            <p:spPr>
              <a:xfrm>
                <a:off x="349621" y="1915124"/>
                <a:ext cx="2988755" cy="850800"/>
              </a:xfrm>
              <a:prstGeom prst="rect">
                <a:avLst/>
              </a:prstGeom>
              <a:noFill/>
              <a:ln>
                <a:noFill/>
              </a:ln>
            </p:spPr>
            <p:txBody>
              <a:bodyPr lIns="121900" tIns="121900" rIns="121900" bIns="121900" anchor="t" anchorCtr="0">
                <a:noAutofit/>
              </a:bodyPr>
              <a:lstStyle/>
              <a:p>
                <a:r>
                  <a:rPr lang="es" sz="1467" b="1" dirty="0">
                    <a:solidFill>
                      <a:srgbClr val="57A7B5"/>
                    </a:solidFill>
                    <a:latin typeface="Open Sans"/>
                    <a:ea typeface="Open Sans"/>
                    <a:cs typeface="Open Sans"/>
                    <a:sym typeface="Open Sans"/>
                  </a:rPr>
                  <a:t>8</a:t>
                </a:r>
                <a:endParaRPr lang="en-US" sz="2400" dirty="0"/>
              </a:p>
              <a:p>
                <a:r>
                  <a:rPr lang="en-US" sz="1467" dirty="0">
                    <a:solidFill>
                      <a:schemeClr val="dk1"/>
                    </a:solidFill>
                    <a:latin typeface="Open Sans"/>
                    <a:ea typeface="Open Sans"/>
                    <a:cs typeface="Open Sans"/>
                  </a:rPr>
                  <a:t>If the research includes non-academic partners describe what they bring to the research, what and when they are expected to contribute, and how they will benefit from taking part. 	</a:t>
                </a:r>
              </a:p>
              <a:p>
                <a:endParaRPr sz="1467" dirty="0">
                  <a:solidFill>
                    <a:schemeClr val="dk1"/>
                  </a:solidFill>
                  <a:latin typeface="Open Sans"/>
                  <a:ea typeface="Open Sans"/>
                  <a:cs typeface="Open Sans"/>
                  <a:sym typeface="Open Sans"/>
                </a:endParaRPr>
              </a:p>
            </p:txBody>
          </p:sp>
        </p:grpSp>
        <p:cxnSp>
          <p:nvCxnSpPr>
            <p:cNvPr id="518" name="Shape 518"/>
            <p:cNvCxnSpPr/>
            <p:nvPr/>
          </p:nvCxnSpPr>
          <p:spPr>
            <a:xfrm>
              <a:off x="236677" y="1915102"/>
              <a:ext cx="3101700" cy="0"/>
            </a:xfrm>
            <a:prstGeom prst="straightConnector1">
              <a:avLst/>
            </a:prstGeom>
            <a:noFill/>
            <a:ln w="9525" cap="flat" cmpd="sng">
              <a:solidFill>
                <a:srgbClr val="57A7B5"/>
              </a:solidFill>
              <a:prstDash val="solid"/>
              <a:round/>
              <a:headEnd type="none" w="lg" len="lg"/>
              <a:tailEnd type="none" w="lg" len="lg"/>
            </a:ln>
          </p:spPr>
        </p:cxnSp>
      </p:grpSp>
      <p:sp>
        <p:nvSpPr>
          <p:cNvPr id="34" name="Shape 270"/>
          <p:cNvSpPr txBox="1"/>
          <p:nvPr/>
        </p:nvSpPr>
        <p:spPr>
          <a:xfrm>
            <a:off x="-188833" y="0"/>
            <a:ext cx="12189600" cy="792400"/>
          </a:xfrm>
          <a:prstGeom prst="rect">
            <a:avLst/>
          </a:prstGeom>
          <a:noFill/>
          <a:ln>
            <a:noFill/>
          </a:ln>
        </p:spPr>
        <p:txBody>
          <a:bodyPr lIns="121900" tIns="121900" rIns="121900" bIns="121900" anchor="t" anchorCtr="0">
            <a:noAutofit/>
          </a:bodyPr>
          <a:lstStyle/>
          <a:p>
            <a:pPr lvl="0" algn="ctr">
              <a:lnSpc>
                <a:spcPct val="115000"/>
              </a:lnSpc>
            </a:pPr>
            <a:r>
              <a:rPr lang="en-US" sz="2400" b="1" dirty="0">
                <a:solidFill>
                  <a:schemeClr val="bg1"/>
                </a:solidFill>
                <a:latin typeface="Open Sans"/>
                <a:ea typeface="Open Sans"/>
                <a:cs typeface="Open Sans"/>
              </a:rPr>
              <a:t>Top 10 Tips for writing inter- and transdisciplinary research proposals</a:t>
            </a:r>
            <a:endParaRPr lang="es" sz="2400" b="1" dirty="0">
              <a:solidFill>
                <a:schemeClr val="bg1"/>
              </a:solidFill>
              <a:latin typeface="Open Sans"/>
              <a:ea typeface="Open Sans"/>
              <a:cs typeface="Open Sans"/>
              <a:sym typeface="Open Sans"/>
            </a:endParaRPr>
          </a:p>
          <a:p>
            <a:pPr algn="ctr">
              <a:lnSpc>
                <a:spcPct val="115000"/>
              </a:lnSpc>
            </a:pPr>
            <a:endParaRPr sz="2400" b="1" dirty="0">
              <a:solidFill>
                <a:srgbClr val="434343"/>
              </a:solidFill>
              <a:latin typeface="Open Sans"/>
              <a:ea typeface="Open Sans"/>
              <a:cs typeface="Open Sans"/>
              <a:sym typeface="Open Sans"/>
            </a:endParaRPr>
          </a:p>
        </p:txBody>
      </p:sp>
      <p:grpSp>
        <p:nvGrpSpPr>
          <p:cNvPr id="35" name="Shape 488"/>
          <p:cNvGrpSpPr/>
          <p:nvPr/>
        </p:nvGrpSpPr>
        <p:grpSpPr>
          <a:xfrm>
            <a:off x="6648941" y="3285572"/>
            <a:ext cx="3603761" cy="2289173"/>
            <a:chOff x="236677" y="1895502"/>
            <a:chExt cx="3101700" cy="1011118"/>
          </a:xfrm>
        </p:grpSpPr>
        <p:grpSp>
          <p:nvGrpSpPr>
            <p:cNvPr id="36" name="Shape 489"/>
            <p:cNvGrpSpPr/>
            <p:nvPr/>
          </p:nvGrpSpPr>
          <p:grpSpPr>
            <a:xfrm>
              <a:off x="236677" y="1895502"/>
              <a:ext cx="3101700" cy="1011118"/>
              <a:chOff x="236677" y="1895502"/>
              <a:chExt cx="3101700" cy="1011118"/>
            </a:xfrm>
          </p:grpSpPr>
          <p:sp>
            <p:nvSpPr>
              <p:cNvPr id="38" name="Shape 490"/>
              <p:cNvSpPr/>
              <p:nvPr/>
            </p:nvSpPr>
            <p:spPr>
              <a:xfrm>
                <a:off x="236677" y="1919405"/>
                <a:ext cx="3101700" cy="987215"/>
              </a:xfrm>
              <a:prstGeom prst="rect">
                <a:avLst/>
              </a:prstGeom>
              <a:solidFill>
                <a:srgbClr val="F3F3F3"/>
              </a:solidFill>
              <a:ln>
                <a:noFill/>
              </a:ln>
            </p:spPr>
            <p:txBody>
              <a:bodyPr lIns="121900" tIns="121900" rIns="121900" bIns="121900" anchor="ctr" anchorCtr="0">
                <a:noAutofit/>
              </a:bodyPr>
              <a:lstStyle/>
              <a:p>
                <a:endParaRPr sz="2400"/>
              </a:p>
            </p:txBody>
          </p:sp>
          <p:sp>
            <p:nvSpPr>
              <p:cNvPr id="39" name="Shape 491"/>
              <p:cNvSpPr txBox="1"/>
              <p:nvPr/>
            </p:nvSpPr>
            <p:spPr>
              <a:xfrm>
                <a:off x="310619" y="1895502"/>
                <a:ext cx="3027757" cy="870422"/>
              </a:xfrm>
              <a:prstGeom prst="rect">
                <a:avLst/>
              </a:prstGeom>
              <a:noFill/>
              <a:ln>
                <a:noFill/>
              </a:ln>
            </p:spPr>
            <p:txBody>
              <a:bodyPr lIns="121900" tIns="121900" rIns="121900" bIns="121900" anchor="t" anchorCtr="0">
                <a:noAutofit/>
              </a:bodyPr>
              <a:lstStyle/>
              <a:p>
                <a:pPr>
                  <a:buClr>
                    <a:schemeClr val="dk1"/>
                  </a:buClr>
                  <a:buSzPct val="100000"/>
                </a:pPr>
                <a:r>
                  <a:rPr lang="es" sz="1467" b="1" dirty="0">
                    <a:solidFill>
                      <a:srgbClr val="57A7B5"/>
                    </a:solidFill>
                    <a:latin typeface="Open Sans"/>
                    <a:ea typeface="Open Sans"/>
                    <a:cs typeface="Open Sans"/>
                    <a:sym typeface="Open Sans"/>
                  </a:rPr>
                  <a:t>10</a:t>
                </a:r>
                <a:endParaRPr lang="en-US" sz="2400" dirty="0"/>
              </a:p>
              <a:p>
                <a:r>
                  <a:rPr lang="en-US" sz="1467" dirty="0">
                    <a:solidFill>
                      <a:schemeClr val="dk1"/>
                    </a:solidFill>
                    <a:latin typeface="Open Sans"/>
                    <a:ea typeface="Open Sans"/>
                    <a:cs typeface="Open Sans"/>
                  </a:rPr>
                  <a:t>Criteria for authorship vary considerably across disciplines. Describe how authorships for project outputs will be allocated - or a process for agreeing on this early in the project - otherwise this can become a major problem </a:t>
                </a:r>
                <a:r>
                  <a:rPr lang="en-US" sz="2400" dirty="0"/>
                  <a:t>	</a:t>
                </a:r>
              </a:p>
            </p:txBody>
          </p:sp>
        </p:grpSp>
        <p:cxnSp>
          <p:nvCxnSpPr>
            <p:cNvPr id="37" name="Shape 492"/>
            <p:cNvCxnSpPr/>
            <p:nvPr/>
          </p:nvCxnSpPr>
          <p:spPr>
            <a:xfrm>
              <a:off x="236677" y="1915102"/>
              <a:ext cx="3101700" cy="0"/>
            </a:xfrm>
            <a:prstGeom prst="straightConnector1">
              <a:avLst/>
            </a:prstGeom>
            <a:noFill/>
            <a:ln w="9525" cap="flat" cmpd="sng">
              <a:solidFill>
                <a:srgbClr val="57A7B5"/>
              </a:solidFill>
              <a:prstDash val="solid"/>
              <a:round/>
              <a:headEnd type="none" w="lg" len="lg"/>
              <a:tailEnd type="none" w="lg" len="lg"/>
            </a:ln>
          </p:spPr>
        </p:cxnSp>
      </p:grpSp>
      <p:grpSp>
        <p:nvGrpSpPr>
          <p:cNvPr id="40" name="Shape 488"/>
          <p:cNvGrpSpPr/>
          <p:nvPr/>
        </p:nvGrpSpPr>
        <p:grpSpPr>
          <a:xfrm>
            <a:off x="1325218" y="3292777"/>
            <a:ext cx="4008783" cy="2279111"/>
            <a:chOff x="236677" y="1895502"/>
            <a:chExt cx="3101700" cy="1006673"/>
          </a:xfrm>
        </p:grpSpPr>
        <p:grpSp>
          <p:nvGrpSpPr>
            <p:cNvPr id="41" name="Shape 489"/>
            <p:cNvGrpSpPr/>
            <p:nvPr/>
          </p:nvGrpSpPr>
          <p:grpSpPr>
            <a:xfrm>
              <a:off x="236677" y="1895502"/>
              <a:ext cx="3101700" cy="1006673"/>
              <a:chOff x="236677" y="1895502"/>
              <a:chExt cx="3101700" cy="1006673"/>
            </a:xfrm>
          </p:grpSpPr>
          <p:sp>
            <p:nvSpPr>
              <p:cNvPr id="43" name="Shape 490"/>
              <p:cNvSpPr/>
              <p:nvPr/>
            </p:nvSpPr>
            <p:spPr>
              <a:xfrm>
                <a:off x="236677" y="1919405"/>
                <a:ext cx="3101700" cy="982770"/>
              </a:xfrm>
              <a:prstGeom prst="rect">
                <a:avLst/>
              </a:prstGeom>
              <a:solidFill>
                <a:srgbClr val="F3F3F3"/>
              </a:solidFill>
              <a:ln>
                <a:noFill/>
              </a:ln>
            </p:spPr>
            <p:txBody>
              <a:bodyPr lIns="121900" tIns="121900" rIns="121900" bIns="121900" anchor="ctr" anchorCtr="0">
                <a:noAutofit/>
              </a:bodyPr>
              <a:lstStyle/>
              <a:p>
                <a:endParaRPr sz="2400"/>
              </a:p>
            </p:txBody>
          </p:sp>
          <p:sp>
            <p:nvSpPr>
              <p:cNvPr id="44" name="Shape 491"/>
              <p:cNvSpPr txBox="1"/>
              <p:nvPr/>
            </p:nvSpPr>
            <p:spPr>
              <a:xfrm>
                <a:off x="306299" y="1895502"/>
                <a:ext cx="3032076" cy="870422"/>
              </a:xfrm>
              <a:prstGeom prst="rect">
                <a:avLst/>
              </a:prstGeom>
              <a:noFill/>
              <a:ln>
                <a:noFill/>
              </a:ln>
            </p:spPr>
            <p:txBody>
              <a:bodyPr lIns="121900" tIns="121900" rIns="121900" bIns="121900" anchor="t" anchorCtr="0">
                <a:noAutofit/>
              </a:bodyPr>
              <a:lstStyle/>
              <a:p>
                <a:pPr>
                  <a:buClr>
                    <a:schemeClr val="dk1"/>
                  </a:buClr>
                  <a:buSzPct val="100000"/>
                </a:pPr>
                <a:r>
                  <a:rPr lang="es" sz="1467" b="1" dirty="0">
                    <a:solidFill>
                      <a:srgbClr val="57A7B5"/>
                    </a:solidFill>
                    <a:latin typeface="Open Sans"/>
                    <a:ea typeface="Open Sans"/>
                    <a:cs typeface="Open Sans"/>
                    <a:sym typeface="Open Sans"/>
                  </a:rPr>
                  <a:t>9</a:t>
                </a:r>
                <a:endParaRPr lang="en-US" sz="2400" dirty="0"/>
              </a:p>
              <a:p>
                <a:r>
                  <a:rPr lang="en-US" sz="1467" dirty="0">
                    <a:solidFill>
                      <a:schemeClr val="dk1"/>
                    </a:solidFill>
                    <a:latin typeface="Open Sans"/>
                    <a:ea typeface="Open Sans"/>
                    <a:cs typeface="Open Sans"/>
                  </a:rPr>
                  <a:t>Plan for a range of outputs to be produced across the lifetime of the project – this protects against failure and satisfies the needs of different collaborators. Academic publications are usually of little importance to societal partners who will often need more focused outputs 	</a:t>
                </a:r>
              </a:p>
            </p:txBody>
          </p:sp>
        </p:grpSp>
        <p:cxnSp>
          <p:nvCxnSpPr>
            <p:cNvPr id="42" name="Shape 492"/>
            <p:cNvCxnSpPr/>
            <p:nvPr/>
          </p:nvCxnSpPr>
          <p:spPr>
            <a:xfrm>
              <a:off x="236677" y="1915102"/>
              <a:ext cx="3101700" cy="0"/>
            </a:xfrm>
            <a:prstGeom prst="straightConnector1">
              <a:avLst/>
            </a:prstGeom>
            <a:noFill/>
            <a:ln w="9525" cap="flat" cmpd="sng">
              <a:solidFill>
                <a:srgbClr val="57A7B5"/>
              </a:solidFill>
              <a:prstDash val="solid"/>
              <a:round/>
              <a:headEnd type="none" w="lg" len="lg"/>
              <a:tailEnd type="none" w="lg" len="lg"/>
            </a:ln>
          </p:spPr>
        </p:cxnSp>
      </p:grpSp>
    </p:spTree>
    <p:extLst>
      <p:ext uri="{BB962C8B-B14F-4D97-AF65-F5344CB8AC3E}">
        <p14:creationId xmlns:p14="http://schemas.microsoft.com/office/powerpoint/2010/main" val="926077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88"/>
                                        </p:tgtEl>
                                        <p:attrNameLst>
                                          <p:attrName>style.visibility</p:attrName>
                                        </p:attrNameLst>
                                      </p:cBhvr>
                                      <p:to>
                                        <p:strVal val="visible"/>
                                      </p:to>
                                    </p:set>
                                    <p:animEffect transition="in" filter="fade">
                                      <p:cBhvr>
                                        <p:cTn id="7" dur="1000"/>
                                        <p:tgtEl>
                                          <p:spTgt spid="488"/>
                                        </p:tgtEl>
                                      </p:cBhvr>
                                    </p:animEffect>
                                    <p:anim calcmode="lin" valueType="num">
                                      <p:cBhvr>
                                        <p:cTn id="8" dur="1000" fill="hold"/>
                                        <p:tgtEl>
                                          <p:spTgt spid="488"/>
                                        </p:tgtEl>
                                        <p:attrNameLst>
                                          <p:attrName>ppt_x</p:attrName>
                                        </p:attrNameLst>
                                      </p:cBhvr>
                                      <p:tavLst>
                                        <p:tav tm="0">
                                          <p:val>
                                            <p:strVal val="#ppt_x"/>
                                          </p:val>
                                        </p:tav>
                                        <p:tav tm="100000">
                                          <p:val>
                                            <p:strVal val="#ppt_x"/>
                                          </p:val>
                                        </p:tav>
                                      </p:tavLst>
                                    </p:anim>
                                    <p:anim calcmode="lin" valueType="num">
                                      <p:cBhvr>
                                        <p:cTn id="9" dur="1000" fill="hold"/>
                                        <p:tgtEl>
                                          <p:spTgt spid="48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09"/>
                                        </p:tgtEl>
                                        <p:attrNameLst>
                                          <p:attrName>style.visibility</p:attrName>
                                        </p:attrNameLst>
                                      </p:cBhvr>
                                      <p:to>
                                        <p:strVal val="visible"/>
                                      </p:to>
                                    </p:set>
                                    <p:animEffect transition="in" filter="fade">
                                      <p:cBhvr>
                                        <p:cTn id="14" dur="1000"/>
                                        <p:tgtEl>
                                          <p:spTgt spid="509"/>
                                        </p:tgtEl>
                                      </p:cBhvr>
                                    </p:animEffect>
                                    <p:anim calcmode="lin" valueType="num">
                                      <p:cBhvr>
                                        <p:cTn id="15" dur="1000" fill="hold"/>
                                        <p:tgtEl>
                                          <p:spTgt spid="509"/>
                                        </p:tgtEl>
                                        <p:attrNameLst>
                                          <p:attrName>ppt_x</p:attrName>
                                        </p:attrNameLst>
                                      </p:cBhvr>
                                      <p:tavLst>
                                        <p:tav tm="0">
                                          <p:val>
                                            <p:strVal val="#ppt_x"/>
                                          </p:val>
                                        </p:tav>
                                        <p:tav tm="100000">
                                          <p:val>
                                            <p:strVal val="#ppt_x"/>
                                          </p:val>
                                        </p:tav>
                                      </p:tavLst>
                                    </p:anim>
                                    <p:anim calcmode="lin" valueType="num">
                                      <p:cBhvr>
                                        <p:cTn id="16" dur="1000" fill="hold"/>
                                        <p:tgtEl>
                                          <p:spTgt spid="50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14"/>
                                        </p:tgtEl>
                                        <p:attrNameLst>
                                          <p:attrName>style.visibility</p:attrName>
                                        </p:attrNameLst>
                                      </p:cBhvr>
                                      <p:to>
                                        <p:strVal val="visible"/>
                                      </p:to>
                                    </p:set>
                                    <p:animEffect transition="in" filter="fade">
                                      <p:cBhvr>
                                        <p:cTn id="21" dur="1000"/>
                                        <p:tgtEl>
                                          <p:spTgt spid="514"/>
                                        </p:tgtEl>
                                      </p:cBhvr>
                                    </p:animEffect>
                                    <p:anim calcmode="lin" valueType="num">
                                      <p:cBhvr>
                                        <p:cTn id="22" dur="1000" fill="hold"/>
                                        <p:tgtEl>
                                          <p:spTgt spid="514"/>
                                        </p:tgtEl>
                                        <p:attrNameLst>
                                          <p:attrName>ppt_x</p:attrName>
                                        </p:attrNameLst>
                                      </p:cBhvr>
                                      <p:tavLst>
                                        <p:tav tm="0">
                                          <p:val>
                                            <p:strVal val="#ppt_x"/>
                                          </p:val>
                                        </p:tav>
                                        <p:tav tm="100000">
                                          <p:val>
                                            <p:strVal val="#ppt_x"/>
                                          </p:val>
                                        </p:tav>
                                      </p:tavLst>
                                    </p:anim>
                                    <p:anim calcmode="lin" valueType="num">
                                      <p:cBhvr>
                                        <p:cTn id="23" dur="1000" fill="hold"/>
                                        <p:tgtEl>
                                          <p:spTgt spid="514"/>
                                        </p:tgtEl>
                                        <p:attrNameLst>
                                          <p:attrName>ppt_y</p:attrName>
                                        </p:attrNameLst>
                                      </p:cBhvr>
                                      <p:tavLst>
                                        <p:tav tm="0">
                                          <p:val>
                                            <p:strVal val="#ppt_y+.1"/>
                                          </p:val>
                                        </p:tav>
                                        <p:tav tm="100000">
                                          <p:val>
                                            <p:strVal val="#ppt_y"/>
                                          </p:val>
                                        </p:tav>
                                      </p:tavLst>
                                    </p:anim>
                                  </p:childTnLst>
                                </p:cTn>
                              </p:par>
                            </p:childTnLst>
                          </p:cTn>
                        </p:par>
                        <p:par>
                          <p:cTn id="24" fill="hold">
                            <p:stCondLst>
                              <p:cond delay="1000"/>
                            </p:stCondLst>
                            <p:childTnLst>
                              <p:par>
                                <p:cTn id="25" presetID="10" presetClass="entr" presetSubtype="0" fill="hold"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1000"/>
                                        <p:tgtEl>
                                          <p:spTgt spid="34"/>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fade">
                                      <p:cBhvr>
                                        <p:cTn id="32" dur="1000"/>
                                        <p:tgtEl>
                                          <p:spTgt spid="35"/>
                                        </p:tgtEl>
                                      </p:cBhvr>
                                    </p:animEffect>
                                    <p:anim calcmode="lin" valueType="num">
                                      <p:cBhvr>
                                        <p:cTn id="33" dur="1000" fill="hold"/>
                                        <p:tgtEl>
                                          <p:spTgt spid="35"/>
                                        </p:tgtEl>
                                        <p:attrNameLst>
                                          <p:attrName>ppt_x</p:attrName>
                                        </p:attrNameLst>
                                      </p:cBhvr>
                                      <p:tavLst>
                                        <p:tav tm="0">
                                          <p:val>
                                            <p:strVal val="#ppt_x"/>
                                          </p:val>
                                        </p:tav>
                                        <p:tav tm="100000">
                                          <p:val>
                                            <p:strVal val="#ppt_x"/>
                                          </p:val>
                                        </p:tav>
                                      </p:tavLst>
                                    </p:anim>
                                    <p:anim calcmode="lin" valueType="num">
                                      <p:cBhvr>
                                        <p:cTn id="34"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40"/>
                                        </p:tgtEl>
                                        <p:attrNameLst>
                                          <p:attrName>style.visibility</p:attrName>
                                        </p:attrNameLst>
                                      </p:cBhvr>
                                      <p:to>
                                        <p:strVal val="visible"/>
                                      </p:to>
                                    </p:set>
                                    <p:animEffect transition="in" filter="fade">
                                      <p:cBhvr>
                                        <p:cTn id="39" dur="1000"/>
                                        <p:tgtEl>
                                          <p:spTgt spid="40"/>
                                        </p:tgtEl>
                                      </p:cBhvr>
                                    </p:animEffect>
                                    <p:anim calcmode="lin" valueType="num">
                                      <p:cBhvr>
                                        <p:cTn id="40" dur="1000" fill="hold"/>
                                        <p:tgtEl>
                                          <p:spTgt spid="40"/>
                                        </p:tgtEl>
                                        <p:attrNameLst>
                                          <p:attrName>ppt_x</p:attrName>
                                        </p:attrNameLst>
                                      </p:cBhvr>
                                      <p:tavLst>
                                        <p:tav tm="0">
                                          <p:val>
                                            <p:strVal val="#ppt_x"/>
                                          </p:val>
                                        </p:tav>
                                        <p:tav tm="100000">
                                          <p:val>
                                            <p:strVal val="#ppt_x"/>
                                          </p:val>
                                        </p:tav>
                                      </p:tavLst>
                                    </p:anim>
                                    <p:anim calcmode="lin" valueType="num">
                                      <p:cBhvr>
                                        <p:cTn id="4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20E2A-B851-EEEB-FCEF-7BAD169B9CA7}"/>
              </a:ext>
            </a:extLst>
          </p:cNvPr>
          <p:cNvSpPr>
            <a:spLocks noGrp="1"/>
          </p:cNvSpPr>
          <p:nvPr>
            <p:ph type="title"/>
          </p:nvPr>
        </p:nvSpPr>
        <p:spPr>
          <a:xfrm>
            <a:off x="846991" y="2592938"/>
            <a:ext cx="10515600" cy="1325563"/>
          </a:xfrm>
        </p:spPr>
        <p:txBody>
          <a:bodyPr>
            <a:normAutofit fontScale="90000"/>
          </a:bodyPr>
          <a:lstStyle/>
          <a:p>
            <a:pPr algn="ctr"/>
            <a:r>
              <a:rPr lang="en-US" dirty="0" smtClean="0"/>
              <a:t>Top 10 tips for developing inter- &amp; trans-disciplinary research </a:t>
            </a:r>
            <a:r>
              <a:rPr lang="en-US" dirty="0" err="1" smtClean="0"/>
              <a:t>programmes</a:t>
            </a:r>
            <a:endParaRPr lang="en-US" dirty="0"/>
          </a:p>
        </p:txBody>
      </p:sp>
    </p:spTree>
    <p:extLst>
      <p:ext uri="{BB962C8B-B14F-4D97-AF65-F5344CB8AC3E}">
        <p14:creationId xmlns:p14="http://schemas.microsoft.com/office/powerpoint/2010/main" val="2206715695"/>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grpSp>
        <p:nvGrpSpPr>
          <p:cNvPr id="488" name="Shape 488"/>
          <p:cNvGrpSpPr/>
          <p:nvPr/>
        </p:nvGrpSpPr>
        <p:grpSpPr>
          <a:xfrm>
            <a:off x="135129" y="687682"/>
            <a:ext cx="3603761" cy="2414236"/>
            <a:chOff x="236677" y="1895501"/>
            <a:chExt cx="3101700" cy="1066357"/>
          </a:xfrm>
        </p:grpSpPr>
        <p:grpSp>
          <p:nvGrpSpPr>
            <p:cNvPr id="489" name="Shape 489"/>
            <p:cNvGrpSpPr/>
            <p:nvPr/>
          </p:nvGrpSpPr>
          <p:grpSpPr>
            <a:xfrm>
              <a:off x="236677" y="1895501"/>
              <a:ext cx="3101700" cy="1066357"/>
              <a:chOff x="236677" y="1895501"/>
              <a:chExt cx="3101700" cy="1066357"/>
            </a:xfrm>
          </p:grpSpPr>
          <p:sp>
            <p:nvSpPr>
              <p:cNvPr id="490" name="Shape 490"/>
              <p:cNvSpPr/>
              <p:nvPr/>
            </p:nvSpPr>
            <p:spPr>
              <a:xfrm>
                <a:off x="236677" y="1919406"/>
                <a:ext cx="3101700" cy="1042452"/>
              </a:xfrm>
              <a:prstGeom prst="rect">
                <a:avLst/>
              </a:prstGeom>
              <a:solidFill>
                <a:srgbClr val="F3F3F3"/>
              </a:solidFill>
              <a:ln>
                <a:noFill/>
              </a:ln>
            </p:spPr>
            <p:txBody>
              <a:bodyPr lIns="121900" tIns="121900" rIns="121900" bIns="121900" anchor="ctr" anchorCtr="0">
                <a:noAutofit/>
              </a:bodyPr>
              <a:lstStyle/>
              <a:p>
                <a:endParaRPr sz="2400"/>
              </a:p>
            </p:txBody>
          </p:sp>
          <p:sp>
            <p:nvSpPr>
              <p:cNvPr id="491" name="Shape 491"/>
              <p:cNvSpPr txBox="1"/>
              <p:nvPr/>
            </p:nvSpPr>
            <p:spPr>
              <a:xfrm>
                <a:off x="331855" y="1895501"/>
                <a:ext cx="2888715" cy="1062054"/>
              </a:xfrm>
              <a:prstGeom prst="rect">
                <a:avLst/>
              </a:prstGeom>
              <a:noFill/>
              <a:ln>
                <a:noFill/>
              </a:ln>
            </p:spPr>
            <p:txBody>
              <a:bodyPr lIns="121900" tIns="121900" rIns="121900" bIns="121900" anchor="t" anchorCtr="0">
                <a:noAutofit/>
              </a:bodyPr>
              <a:lstStyle/>
              <a:p>
                <a:pPr>
                  <a:buClr>
                    <a:schemeClr val="dk1"/>
                  </a:buClr>
                  <a:buSzPct val="100000"/>
                </a:pPr>
                <a:r>
                  <a:rPr lang="es" sz="1467" b="1" dirty="0">
                    <a:solidFill>
                      <a:srgbClr val="57A7B5"/>
                    </a:solidFill>
                    <a:latin typeface="Open Sans"/>
                    <a:ea typeface="Open Sans"/>
                    <a:cs typeface="Open Sans"/>
                    <a:sym typeface="Open Sans"/>
                  </a:rPr>
                  <a:t>1</a:t>
                </a:r>
                <a:endParaRPr sz="1467" dirty="0">
                  <a:solidFill>
                    <a:schemeClr val="dk1"/>
                  </a:solidFill>
                  <a:latin typeface="Open Sans"/>
                  <a:ea typeface="Open Sans"/>
                  <a:cs typeface="Open Sans"/>
                  <a:sym typeface="Open Sans"/>
                </a:endParaRPr>
              </a:p>
              <a:p>
                <a:r>
                  <a:rPr lang="en-US" sz="1467" dirty="0">
                    <a:solidFill>
                      <a:schemeClr val="dk1"/>
                    </a:solidFill>
                    <a:latin typeface="Open Sans"/>
                    <a:ea typeface="Open Sans"/>
                    <a:cs typeface="Open Sans"/>
                  </a:rPr>
                  <a:t>Successful </a:t>
                </a:r>
                <a:r>
                  <a:rPr lang="en-US" sz="1467" dirty="0" err="1">
                    <a:solidFill>
                      <a:schemeClr val="dk1"/>
                    </a:solidFill>
                    <a:latin typeface="Open Sans"/>
                    <a:ea typeface="Open Sans"/>
                    <a:cs typeface="Open Sans"/>
                  </a:rPr>
                  <a:t>programmes</a:t>
                </a:r>
                <a:r>
                  <a:rPr lang="en-US" sz="1467" dirty="0">
                    <a:solidFill>
                      <a:schemeClr val="dk1"/>
                    </a:solidFill>
                    <a:latin typeface="Open Sans"/>
                    <a:ea typeface="Open Sans"/>
                    <a:cs typeface="Open Sans"/>
                  </a:rPr>
                  <a:t> take deliberate steps throughout to achieve integration and coherence. Additional small-scale funding for network- and community-building in the early stages of a research initiative contributes greatly to the degree and extent of integration.</a:t>
                </a:r>
              </a:p>
              <a:p>
                <a:endParaRPr sz="1467" dirty="0">
                  <a:solidFill>
                    <a:schemeClr val="dk1"/>
                  </a:solidFill>
                  <a:latin typeface="Open Sans"/>
                  <a:ea typeface="Open Sans"/>
                  <a:cs typeface="Open Sans"/>
                  <a:sym typeface="Open Sans"/>
                </a:endParaRPr>
              </a:p>
            </p:txBody>
          </p:sp>
        </p:grpSp>
        <p:cxnSp>
          <p:nvCxnSpPr>
            <p:cNvPr id="492" name="Shape 492"/>
            <p:cNvCxnSpPr/>
            <p:nvPr/>
          </p:nvCxnSpPr>
          <p:spPr>
            <a:xfrm>
              <a:off x="236677" y="1915102"/>
              <a:ext cx="3101700" cy="0"/>
            </a:xfrm>
            <a:prstGeom prst="straightConnector1">
              <a:avLst/>
            </a:prstGeom>
            <a:noFill/>
            <a:ln w="9525" cap="flat" cmpd="sng">
              <a:solidFill>
                <a:srgbClr val="57A7B5"/>
              </a:solidFill>
              <a:prstDash val="solid"/>
              <a:round/>
              <a:headEnd type="none" w="lg" len="lg"/>
              <a:tailEnd type="none" w="lg" len="lg"/>
            </a:ln>
          </p:spPr>
        </p:cxnSp>
      </p:grpSp>
      <p:sp>
        <p:nvSpPr>
          <p:cNvPr id="493" name="Shape 493"/>
          <p:cNvSpPr/>
          <p:nvPr/>
        </p:nvSpPr>
        <p:spPr>
          <a:xfrm>
            <a:off x="-302033" y="0"/>
            <a:ext cx="226400" cy="856800"/>
          </a:xfrm>
          <a:prstGeom prst="rect">
            <a:avLst/>
          </a:prstGeom>
          <a:solidFill>
            <a:srgbClr val="CCCCCC"/>
          </a:solidFill>
          <a:ln w="19050" cap="flat" cmpd="sng">
            <a:solidFill>
              <a:srgbClr val="666666"/>
            </a:solidFill>
            <a:prstDash val="solid"/>
            <a:round/>
            <a:headEnd type="none" w="med" len="med"/>
            <a:tailEnd type="none" w="med" len="med"/>
          </a:ln>
        </p:spPr>
        <p:txBody>
          <a:bodyPr lIns="121900" tIns="121900" rIns="121900" bIns="121900" anchor="ctr" anchorCtr="0">
            <a:noAutofit/>
          </a:bodyPr>
          <a:lstStyle/>
          <a:p>
            <a:endParaRPr sz="2400"/>
          </a:p>
        </p:txBody>
      </p:sp>
      <p:sp>
        <p:nvSpPr>
          <p:cNvPr id="494" name="Shape 494"/>
          <p:cNvSpPr/>
          <p:nvPr/>
        </p:nvSpPr>
        <p:spPr>
          <a:xfrm>
            <a:off x="-302033" y="857241"/>
            <a:ext cx="226400" cy="856800"/>
          </a:xfrm>
          <a:prstGeom prst="rect">
            <a:avLst/>
          </a:prstGeom>
          <a:solidFill>
            <a:srgbClr val="CCCCCC"/>
          </a:solidFill>
          <a:ln w="19050" cap="flat" cmpd="sng">
            <a:solidFill>
              <a:srgbClr val="666666"/>
            </a:solidFill>
            <a:prstDash val="solid"/>
            <a:round/>
            <a:headEnd type="none" w="med" len="med"/>
            <a:tailEnd type="none" w="med" len="med"/>
          </a:ln>
        </p:spPr>
        <p:txBody>
          <a:bodyPr lIns="121900" tIns="121900" rIns="121900" bIns="121900" anchor="ctr" anchorCtr="0">
            <a:noAutofit/>
          </a:bodyPr>
          <a:lstStyle/>
          <a:p>
            <a:endParaRPr sz="2400"/>
          </a:p>
        </p:txBody>
      </p:sp>
      <p:sp>
        <p:nvSpPr>
          <p:cNvPr id="495" name="Shape 495"/>
          <p:cNvSpPr/>
          <p:nvPr/>
        </p:nvSpPr>
        <p:spPr>
          <a:xfrm>
            <a:off x="-302033" y="1714484"/>
            <a:ext cx="226400" cy="856800"/>
          </a:xfrm>
          <a:prstGeom prst="rect">
            <a:avLst/>
          </a:prstGeom>
          <a:solidFill>
            <a:srgbClr val="CCCCCC"/>
          </a:solidFill>
          <a:ln w="19050" cap="flat" cmpd="sng">
            <a:solidFill>
              <a:srgbClr val="666666"/>
            </a:solidFill>
            <a:prstDash val="solid"/>
            <a:round/>
            <a:headEnd type="none" w="med" len="med"/>
            <a:tailEnd type="none" w="med" len="med"/>
          </a:ln>
        </p:spPr>
        <p:txBody>
          <a:bodyPr lIns="121900" tIns="121900" rIns="121900" bIns="121900" anchor="ctr" anchorCtr="0">
            <a:noAutofit/>
          </a:bodyPr>
          <a:lstStyle/>
          <a:p>
            <a:endParaRPr sz="2400"/>
          </a:p>
        </p:txBody>
      </p:sp>
      <p:sp>
        <p:nvSpPr>
          <p:cNvPr id="496" name="Shape 496"/>
          <p:cNvSpPr/>
          <p:nvPr/>
        </p:nvSpPr>
        <p:spPr>
          <a:xfrm>
            <a:off x="-302033" y="2571747"/>
            <a:ext cx="226400" cy="856800"/>
          </a:xfrm>
          <a:prstGeom prst="rect">
            <a:avLst/>
          </a:prstGeom>
          <a:solidFill>
            <a:srgbClr val="CCCCCC"/>
          </a:solidFill>
          <a:ln w="19050" cap="flat" cmpd="sng">
            <a:solidFill>
              <a:srgbClr val="666666"/>
            </a:solidFill>
            <a:prstDash val="solid"/>
            <a:round/>
            <a:headEnd type="none" w="med" len="med"/>
            <a:tailEnd type="none" w="med" len="med"/>
          </a:ln>
        </p:spPr>
        <p:txBody>
          <a:bodyPr lIns="121900" tIns="121900" rIns="121900" bIns="121900" anchor="ctr" anchorCtr="0">
            <a:noAutofit/>
          </a:bodyPr>
          <a:lstStyle/>
          <a:p>
            <a:endParaRPr sz="2400"/>
          </a:p>
        </p:txBody>
      </p:sp>
      <p:sp>
        <p:nvSpPr>
          <p:cNvPr id="497" name="Shape 497"/>
          <p:cNvSpPr/>
          <p:nvPr/>
        </p:nvSpPr>
        <p:spPr>
          <a:xfrm>
            <a:off x="-302033" y="3429003"/>
            <a:ext cx="226400" cy="856800"/>
          </a:xfrm>
          <a:prstGeom prst="rect">
            <a:avLst/>
          </a:prstGeom>
          <a:solidFill>
            <a:srgbClr val="CCCCCC"/>
          </a:solidFill>
          <a:ln w="19050" cap="flat" cmpd="sng">
            <a:solidFill>
              <a:srgbClr val="666666"/>
            </a:solidFill>
            <a:prstDash val="solid"/>
            <a:round/>
            <a:headEnd type="none" w="med" len="med"/>
            <a:tailEnd type="none" w="med" len="med"/>
          </a:ln>
        </p:spPr>
        <p:txBody>
          <a:bodyPr lIns="121900" tIns="121900" rIns="121900" bIns="121900" anchor="ctr" anchorCtr="0">
            <a:noAutofit/>
          </a:bodyPr>
          <a:lstStyle/>
          <a:p>
            <a:endParaRPr sz="2400"/>
          </a:p>
        </p:txBody>
      </p:sp>
      <p:sp>
        <p:nvSpPr>
          <p:cNvPr id="498" name="Shape 498"/>
          <p:cNvSpPr/>
          <p:nvPr/>
        </p:nvSpPr>
        <p:spPr>
          <a:xfrm>
            <a:off x="-302033" y="4286246"/>
            <a:ext cx="226400" cy="856799"/>
          </a:xfrm>
          <a:prstGeom prst="rect">
            <a:avLst/>
          </a:prstGeom>
          <a:solidFill>
            <a:srgbClr val="CCCCCC"/>
          </a:solidFill>
          <a:ln w="19050" cap="flat" cmpd="sng">
            <a:solidFill>
              <a:srgbClr val="666666"/>
            </a:solidFill>
            <a:prstDash val="solid"/>
            <a:round/>
            <a:headEnd type="none" w="med" len="med"/>
            <a:tailEnd type="none" w="med" len="med"/>
          </a:ln>
        </p:spPr>
        <p:txBody>
          <a:bodyPr lIns="121900" tIns="121900" rIns="121900" bIns="121900" anchor="ctr" anchorCtr="0">
            <a:noAutofit/>
          </a:bodyPr>
          <a:lstStyle/>
          <a:p>
            <a:endParaRPr sz="2400"/>
          </a:p>
        </p:txBody>
      </p:sp>
      <p:sp>
        <p:nvSpPr>
          <p:cNvPr id="499" name="Shape 499"/>
          <p:cNvSpPr/>
          <p:nvPr/>
        </p:nvSpPr>
        <p:spPr>
          <a:xfrm>
            <a:off x="-302033" y="5143488"/>
            <a:ext cx="226400" cy="856800"/>
          </a:xfrm>
          <a:prstGeom prst="rect">
            <a:avLst/>
          </a:prstGeom>
          <a:solidFill>
            <a:srgbClr val="CCCCCC"/>
          </a:solidFill>
          <a:ln w="19050" cap="flat" cmpd="sng">
            <a:solidFill>
              <a:srgbClr val="666666"/>
            </a:solidFill>
            <a:prstDash val="solid"/>
            <a:round/>
            <a:headEnd type="none" w="med" len="med"/>
            <a:tailEnd type="none" w="med" len="med"/>
          </a:ln>
        </p:spPr>
        <p:txBody>
          <a:bodyPr lIns="121900" tIns="121900" rIns="121900" bIns="121900" anchor="ctr" anchorCtr="0">
            <a:noAutofit/>
          </a:bodyPr>
          <a:lstStyle/>
          <a:p>
            <a:endParaRPr sz="2400"/>
          </a:p>
        </p:txBody>
      </p:sp>
      <p:sp>
        <p:nvSpPr>
          <p:cNvPr id="500" name="Shape 500"/>
          <p:cNvSpPr/>
          <p:nvPr/>
        </p:nvSpPr>
        <p:spPr>
          <a:xfrm>
            <a:off x="-302033" y="6000749"/>
            <a:ext cx="226400" cy="856800"/>
          </a:xfrm>
          <a:prstGeom prst="rect">
            <a:avLst/>
          </a:prstGeom>
          <a:solidFill>
            <a:srgbClr val="CCCCCC"/>
          </a:solidFill>
          <a:ln w="19050" cap="flat" cmpd="sng">
            <a:solidFill>
              <a:srgbClr val="666666"/>
            </a:solidFill>
            <a:prstDash val="solid"/>
            <a:round/>
            <a:headEnd type="none" w="med" len="med"/>
            <a:tailEnd type="none" w="med" len="med"/>
          </a:ln>
        </p:spPr>
        <p:txBody>
          <a:bodyPr lIns="121900" tIns="121900" rIns="121900" bIns="121900" anchor="ctr" anchorCtr="0">
            <a:noAutofit/>
          </a:bodyPr>
          <a:lstStyle/>
          <a:p>
            <a:endParaRPr sz="2400"/>
          </a:p>
        </p:txBody>
      </p:sp>
      <p:sp>
        <p:nvSpPr>
          <p:cNvPr id="501" name="Shape 501"/>
          <p:cNvSpPr/>
          <p:nvPr/>
        </p:nvSpPr>
        <p:spPr>
          <a:xfrm rot="5400000">
            <a:off x="11317205" y="-953367"/>
            <a:ext cx="226400" cy="1523200"/>
          </a:xfrm>
          <a:prstGeom prst="rect">
            <a:avLst/>
          </a:prstGeom>
          <a:solidFill>
            <a:srgbClr val="CCCCCC"/>
          </a:solidFill>
          <a:ln w="19050" cap="flat" cmpd="sng">
            <a:solidFill>
              <a:srgbClr val="666666"/>
            </a:solidFill>
            <a:prstDash val="solid"/>
            <a:round/>
            <a:headEnd type="none" w="med" len="med"/>
            <a:tailEnd type="none" w="med" len="med"/>
          </a:ln>
        </p:spPr>
        <p:txBody>
          <a:bodyPr lIns="121900" tIns="121900" rIns="121900" bIns="121900" anchor="ctr" anchorCtr="0">
            <a:noAutofit/>
          </a:bodyPr>
          <a:lstStyle/>
          <a:p>
            <a:endParaRPr sz="2400"/>
          </a:p>
        </p:txBody>
      </p:sp>
      <p:sp>
        <p:nvSpPr>
          <p:cNvPr id="502" name="Shape 502"/>
          <p:cNvSpPr/>
          <p:nvPr/>
        </p:nvSpPr>
        <p:spPr>
          <a:xfrm rot="5400000">
            <a:off x="9793119" y="-953367"/>
            <a:ext cx="226400" cy="1523200"/>
          </a:xfrm>
          <a:prstGeom prst="rect">
            <a:avLst/>
          </a:prstGeom>
          <a:solidFill>
            <a:srgbClr val="CCCCCC"/>
          </a:solidFill>
          <a:ln w="19050" cap="flat" cmpd="sng">
            <a:solidFill>
              <a:srgbClr val="666666"/>
            </a:solidFill>
            <a:prstDash val="solid"/>
            <a:round/>
            <a:headEnd type="none" w="med" len="med"/>
            <a:tailEnd type="none" w="med" len="med"/>
          </a:ln>
        </p:spPr>
        <p:txBody>
          <a:bodyPr lIns="121900" tIns="121900" rIns="121900" bIns="121900" anchor="ctr" anchorCtr="0">
            <a:noAutofit/>
          </a:bodyPr>
          <a:lstStyle/>
          <a:p>
            <a:endParaRPr sz="2400"/>
          </a:p>
        </p:txBody>
      </p:sp>
      <p:sp>
        <p:nvSpPr>
          <p:cNvPr id="503" name="Shape 503"/>
          <p:cNvSpPr/>
          <p:nvPr/>
        </p:nvSpPr>
        <p:spPr>
          <a:xfrm rot="5400000">
            <a:off x="8269033" y="-953367"/>
            <a:ext cx="226400" cy="1523200"/>
          </a:xfrm>
          <a:prstGeom prst="rect">
            <a:avLst/>
          </a:prstGeom>
          <a:solidFill>
            <a:srgbClr val="CCCCCC"/>
          </a:solidFill>
          <a:ln w="19050" cap="flat" cmpd="sng">
            <a:solidFill>
              <a:srgbClr val="666666"/>
            </a:solidFill>
            <a:prstDash val="solid"/>
            <a:round/>
            <a:headEnd type="none" w="med" len="med"/>
            <a:tailEnd type="none" w="med" len="med"/>
          </a:ln>
        </p:spPr>
        <p:txBody>
          <a:bodyPr lIns="121900" tIns="121900" rIns="121900" bIns="121900" anchor="ctr" anchorCtr="0">
            <a:noAutofit/>
          </a:bodyPr>
          <a:lstStyle/>
          <a:p>
            <a:endParaRPr sz="2400"/>
          </a:p>
        </p:txBody>
      </p:sp>
      <p:sp>
        <p:nvSpPr>
          <p:cNvPr id="504" name="Shape 504"/>
          <p:cNvSpPr/>
          <p:nvPr/>
        </p:nvSpPr>
        <p:spPr>
          <a:xfrm rot="5400000">
            <a:off x="6744911" y="-953367"/>
            <a:ext cx="226400" cy="1523200"/>
          </a:xfrm>
          <a:prstGeom prst="rect">
            <a:avLst/>
          </a:prstGeom>
          <a:solidFill>
            <a:srgbClr val="CCCCCC"/>
          </a:solidFill>
          <a:ln w="19050" cap="flat" cmpd="sng">
            <a:solidFill>
              <a:srgbClr val="666666"/>
            </a:solidFill>
            <a:prstDash val="solid"/>
            <a:round/>
            <a:headEnd type="none" w="med" len="med"/>
            <a:tailEnd type="none" w="med" len="med"/>
          </a:ln>
        </p:spPr>
        <p:txBody>
          <a:bodyPr lIns="121900" tIns="121900" rIns="121900" bIns="121900" anchor="ctr" anchorCtr="0">
            <a:noAutofit/>
          </a:bodyPr>
          <a:lstStyle/>
          <a:p>
            <a:endParaRPr sz="2400"/>
          </a:p>
        </p:txBody>
      </p:sp>
      <p:sp>
        <p:nvSpPr>
          <p:cNvPr id="505" name="Shape 505"/>
          <p:cNvSpPr/>
          <p:nvPr/>
        </p:nvSpPr>
        <p:spPr>
          <a:xfrm rot="5400000">
            <a:off x="5220800" y="-953367"/>
            <a:ext cx="226400" cy="1523200"/>
          </a:xfrm>
          <a:prstGeom prst="rect">
            <a:avLst/>
          </a:prstGeom>
          <a:solidFill>
            <a:srgbClr val="CCCCCC"/>
          </a:solidFill>
          <a:ln w="19050" cap="flat" cmpd="sng">
            <a:solidFill>
              <a:srgbClr val="666666"/>
            </a:solidFill>
            <a:prstDash val="solid"/>
            <a:round/>
            <a:headEnd type="none" w="med" len="med"/>
            <a:tailEnd type="none" w="med" len="med"/>
          </a:ln>
        </p:spPr>
        <p:txBody>
          <a:bodyPr lIns="121900" tIns="121900" rIns="121900" bIns="121900" anchor="ctr" anchorCtr="0">
            <a:noAutofit/>
          </a:bodyPr>
          <a:lstStyle/>
          <a:p>
            <a:endParaRPr sz="2400"/>
          </a:p>
        </p:txBody>
      </p:sp>
      <p:sp>
        <p:nvSpPr>
          <p:cNvPr id="506" name="Shape 506"/>
          <p:cNvSpPr/>
          <p:nvPr/>
        </p:nvSpPr>
        <p:spPr>
          <a:xfrm rot="5400000">
            <a:off x="3696713" y="-953367"/>
            <a:ext cx="226400" cy="1523200"/>
          </a:xfrm>
          <a:prstGeom prst="rect">
            <a:avLst/>
          </a:prstGeom>
          <a:solidFill>
            <a:srgbClr val="CCCCCC"/>
          </a:solidFill>
          <a:ln w="19050" cap="flat" cmpd="sng">
            <a:solidFill>
              <a:srgbClr val="666666"/>
            </a:solidFill>
            <a:prstDash val="solid"/>
            <a:round/>
            <a:headEnd type="none" w="med" len="med"/>
            <a:tailEnd type="none" w="med" len="med"/>
          </a:ln>
        </p:spPr>
        <p:txBody>
          <a:bodyPr lIns="121900" tIns="121900" rIns="121900" bIns="121900" anchor="ctr" anchorCtr="0">
            <a:noAutofit/>
          </a:bodyPr>
          <a:lstStyle/>
          <a:p>
            <a:endParaRPr sz="2400"/>
          </a:p>
        </p:txBody>
      </p:sp>
      <p:sp>
        <p:nvSpPr>
          <p:cNvPr id="507" name="Shape 507"/>
          <p:cNvSpPr/>
          <p:nvPr/>
        </p:nvSpPr>
        <p:spPr>
          <a:xfrm rot="5400000">
            <a:off x="2172627" y="-953367"/>
            <a:ext cx="226400" cy="1523200"/>
          </a:xfrm>
          <a:prstGeom prst="rect">
            <a:avLst/>
          </a:prstGeom>
          <a:solidFill>
            <a:srgbClr val="CCCCCC"/>
          </a:solidFill>
          <a:ln w="19050" cap="flat" cmpd="sng">
            <a:solidFill>
              <a:srgbClr val="666666"/>
            </a:solidFill>
            <a:prstDash val="solid"/>
            <a:round/>
            <a:headEnd type="none" w="med" len="med"/>
            <a:tailEnd type="none" w="med" len="med"/>
          </a:ln>
        </p:spPr>
        <p:txBody>
          <a:bodyPr lIns="121900" tIns="121900" rIns="121900" bIns="121900" anchor="ctr" anchorCtr="0">
            <a:noAutofit/>
          </a:bodyPr>
          <a:lstStyle/>
          <a:p>
            <a:endParaRPr sz="2400"/>
          </a:p>
        </p:txBody>
      </p:sp>
      <p:sp>
        <p:nvSpPr>
          <p:cNvPr id="508" name="Shape 508"/>
          <p:cNvSpPr/>
          <p:nvPr/>
        </p:nvSpPr>
        <p:spPr>
          <a:xfrm rot="5400000">
            <a:off x="648505" y="-953367"/>
            <a:ext cx="226400" cy="1523200"/>
          </a:xfrm>
          <a:prstGeom prst="rect">
            <a:avLst/>
          </a:prstGeom>
          <a:solidFill>
            <a:srgbClr val="CCCCCC"/>
          </a:solidFill>
          <a:ln w="19050" cap="flat" cmpd="sng">
            <a:solidFill>
              <a:srgbClr val="666666"/>
            </a:solidFill>
            <a:prstDash val="solid"/>
            <a:round/>
            <a:headEnd type="none" w="med" len="med"/>
            <a:tailEnd type="none" w="med" len="med"/>
          </a:ln>
        </p:spPr>
        <p:txBody>
          <a:bodyPr lIns="121900" tIns="121900" rIns="121900" bIns="121900" anchor="ctr" anchorCtr="0">
            <a:noAutofit/>
          </a:bodyPr>
          <a:lstStyle/>
          <a:p>
            <a:endParaRPr sz="2400"/>
          </a:p>
        </p:txBody>
      </p:sp>
      <p:grpSp>
        <p:nvGrpSpPr>
          <p:cNvPr id="509" name="Shape 509"/>
          <p:cNvGrpSpPr/>
          <p:nvPr/>
        </p:nvGrpSpPr>
        <p:grpSpPr>
          <a:xfrm>
            <a:off x="4159085" y="732059"/>
            <a:ext cx="3606967" cy="2360119"/>
            <a:chOff x="3200695" y="1915090"/>
            <a:chExt cx="2705225" cy="1770089"/>
          </a:xfrm>
        </p:grpSpPr>
        <p:grpSp>
          <p:nvGrpSpPr>
            <p:cNvPr id="510" name="Shape 510"/>
            <p:cNvGrpSpPr/>
            <p:nvPr/>
          </p:nvGrpSpPr>
          <p:grpSpPr>
            <a:xfrm>
              <a:off x="3200695" y="1915098"/>
              <a:ext cx="2702821" cy="1770081"/>
              <a:chOff x="58889" y="1915107"/>
              <a:chExt cx="3101700" cy="1042450"/>
            </a:xfrm>
          </p:grpSpPr>
          <p:sp>
            <p:nvSpPr>
              <p:cNvPr id="511" name="Shape 511"/>
              <p:cNvSpPr/>
              <p:nvPr/>
            </p:nvSpPr>
            <p:spPr>
              <a:xfrm>
                <a:off x="58889" y="1915107"/>
                <a:ext cx="3101700" cy="1042449"/>
              </a:xfrm>
              <a:prstGeom prst="rect">
                <a:avLst/>
              </a:prstGeom>
              <a:solidFill>
                <a:srgbClr val="F3F3F3"/>
              </a:solidFill>
              <a:ln>
                <a:noFill/>
              </a:ln>
            </p:spPr>
            <p:txBody>
              <a:bodyPr lIns="121900" tIns="121900" rIns="121900" bIns="121900" anchor="ctr" anchorCtr="0">
                <a:noAutofit/>
              </a:bodyPr>
              <a:lstStyle/>
              <a:p>
                <a:endParaRPr sz="2400"/>
              </a:p>
            </p:txBody>
          </p:sp>
          <p:sp>
            <p:nvSpPr>
              <p:cNvPr id="512" name="Shape 512"/>
              <p:cNvSpPr txBox="1"/>
              <p:nvPr/>
            </p:nvSpPr>
            <p:spPr>
              <a:xfrm>
                <a:off x="179595" y="1915125"/>
                <a:ext cx="2980994" cy="1042432"/>
              </a:xfrm>
              <a:prstGeom prst="rect">
                <a:avLst/>
              </a:prstGeom>
              <a:noFill/>
              <a:ln>
                <a:noFill/>
              </a:ln>
            </p:spPr>
            <p:txBody>
              <a:bodyPr lIns="121900" tIns="121900" rIns="121900" bIns="121900" anchor="t" anchorCtr="0">
                <a:noAutofit/>
              </a:bodyPr>
              <a:lstStyle/>
              <a:p>
                <a:r>
                  <a:rPr lang="es" sz="1467" b="1" dirty="0">
                    <a:solidFill>
                      <a:srgbClr val="57A7B5"/>
                    </a:solidFill>
                    <a:latin typeface="Open Sans"/>
                    <a:ea typeface="Open Sans"/>
                    <a:cs typeface="Open Sans"/>
                    <a:sym typeface="Open Sans"/>
                  </a:rPr>
                  <a:t>2</a:t>
                </a:r>
                <a:endParaRPr sz="1467" dirty="0">
                  <a:solidFill>
                    <a:schemeClr val="dk1"/>
                  </a:solidFill>
                  <a:latin typeface="Open Sans"/>
                  <a:ea typeface="Open Sans"/>
                  <a:cs typeface="Open Sans"/>
                  <a:sym typeface="Open Sans"/>
                </a:endParaRPr>
              </a:p>
              <a:p>
                <a:r>
                  <a:rPr lang="en-US" sz="1467" dirty="0">
                    <a:solidFill>
                      <a:schemeClr val="dk1"/>
                    </a:solidFill>
                    <a:latin typeface="Open Sans"/>
                    <a:ea typeface="Open Sans"/>
                    <a:cs typeface="Open Sans"/>
                  </a:rPr>
                  <a:t>The language used in a funding call is important: inclusive, accessible and jargon-free language can open up a topic in a way that invites different perspectives and encourages projects that challenge prevailing approaches</a:t>
                </a:r>
              </a:p>
              <a:p>
                <a:endParaRPr sz="1467" dirty="0">
                  <a:solidFill>
                    <a:schemeClr val="dk1"/>
                  </a:solidFill>
                  <a:latin typeface="Open Sans"/>
                  <a:ea typeface="Open Sans"/>
                  <a:cs typeface="Open Sans"/>
                  <a:sym typeface="Open Sans"/>
                </a:endParaRPr>
              </a:p>
            </p:txBody>
          </p:sp>
        </p:grpSp>
        <p:cxnSp>
          <p:nvCxnSpPr>
            <p:cNvPr id="513" name="Shape 513"/>
            <p:cNvCxnSpPr/>
            <p:nvPr/>
          </p:nvCxnSpPr>
          <p:spPr>
            <a:xfrm>
              <a:off x="3203220" y="1915090"/>
              <a:ext cx="2702700" cy="0"/>
            </a:xfrm>
            <a:prstGeom prst="straightConnector1">
              <a:avLst/>
            </a:prstGeom>
            <a:noFill/>
            <a:ln w="9525" cap="flat" cmpd="sng">
              <a:solidFill>
                <a:srgbClr val="57A7B5"/>
              </a:solidFill>
              <a:prstDash val="solid"/>
              <a:round/>
              <a:headEnd type="none" w="lg" len="lg"/>
              <a:tailEnd type="none" w="lg" len="lg"/>
            </a:ln>
          </p:spPr>
        </p:cxnSp>
      </p:grpSp>
      <p:grpSp>
        <p:nvGrpSpPr>
          <p:cNvPr id="514" name="Shape 514"/>
          <p:cNvGrpSpPr/>
          <p:nvPr/>
        </p:nvGrpSpPr>
        <p:grpSpPr>
          <a:xfrm>
            <a:off x="8104438" y="741752"/>
            <a:ext cx="3603761" cy="2350419"/>
            <a:chOff x="236677" y="1915102"/>
            <a:chExt cx="3101700" cy="1038170"/>
          </a:xfrm>
        </p:grpSpPr>
        <p:grpSp>
          <p:nvGrpSpPr>
            <p:cNvPr id="515" name="Shape 515"/>
            <p:cNvGrpSpPr/>
            <p:nvPr/>
          </p:nvGrpSpPr>
          <p:grpSpPr>
            <a:xfrm>
              <a:off x="236677" y="1915123"/>
              <a:ext cx="3101700" cy="1038149"/>
              <a:chOff x="236677" y="1915123"/>
              <a:chExt cx="3101700" cy="1038149"/>
            </a:xfrm>
          </p:grpSpPr>
          <p:sp>
            <p:nvSpPr>
              <p:cNvPr id="516" name="Shape 516"/>
              <p:cNvSpPr/>
              <p:nvPr/>
            </p:nvSpPr>
            <p:spPr>
              <a:xfrm>
                <a:off x="236677" y="1919406"/>
                <a:ext cx="3101700" cy="1033866"/>
              </a:xfrm>
              <a:prstGeom prst="rect">
                <a:avLst/>
              </a:prstGeom>
              <a:solidFill>
                <a:srgbClr val="F3F3F3"/>
              </a:solidFill>
              <a:ln>
                <a:noFill/>
              </a:ln>
            </p:spPr>
            <p:txBody>
              <a:bodyPr lIns="121900" tIns="121900" rIns="121900" bIns="121900" anchor="ctr" anchorCtr="0">
                <a:noAutofit/>
              </a:bodyPr>
              <a:lstStyle/>
              <a:p>
                <a:endParaRPr sz="2400"/>
              </a:p>
            </p:txBody>
          </p:sp>
          <p:sp>
            <p:nvSpPr>
              <p:cNvPr id="517" name="Shape 517"/>
              <p:cNvSpPr txBox="1"/>
              <p:nvPr/>
            </p:nvSpPr>
            <p:spPr>
              <a:xfrm>
                <a:off x="304329" y="1915123"/>
                <a:ext cx="2963794" cy="1038149"/>
              </a:xfrm>
              <a:prstGeom prst="rect">
                <a:avLst/>
              </a:prstGeom>
              <a:noFill/>
              <a:ln>
                <a:noFill/>
              </a:ln>
            </p:spPr>
            <p:txBody>
              <a:bodyPr lIns="121900" tIns="121900" rIns="121900" bIns="121900" anchor="t" anchorCtr="0">
                <a:noAutofit/>
              </a:bodyPr>
              <a:lstStyle/>
              <a:p>
                <a:r>
                  <a:rPr lang="es" sz="1467" b="1" dirty="0">
                    <a:solidFill>
                      <a:srgbClr val="57A7B5"/>
                    </a:solidFill>
                    <a:latin typeface="Open Sans"/>
                    <a:ea typeface="Open Sans"/>
                    <a:cs typeface="Open Sans"/>
                    <a:sym typeface="Open Sans"/>
                  </a:rPr>
                  <a:t>3</a:t>
                </a:r>
              </a:p>
              <a:p>
                <a:r>
                  <a:rPr lang="en-US" sz="1467" dirty="0">
                    <a:solidFill>
                      <a:schemeClr val="dk1"/>
                    </a:solidFill>
                    <a:latin typeface="Open Sans"/>
                    <a:ea typeface="Open Sans"/>
                    <a:cs typeface="Open Sans"/>
                  </a:rPr>
                  <a:t>Consider which level(s) are to be the chief platform for inter- or </a:t>
                </a:r>
                <a:r>
                  <a:rPr lang="en-US" sz="1467" dirty="0" err="1">
                    <a:solidFill>
                      <a:schemeClr val="dk1"/>
                    </a:solidFill>
                    <a:latin typeface="Open Sans"/>
                    <a:ea typeface="Open Sans"/>
                    <a:cs typeface="Open Sans"/>
                  </a:rPr>
                  <a:t>transdisciplinarity</a:t>
                </a:r>
                <a:r>
                  <a:rPr lang="en-US" sz="1467" dirty="0">
                    <a:solidFill>
                      <a:schemeClr val="dk1"/>
                    </a:solidFill>
                    <a:latin typeface="Open Sans"/>
                    <a:ea typeface="Open Sans"/>
                    <a:cs typeface="Open Sans"/>
                  </a:rPr>
                  <a:t>: at </a:t>
                </a:r>
                <a:r>
                  <a:rPr lang="en-US" sz="1467" dirty="0" err="1">
                    <a:solidFill>
                      <a:schemeClr val="dk1"/>
                    </a:solidFill>
                    <a:latin typeface="Open Sans"/>
                    <a:ea typeface="Open Sans"/>
                    <a:cs typeface="Open Sans"/>
                  </a:rPr>
                  <a:t>programme</a:t>
                </a:r>
                <a:r>
                  <a:rPr lang="en-US" sz="1467" dirty="0">
                    <a:solidFill>
                      <a:schemeClr val="dk1"/>
                    </a:solidFill>
                    <a:latin typeface="Open Sans"/>
                    <a:ea typeface="Open Sans"/>
                    <a:cs typeface="Open Sans"/>
                  </a:rPr>
                  <a:t> level (for larger-scale initiatives); at theme level (i.e. a sub-</a:t>
                </a:r>
                <a:r>
                  <a:rPr lang="en-US" sz="1467" dirty="0" err="1">
                    <a:solidFill>
                      <a:schemeClr val="dk1"/>
                    </a:solidFill>
                    <a:latin typeface="Open Sans"/>
                    <a:ea typeface="Open Sans"/>
                    <a:cs typeface="Open Sans"/>
                  </a:rPr>
                  <a:t>programme</a:t>
                </a:r>
                <a:r>
                  <a:rPr lang="en-US" sz="1467" dirty="0">
                    <a:solidFill>
                      <a:schemeClr val="dk1"/>
                    </a:solidFill>
                    <a:latin typeface="Open Sans"/>
                    <a:ea typeface="Open Sans"/>
                    <a:cs typeface="Open Sans"/>
                  </a:rPr>
                  <a:t> level) where certain topics might be integrated across projects; or at project level, within a project team or individual project members</a:t>
                </a:r>
              </a:p>
              <a:p>
                <a:endParaRPr sz="1467" dirty="0">
                  <a:solidFill>
                    <a:schemeClr val="dk1"/>
                  </a:solidFill>
                  <a:latin typeface="Open Sans"/>
                  <a:ea typeface="Open Sans"/>
                  <a:cs typeface="Open Sans"/>
                  <a:sym typeface="Open Sans"/>
                </a:endParaRPr>
              </a:p>
            </p:txBody>
          </p:sp>
        </p:grpSp>
        <p:cxnSp>
          <p:nvCxnSpPr>
            <p:cNvPr id="518" name="Shape 518"/>
            <p:cNvCxnSpPr/>
            <p:nvPr/>
          </p:nvCxnSpPr>
          <p:spPr>
            <a:xfrm>
              <a:off x="236677" y="1915102"/>
              <a:ext cx="3101700" cy="0"/>
            </a:xfrm>
            <a:prstGeom prst="straightConnector1">
              <a:avLst/>
            </a:prstGeom>
            <a:noFill/>
            <a:ln w="9525" cap="flat" cmpd="sng">
              <a:solidFill>
                <a:srgbClr val="57A7B5"/>
              </a:solidFill>
              <a:prstDash val="solid"/>
              <a:round/>
              <a:headEnd type="none" w="lg" len="lg"/>
              <a:tailEnd type="none" w="lg" len="lg"/>
            </a:ln>
          </p:spPr>
        </p:cxnSp>
      </p:grpSp>
      <p:sp>
        <p:nvSpPr>
          <p:cNvPr id="34" name="Shape 270"/>
          <p:cNvSpPr txBox="1"/>
          <p:nvPr/>
        </p:nvSpPr>
        <p:spPr>
          <a:xfrm>
            <a:off x="-188833" y="0"/>
            <a:ext cx="12189600" cy="792400"/>
          </a:xfrm>
          <a:prstGeom prst="rect">
            <a:avLst/>
          </a:prstGeom>
          <a:noFill/>
          <a:ln>
            <a:noFill/>
          </a:ln>
        </p:spPr>
        <p:txBody>
          <a:bodyPr lIns="121900" tIns="121900" rIns="121900" bIns="121900" anchor="t" anchorCtr="0">
            <a:noAutofit/>
          </a:bodyPr>
          <a:lstStyle/>
          <a:p>
            <a:pPr lvl="0" algn="ctr">
              <a:lnSpc>
                <a:spcPct val="115000"/>
              </a:lnSpc>
            </a:pPr>
            <a:r>
              <a:rPr lang="en-US" sz="2400" b="1" dirty="0">
                <a:solidFill>
                  <a:schemeClr val="bg1"/>
                </a:solidFill>
                <a:latin typeface="Open Sans"/>
                <a:ea typeface="Open Sans"/>
                <a:cs typeface="Open Sans"/>
              </a:rPr>
              <a:t>Top 10 Tips for developing inter- and transdisciplinary research funding </a:t>
            </a:r>
            <a:r>
              <a:rPr lang="en-US" sz="2400" b="1" dirty="0" err="1">
                <a:solidFill>
                  <a:schemeClr val="bg1"/>
                </a:solidFill>
                <a:latin typeface="Open Sans"/>
                <a:ea typeface="Open Sans"/>
                <a:cs typeface="Open Sans"/>
              </a:rPr>
              <a:t>programmes</a:t>
            </a:r>
            <a:r>
              <a:rPr lang="en-US" sz="2400" b="1" dirty="0">
                <a:solidFill>
                  <a:schemeClr val="bg1"/>
                </a:solidFill>
                <a:latin typeface="Open Sans"/>
                <a:ea typeface="Open Sans"/>
                <a:cs typeface="Open Sans"/>
              </a:rPr>
              <a:t>  </a:t>
            </a:r>
            <a:endParaRPr lang="es" sz="2400" b="1" dirty="0">
              <a:solidFill>
                <a:schemeClr val="bg1"/>
              </a:solidFill>
              <a:latin typeface="Open Sans"/>
              <a:ea typeface="Open Sans"/>
              <a:cs typeface="Open Sans"/>
              <a:sym typeface="Open Sans"/>
            </a:endParaRPr>
          </a:p>
          <a:p>
            <a:pPr algn="ctr">
              <a:lnSpc>
                <a:spcPct val="115000"/>
              </a:lnSpc>
            </a:pPr>
            <a:endParaRPr sz="2400" b="1" dirty="0">
              <a:solidFill>
                <a:srgbClr val="434343"/>
              </a:solidFill>
              <a:latin typeface="Open Sans"/>
              <a:ea typeface="Open Sans"/>
              <a:cs typeface="Open Sans"/>
              <a:sym typeface="Open Sans"/>
            </a:endParaRPr>
          </a:p>
        </p:txBody>
      </p:sp>
      <p:grpSp>
        <p:nvGrpSpPr>
          <p:cNvPr id="35" name="Shape 488"/>
          <p:cNvGrpSpPr/>
          <p:nvPr/>
        </p:nvGrpSpPr>
        <p:grpSpPr>
          <a:xfrm>
            <a:off x="6648940" y="3285573"/>
            <a:ext cx="3603763" cy="1980332"/>
            <a:chOff x="236677" y="1895502"/>
            <a:chExt cx="3101701" cy="874704"/>
          </a:xfrm>
        </p:grpSpPr>
        <p:grpSp>
          <p:nvGrpSpPr>
            <p:cNvPr id="36" name="Shape 489"/>
            <p:cNvGrpSpPr/>
            <p:nvPr/>
          </p:nvGrpSpPr>
          <p:grpSpPr>
            <a:xfrm>
              <a:off x="236677" y="1895502"/>
              <a:ext cx="3101701" cy="874704"/>
              <a:chOff x="236677" y="1895502"/>
              <a:chExt cx="3101701" cy="874704"/>
            </a:xfrm>
          </p:grpSpPr>
          <p:sp>
            <p:nvSpPr>
              <p:cNvPr id="38" name="Shape 490"/>
              <p:cNvSpPr/>
              <p:nvPr/>
            </p:nvSpPr>
            <p:spPr>
              <a:xfrm>
                <a:off x="236677" y="1919406"/>
                <a:ext cx="3101700" cy="850800"/>
              </a:xfrm>
              <a:prstGeom prst="rect">
                <a:avLst/>
              </a:prstGeom>
              <a:solidFill>
                <a:srgbClr val="F3F3F3"/>
              </a:solidFill>
              <a:ln>
                <a:noFill/>
              </a:ln>
            </p:spPr>
            <p:txBody>
              <a:bodyPr lIns="121900" tIns="121900" rIns="121900" bIns="121900" anchor="ctr" anchorCtr="0">
                <a:noAutofit/>
              </a:bodyPr>
              <a:lstStyle/>
              <a:p>
                <a:endParaRPr sz="2400"/>
              </a:p>
            </p:txBody>
          </p:sp>
          <p:sp>
            <p:nvSpPr>
              <p:cNvPr id="39" name="Shape 491"/>
              <p:cNvSpPr txBox="1"/>
              <p:nvPr/>
            </p:nvSpPr>
            <p:spPr>
              <a:xfrm>
                <a:off x="293048" y="1895502"/>
                <a:ext cx="3045330" cy="870422"/>
              </a:xfrm>
              <a:prstGeom prst="rect">
                <a:avLst/>
              </a:prstGeom>
              <a:noFill/>
              <a:ln>
                <a:noFill/>
              </a:ln>
            </p:spPr>
            <p:txBody>
              <a:bodyPr lIns="121900" tIns="121900" rIns="121900" bIns="121900" anchor="t" anchorCtr="0">
                <a:noAutofit/>
              </a:bodyPr>
              <a:lstStyle/>
              <a:p>
                <a:pPr>
                  <a:buClr>
                    <a:schemeClr val="dk1"/>
                  </a:buClr>
                  <a:buSzPct val="100000"/>
                </a:pPr>
                <a:r>
                  <a:rPr lang="es" sz="1467" b="1" dirty="0">
                    <a:solidFill>
                      <a:srgbClr val="57A7B5"/>
                    </a:solidFill>
                    <a:latin typeface="Open Sans"/>
                    <a:ea typeface="Open Sans"/>
                    <a:cs typeface="Open Sans"/>
                    <a:sym typeface="Open Sans"/>
                  </a:rPr>
                  <a:t>5</a:t>
                </a:r>
              </a:p>
              <a:p>
                <a:r>
                  <a:rPr lang="en-US" sz="1467" dirty="0">
                    <a:solidFill>
                      <a:schemeClr val="dk1"/>
                    </a:solidFill>
                    <a:latin typeface="Open Sans"/>
                    <a:ea typeface="Open Sans"/>
                    <a:cs typeface="Open Sans"/>
                  </a:rPr>
                  <a:t>When selecting leaders for inter- or transdisciplinary research </a:t>
                </a:r>
                <a:r>
                  <a:rPr lang="en-US" sz="1467" dirty="0" err="1">
                    <a:solidFill>
                      <a:schemeClr val="dk1"/>
                    </a:solidFill>
                    <a:latin typeface="Open Sans"/>
                    <a:ea typeface="Open Sans"/>
                    <a:cs typeface="Open Sans"/>
                  </a:rPr>
                  <a:t>programmes</a:t>
                </a:r>
                <a:r>
                  <a:rPr lang="en-US" sz="1467" dirty="0">
                    <a:solidFill>
                      <a:schemeClr val="dk1"/>
                    </a:solidFill>
                    <a:latin typeface="Open Sans"/>
                    <a:ea typeface="Open Sans"/>
                    <a:cs typeface="Open Sans"/>
                  </a:rPr>
                  <a:t>, leadership skills and integrative vision may need to be weighted more heavily than a conventional academic track record within a single discipline</a:t>
                </a:r>
              </a:p>
              <a:p>
                <a:endParaRPr sz="1467" dirty="0">
                  <a:solidFill>
                    <a:schemeClr val="dk1"/>
                  </a:solidFill>
                  <a:latin typeface="Open Sans"/>
                  <a:ea typeface="Open Sans"/>
                  <a:cs typeface="Open Sans"/>
                  <a:sym typeface="Open Sans"/>
                </a:endParaRPr>
              </a:p>
              <a:p>
                <a:endParaRPr sz="1467" dirty="0">
                  <a:solidFill>
                    <a:schemeClr val="dk1"/>
                  </a:solidFill>
                  <a:latin typeface="Open Sans"/>
                  <a:ea typeface="Open Sans"/>
                  <a:cs typeface="Open Sans"/>
                  <a:sym typeface="Open Sans"/>
                </a:endParaRPr>
              </a:p>
            </p:txBody>
          </p:sp>
        </p:grpSp>
        <p:cxnSp>
          <p:nvCxnSpPr>
            <p:cNvPr id="37" name="Shape 492"/>
            <p:cNvCxnSpPr/>
            <p:nvPr/>
          </p:nvCxnSpPr>
          <p:spPr>
            <a:xfrm>
              <a:off x="236677" y="1915102"/>
              <a:ext cx="3101700" cy="0"/>
            </a:xfrm>
            <a:prstGeom prst="straightConnector1">
              <a:avLst/>
            </a:prstGeom>
            <a:noFill/>
            <a:ln w="9525" cap="flat" cmpd="sng">
              <a:solidFill>
                <a:srgbClr val="57A7B5"/>
              </a:solidFill>
              <a:prstDash val="solid"/>
              <a:round/>
              <a:headEnd type="none" w="lg" len="lg"/>
              <a:tailEnd type="none" w="lg" len="lg"/>
            </a:ln>
          </p:spPr>
        </p:cxnSp>
      </p:grpSp>
      <p:grpSp>
        <p:nvGrpSpPr>
          <p:cNvPr id="40" name="Shape 488"/>
          <p:cNvGrpSpPr/>
          <p:nvPr/>
        </p:nvGrpSpPr>
        <p:grpSpPr>
          <a:xfrm>
            <a:off x="1730240" y="3295637"/>
            <a:ext cx="3603761" cy="1980332"/>
            <a:chOff x="236677" y="1895502"/>
            <a:chExt cx="3101700" cy="874704"/>
          </a:xfrm>
        </p:grpSpPr>
        <p:grpSp>
          <p:nvGrpSpPr>
            <p:cNvPr id="41" name="Shape 489"/>
            <p:cNvGrpSpPr/>
            <p:nvPr/>
          </p:nvGrpSpPr>
          <p:grpSpPr>
            <a:xfrm>
              <a:off x="236677" y="1895502"/>
              <a:ext cx="3101700" cy="874704"/>
              <a:chOff x="236677" y="1895502"/>
              <a:chExt cx="3101700" cy="874704"/>
            </a:xfrm>
          </p:grpSpPr>
          <p:sp>
            <p:nvSpPr>
              <p:cNvPr id="43" name="Shape 490"/>
              <p:cNvSpPr/>
              <p:nvPr/>
            </p:nvSpPr>
            <p:spPr>
              <a:xfrm>
                <a:off x="236677" y="1919406"/>
                <a:ext cx="3101700" cy="850800"/>
              </a:xfrm>
              <a:prstGeom prst="rect">
                <a:avLst/>
              </a:prstGeom>
              <a:solidFill>
                <a:srgbClr val="F3F3F3"/>
              </a:solidFill>
              <a:ln>
                <a:noFill/>
              </a:ln>
            </p:spPr>
            <p:txBody>
              <a:bodyPr lIns="121900" tIns="121900" rIns="121900" bIns="121900" anchor="ctr" anchorCtr="0">
                <a:noAutofit/>
              </a:bodyPr>
              <a:lstStyle/>
              <a:p>
                <a:endParaRPr sz="2400"/>
              </a:p>
            </p:txBody>
          </p:sp>
          <p:sp>
            <p:nvSpPr>
              <p:cNvPr id="44" name="Shape 491"/>
              <p:cNvSpPr txBox="1"/>
              <p:nvPr/>
            </p:nvSpPr>
            <p:spPr>
              <a:xfrm>
                <a:off x="321507" y="1895502"/>
                <a:ext cx="3016869" cy="870422"/>
              </a:xfrm>
              <a:prstGeom prst="rect">
                <a:avLst/>
              </a:prstGeom>
              <a:noFill/>
              <a:ln>
                <a:noFill/>
              </a:ln>
            </p:spPr>
            <p:txBody>
              <a:bodyPr lIns="121900" tIns="121900" rIns="121900" bIns="121900" anchor="t" anchorCtr="0">
                <a:noAutofit/>
              </a:bodyPr>
              <a:lstStyle/>
              <a:p>
                <a:pPr>
                  <a:buClr>
                    <a:schemeClr val="dk1"/>
                  </a:buClr>
                  <a:buSzPct val="100000"/>
                </a:pPr>
                <a:r>
                  <a:rPr lang="es" sz="1467" b="1" dirty="0">
                    <a:solidFill>
                      <a:srgbClr val="57A7B5"/>
                    </a:solidFill>
                    <a:latin typeface="Open Sans"/>
                    <a:ea typeface="Open Sans"/>
                    <a:cs typeface="Open Sans"/>
                    <a:sym typeface="Open Sans"/>
                  </a:rPr>
                  <a:t>4</a:t>
                </a:r>
              </a:p>
              <a:p>
                <a:r>
                  <a:rPr lang="en-US" sz="1467" dirty="0">
                    <a:solidFill>
                      <a:schemeClr val="dk1"/>
                    </a:solidFill>
                    <a:latin typeface="Open Sans"/>
                    <a:ea typeface="Open Sans"/>
                    <a:cs typeface="Open Sans"/>
                  </a:rPr>
                  <a:t>Who will provide the necessary inter- or transdisciplinary leadership: the funders, the academic </a:t>
                </a:r>
                <a:r>
                  <a:rPr lang="en-US" sz="1467" dirty="0" err="1">
                    <a:solidFill>
                      <a:schemeClr val="dk1"/>
                    </a:solidFill>
                    <a:latin typeface="Open Sans"/>
                    <a:ea typeface="Open Sans"/>
                    <a:cs typeface="Open Sans"/>
                  </a:rPr>
                  <a:t>Programme</a:t>
                </a:r>
                <a:r>
                  <a:rPr lang="en-US" sz="1467" dirty="0">
                    <a:solidFill>
                      <a:schemeClr val="dk1"/>
                    </a:solidFill>
                    <a:latin typeface="Open Sans"/>
                    <a:ea typeface="Open Sans"/>
                    <a:cs typeface="Open Sans"/>
                  </a:rPr>
                  <a:t> Director or a team of individuals in charge of component projects? How will external advisory boards be used to best effect?</a:t>
                </a:r>
              </a:p>
              <a:p>
                <a:endParaRPr sz="1467" dirty="0">
                  <a:solidFill>
                    <a:schemeClr val="dk1"/>
                  </a:solidFill>
                  <a:latin typeface="Open Sans"/>
                  <a:ea typeface="Open Sans"/>
                  <a:cs typeface="Open Sans"/>
                  <a:sym typeface="Open Sans"/>
                </a:endParaRPr>
              </a:p>
              <a:p>
                <a:endParaRPr sz="1467" dirty="0">
                  <a:solidFill>
                    <a:schemeClr val="dk1"/>
                  </a:solidFill>
                  <a:latin typeface="Open Sans"/>
                  <a:ea typeface="Open Sans"/>
                  <a:cs typeface="Open Sans"/>
                  <a:sym typeface="Open Sans"/>
                </a:endParaRPr>
              </a:p>
            </p:txBody>
          </p:sp>
        </p:grpSp>
        <p:cxnSp>
          <p:nvCxnSpPr>
            <p:cNvPr id="42" name="Shape 492"/>
            <p:cNvCxnSpPr/>
            <p:nvPr/>
          </p:nvCxnSpPr>
          <p:spPr>
            <a:xfrm>
              <a:off x="236677" y="1915102"/>
              <a:ext cx="3101700" cy="0"/>
            </a:xfrm>
            <a:prstGeom prst="straightConnector1">
              <a:avLst/>
            </a:prstGeom>
            <a:noFill/>
            <a:ln w="9525" cap="flat" cmpd="sng">
              <a:solidFill>
                <a:srgbClr val="57A7B5"/>
              </a:solidFill>
              <a:prstDash val="solid"/>
              <a:round/>
              <a:headEnd type="none" w="lg" len="lg"/>
              <a:tailEnd type="none" w="lg" len="lg"/>
            </a:ln>
          </p:spPr>
        </p:cxnSp>
      </p:grpSp>
    </p:spTree>
    <p:extLst>
      <p:ext uri="{BB962C8B-B14F-4D97-AF65-F5344CB8AC3E}">
        <p14:creationId xmlns:p14="http://schemas.microsoft.com/office/powerpoint/2010/main" val="497207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88"/>
                                        </p:tgtEl>
                                        <p:attrNameLst>
                                          <p:attrName>style.visibility</p:attrName>
                                        </p:attrNameLst>
                                      </p:cBhvr>
                                      <p:to>
                                        <p:strVal val="visible"/>
                                      </p:to>
                                    </p:set>
                                    <p:animEffect transition="in" filter="fade">
                                      <p:cBhvr>
                                        <p:cTn id="7" dur="1000"/>
                                        <p:tgtEl>
                                          <p:spTgt spid="488"/>
                                        </p:tgtEl>
                                      </p:cBhvr>
                                    </p:animEffect>
                                    <p:anim calcmode="lin" valueType="num">
                                      <p:cBhvr>
                                        <p:cTn id="8" dur="1000" fill="hold"/>
                                        <p:tgtEl>
                                          <p:spTgt spid="488"/>
                                        </p:tgtEl>
                                        <p:attrNameLst>
                                          <p:attrName>ppt_x</p:attrName>
                                        </p:attrNameLst>
                                      </p:cBhvr>
                                      <p:tavLst>
                                        <p:tav tm="0">
                                          <p:val>
                                            <p:strVal val="#ppt_x"/>
                                          </p:val>
                                        </p:tav>
                                        <p:tav tm="100000">
                                          <p:val>
                                            <p:strVal val="#ppt_x"/>
                                          </p:val>
                                        </p:tav>
                                      </p:tavLst>
                                    </p:anim>
                                    <p:anim calcmode="lin" valueType="num">
                                      <p:cBhvr>
                                        <p:cTn id="9" dur="1000" fill="hold"/>
                                        <p:tgtEl>
                                          <p:spTgt spid="48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09"/>
                                        </p:tgtEl>
                                        <p:attrNameLst>
                                          <p:attrName>style.visibility</p:attrName>
                                        </p:attrNameLst>
                                      </p:cBhvr>
                                      <p:to>
                                        <p:strVal val="visible"/>
                                      </p:to>
                                    </p:set>
                                    <p:animEffect transition="in" filter="fade">
                                      <p:cBhvr>
                                        <p:cTn id="14" dur="1000"/>
                                        <p:tgtEl>
                                          <p:spTgt spid="509"/>
                                        </p:tgtEl>
                                      </p:cBhvr>
                                    </p:animEffect>
                                    <p:anim calcmode="lin" valueType="num">
                                      <p:cBhvr>
                                        <p:cTn id="15" dur="1000" fill="hold"/>
                                        <p:tgtEl>
                                          <p:spTgt spid="509"/>
                                        </p:tgtEl>
                                        <p:attrNameLst>
                                          <p:attrName>ppt_x</p:attrName>
                                        </p:attrNameLst>
                                      </p:cBhvr>
                                      <p:tavLst>
                                        <p:tav tm="0">
                                          <p:val>
                                            <p:strVal val="#ppt_x"/>
                                          </p:val>
                                        </p:tav>
                                        <p:tav tm="100000">
                                          <p:val>
                                            <p:strVal val="#ppt_x"/>
                                          </p:val>
                                        </p:tav>
                                      </p:tavLst>
                                    </p:anim>
                                    <p:anim calcmode="lin" valueType="num">
                                      <p:cBhvr>
                                        <p:cTn id="16" dur="1000" fill="hold"/>
                                        <p:tgtEl>
                                          <p:spTgt spid="50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14"/>
                                        </p:tgtEl>
                                        <p:attrNameLst>
                                          <p:attrName>style.visibility</p:attrName>
                                        </p:attrNameLst>
                                      </p:cBhvr>
                                      <p:to>
                                        <p:strVal val="visible"/>
                                      </p:to>
                                    </p:set>
                                    <p:animEffect transition="in" filter="fade">
                                      <p:cBhvr>
                                        <p:cTn id="21" dur="1000"/>
                                        <p:tgtEl>
                                          <p:spTgt spid="514"/>
                                        </p:tgtEl>
                                      </p:cBhvr>
                                    </p:animEffect>
                                    <p:anim calcmode="lin" valueType="num">
                                      <p:cBhvr>
                                        <p:cTn id="22" dur="1000" fill="hold"/>
                                        <p:tgtEl>
                                          <p:spTgt spid="514"/>
                                        </p:tgtEl>
                                        <p:attrNameLst>
                                          <p:attrName>ppt_x</p:attrName>
                                        </p:attrNameLst>
                                      </p:cBhvr>
                                      <p:tavLst>
                                        <p:tav tm="0">
                                          <p:val>
                                            <p:strVal val="#ppt_x"/>
                                          </p:val>
                                        </p:tav>
                                        <p:tav tm="100000">
                                          <p:val>
                                            <p:strVal val="#ppt_x"/>
                                          </p:val>
                                        </p:tav>
                                      </p:tavLst>
                                    </p:anim>
                                    <p:anim calcmode="lin" valueType="num">
                                      <p:cBhvr>
                                        <p:cTn id="23" dur="1000" fill="hold"/>
                                        <p:tgtEl>
                                          <p:spTgt spid="514"/>
                                        </p:tgtEl>
                                        <p:attrNameLst>
                                          <p:attrName>ppt_y</p:attrName>
                                        </p:attrNameLst>
                                      </p:cBhvr>
                                      <p:tavLst>
                                        <p:tav tm="0">
                                          <p:val>
                                            <p:strVal val="#ppt_y+.1"/>
                                          </p:val>
                                        </p:tav>
                                        <p:tav tm="100000">
                                          <p:val>
                                            <p:strVal val="#ppt_y"/>
                                          </p:val>
                                        </p:tav>
                                      </p:tavLst>
                                    </p:anim>
                                  </p:childTnLst>
                                </p:cTn>
                              </p:par>
                            </p:childTnLst>
                          </p:cTn>
                        </p:par>
                        <p:par>
                          <p:cTn id="24" fill="hold">
                            <p:stCondLst>
                              <p:cond delay="1000"/>
                            </p:stCondLst>
                            <p:childTnLst>
                              <p:par>
                                <p:cTn id="25" presetID="10" presetClass="entr" presetSubtype="0" fill="hold"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1000"/>
                                        <p:tgtEl>
                                          <p:spTgt spid="34"/>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fade">
                                      <p:cBhvr>
                                        <p:cTn id="32" dur="1000"/>
                                        <p:tgtEl>
                                          <p:spTgt spid="35"/>
                                        </p:tgtEl>
                                      </p:cBhvr>
                                    </p:animEffect>
                                    <p:anim calcmode="lin" valueType="num">
                                      <p:cBhvr>
                                        <p:cTn id="33" dur="1000" fill="hold"/>
                                        <p:tgtEl>
                                          <p:spTgt spid="35"/>
                                        </p:tgtEl>
                                        <p:attrNameLst>
                                          <p:attrName>ppt_x</p:attrName>
                                        </p:attrNameLst>
                                      </p:cBhvr>
                                      <p:tavLst>
                                        <p:tav tm="0">
                                          <p:val>
                                            <p:strVal val="#ppt_x"/>
                                          </p:val>
                                        </p:tav>
                                        <p:tav tm="100000">
                                          <p:val>
                                            <p:strVal val="#ppt_x"/>
                                          </p:val>
                                        </p:tav>
                                      </p:tavLst>
                                    </p:anim>
                                    <p:anim calcmode="lin" valueType="num">
                                      <p:cBhvr>
                                        <p:cTn id="34"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40"/>
                                        </p:tgtEl>
                                        <p:attrNameLst>
                                          <p:attrName>style.visibility</p:attrName>
                                        </p:attrNameLst>
                                      </p:cBhvr>
                                      <p:to>
                                        <p:strVal val="visible"/>
                                      </p:to>
                                    </p:set>
                                    <p:animEffect transition="in" filter="fade">
                                      <p:cBhvr>
                                        <p:cTn id="39" dur="1000"/>
                                        <p:tgtEl>
                                          <p:spTgt spid="40"/>
                                        </p:tgtEl>
                                      </p:cBhvr>
                                    </p:animEffect>
                                    <p:anim calcmode="lin" valueType="num">
                                      <p:cBhvr>
                                        <p:cTn id="40" dur="1000" fill="hold"/>
                                        <p:tgtEl>
                                          <p:spTgt spid="40"/>
                                        </p:tgtEl>
                                        <p:attrNameLst>
                                          <p:attrName>ppt_x</p:attrName>
                                        </p:attrNameLst>
                                      </p:cBhvr>
                                      <p:tavLst>
                                        <p:tav tm="0">
                                          <p:val>
                                            <p:strVal val="#ppt_x"/>
                                          </p:val>
                                        </p:tav>
                                        <p:tav tm="100000">
                                          <p:val>
                                            <p:strVal val="#ppt_x"/>
                                          </p:val>
                                        </p:tav>
                                      </p:tavLst>
                                    </p:anim>
                                    <p:anim calcmode="lin" valueType="num">
                                      <p:cBhvr>
                                        <p:cTn id="4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grpSp>
        <p:nvGrpSpPr>
          <p:cNvPr id="488" name="Shape 488"/>
          <p:cNvGrpSpPr/>
          <p:nvPr/>
        </p:nvGrpSpPr>
        <p:grpSpPr>
          <a:xfrm>
            <a:off x="155377" y="687634"/>
            <a:ext cx="3603761" cy="2280853"/>
            <a:chOff x="236677" y="1895502"/>
            <a:chExt cx="3101700" cy="874704"/>
          </a:xfrm>
        </p:grpSpPr>
        <p:grpSp>
          <p:nvGrpSpPr>
            <p:cNvPr id="489" name="Shape 489"/>
            <p:cNvGrpSpPr/>
            <p:nvPr/>
          </p:nvGrpSpPr>
          <p:grpSpPr>
            <a:xfrm>
              <a:off x="236677" y="1895502"/>
              <a:ext cx="3101700" cy="874704"/>
              <a:chOff x="236677" y="1895502"/>
              <a:chExt cx="3101700" cy="874704"/>
            </a:xfrm>
          </p:grpSpPr>
          <p:sp>
            <p:nvSpPr>
              <p:cNvPr id="490" name="Shape 490"/>
              <p:cNvSpPr/>
              <p:nvPr/>
            </p:nvSpPr>
            <p:spPr>
              <a:xfrm>
                <a:off x="236677" y="1919406"/>
                <a:ext cx="3101700" cy="850800"/>
              </a:xfrm>
              <a:prstGeom prst="rect">
                <a:avLst/>
              </a:prstGeom>
              <a:solidFill>
                <a:srgbClr val="F3F3F3"/>
              </a:solidFill>
              <a:ln>
                <a:noFill/>
              </a:ln>
            </p:spPr>
            <p:txBody>
              <a:bodyPr lIns="121900" tIns="121900" rIns="121900" bIns="121900" anchor="ctr" anchorCtr="0">
                <a:noAutofit/>
              </a:bodyPr>
              <a:lstStyle/>
              <a:p>
                <a:endParaRPr sz="2400"/>
              </a:p>
            </p:txBody>
          </p:sp>
          <p:sp>
            <p:nvSpPr>
              <p:cNvPr id="491" name="Shape 491"/>
              <p:cNvSpPr txBox="1"/>
              <p:nvPr/>
            </p:nvSpPr>
            <p:spPr>
              <a:xfrm>
                <a:off x="331854" y="1895502"/>
                <a:ext cx="3006522" cy="870422"/>
              </a:xfrm>
              <a:prstGeom prst="rect">
                <a:avLst/>
              </a:prstGeom>
              <a:noFill/>
              <a:ln>
                <a:noFill/>
              </a:ln>
            </p:spPr>
            <p:txBody>
              <a:bodyPr lIns="121900" tIns="121900" rIns="121900" bIns="121900" anchor="t" anchorCtr="0">
                <a:noAutofit/>
              </a:bodyPr>
              <a:lstStyle/>
              <a:p>
                <a:pPr>
                  <a:buClr>
                    <a:schemeClr val="dk1"/>
                  </a:buClr>
                  <a:buSzPct val="100000"/>
                </a:pPr>
                <a:r>
                  <a:rPr lang="es" sz="1467" b="1" dirty="0">
                    <a:solidFill>
                      <a:srgbClr val="57A7B5"/>
                    </a:solidFill>
                    <a:latin typeface="Open Sans"/>
                    <a:ea typeface="Open Sans"/>
                    <a:cs typeface="Open Sans"/>
                    <a:sym typeface="Open Sans"/>
                  </a:rPr>
                  <a:t>6</a:t>
                </a:r>
              </a:p>
              <a:p>
                <a:r>
                  <a:rPr lang="en-US" sz="1467" dirty="0">
                    <a:solidFill>
                      <a:schemeClr val="dk1"/>
                    </a:solidFill>
                    <a:latin typeface="Open Sans"/>
                    <a:ea typeface="Open Sans"/>
                    <a:cs typeface="Open Sans"/>
                  </a:rPr>
                  <a:t>A great deal of tacit knowledge about the management of inter- or transdisciplinary research </a:t>
                </a:r>
                <a:r>
                  <a:rPr lang="en-US" sz="1467" dirty="0" err="1">
                    <a:solidFill>
                      <a:schemeClr val="dk1"/>
                    </a:solidFill>
                    <a:latin typeface="Open Sans"/>
                    <a:ea typeface="Open Sans"/>
                    <a:cs typeface="Open Sans"/>
                  </a:rPr>
                  <a:t>programmes</a:t>
                </a:r>
                <a:r>
                  <a:rPr lang="en-US" sz="1467" dirty="0">
                    <a:solidFill>
                      <a:schemeClr val="dk1"/>
                    </a:solidFill>
                    <a:latin typeface="Open Sans"/>
                    <a:ea typeface="Open Sans"/>
                    <a:cs typeface="Open Sans"/>
                  </a:rPr>
                  <a:t> can be held by funding agency staff: how will this people-embodied knowledge be captured to ensure continuity if key staff leave?</a:t>
                </a:r>
              </a:p>
              <a:p>
                <a:endParaRPr sz="1467" dirty="0">
                  <a:solidFill>
                    <a:schemeClr val="dk1"/>
                  </a:solidFill>
                  <a:latin typeface="Open Sans"/>
                  <a:ea typeface="Open Sans"/>
                  <a:cs typeface="Open Sans"/>
                  <a:sym typeface="Open Sans"/>
                </a:endParaRPr>
              </a:p>
              <a:p>
                <a:endParaRPr sz="1467" dirty="0">
                  <a:solidFill>
                    <a:schemeClr val="dk1"/>
                  </a:solidFill>
                  <a:latin typeface="Open Sans"/>
                  <a:ea typeface="Open Sans"/>
                  <a:cs typeface="Open Sans"/>
                  <a:sym typeface="Open Sans"/>
                </a:endParaRPr>
              </a:p>
            </p:txBody>
          </p:sp>
        </p:grpSp>
        <p:cxnSp>
          <p:nvCxnSpPr>
            <p:cNvPr id="492" name="Shape 492"/>
            <p:cNvCxnSpPr/>
            <p:nvPr/>
          </p:nvCxnSpPr>
          <p:spPr>
            <a:xfrm>
              <a:off x="236677" y="1915102"/>
              <a:ext cx="3101700" cy="0"/>
            </a:xfrm>
            <a:prstGeom prst="straightConnector1">
              <a:avLst/>
            </a:prstGeom>
            <a:noFill/>
            <a:ln w="9525" cap="flat" cmpd="sng">
              <a:solidFill>
                <a:srgbClr val="57A7B5"/>
              </a:solidFill>
              <a:prstDash val="solid"/>
              <a:round/>
              <a:headEnd type="none" w="lg" len="lg"/>
              <a:tailEnd type="none" w="lg" len="lg"/>
            </a:ln>
          </p:spPr>
        </p:cxnSp>
      </p:grpSp>
      <p:sp>
        <p:nvSpPr>
          <p:cNvPr id="493" name="Shape 493"/>
          <p:cNvSpPr/>
          <p:nvPr/>
        </p:nvSpPr>
        <p:spPr>
          <a:xfrm>
            <a:off x="-302033" y="0"/>
            <a:ext cx="226400" cy="856800"/>
          </a:xfrm>
          <a:prstGeom prst="rect">
            <a:avLst/>
          </a:prstGeom>
          <a:solidFill>
            <a:srgbClr val="CCCCCC"/>
          </a:solidFill>
          <a:ln w="19050" cap="flat" cmpd="sng">
            <a:solidFill>
              <a:srgbClr val="666666"/>
            </a:solidFill>
            <a:prstDash val="solid"/>
            <a:round/>
            <a:headEnd type="none" w="med" len="med"/>
            <a:tailEnd type="none" w="med" len="med"/>
          </a:ln>
        </p:spPr>
        <p:txBody>
          <a:bodyPr lIns="121900" tIns="121900" rIns="121900" bIns="121900" anchor="ctr" anchorCtr="0">
            <a:noAutofit/>
          </a:bodyPr>
          <a:lstStyle/>
          <a:p>
            <a:endParaRPr sz="2400"/>
          </a:p>
        </p:txBody>
      </p:sp>
      <p:sp>
        <p:nvSpPr>
          <p:cNvPr id="494" name="Shape 494"/>
          <p:cNvSpPr/>
          <p:nvPr/>
        </p:nvSpPr>
        <p:spPr>
          <a:xfrm>
            <a:off x="-302033" y="857241"/>
            <a:ext cx="226400" cy="856800"/>
          </a:xfrm>
          <a:prstGeom prst="rect">
            <a:avLst/>
          </a:prstGeom>
          <a:solidFill>
            <a:srgbClr val="CCCCCC"/>
          </a:solidFill>
          <a:ln w="19050" cap="flat" cmpd="sng">
            <a:solidFill>
              <a:srgbClr val="666666"/>
            </a:solidFill>
            <a:prstDash val="solid"/>
            <a:round/>
            <a:headEnd type="none" w="med" len="med"/>
            <a:tailEnd type="none" w="med" len="med"/>
          </a:ln>
        </p:spPr>
        <p:txBody>
          <a:bodyPr lIns="121900" tIns="121900" rIns="121900" bIns="121900" anchor="ctr" anchorCtr="0">
            <a:noAutofit/>
          </a:bodyPr>
          <a:lstStyle/>
          <a:p>
            <a:endParaRPr sz="2400"/>
          </a:p>
        </p:txBody>
      </p:sp>
      <p:sp>
        <p:nvSpPr>
          <p:cNvPr id="495" name="Shape 495"/>
          <p:cNvSpPr/>
          <p:nvPr/>
        </p:nvSpPr>
        <p:spPr>
          <a:xfrm>
            <a:off x="-302033" y="1714484"/>
            <a:ext cx="226400" cy="856800"/>
          </a:xfrm>
          <a:prstGeom prst="rect">
            <a:avLst/>
          </a:prstGeom>
          <a:solidFill>
            <a:srgbClr val="CCCCCC"/>
          </a:solidFill>
          <a:ln w="19050" cap="flat" cmpd="sng">
            <a:solidFill>
              <a:srgbClr val="666666"/>
            </a:solidFill>
            <a:prstDash val="solid"/>
            <a:round/>
            <a:headEnd type="none" w="med" len="med"/>
            <a:tailEnd type="none" w="med" len="med"/>
          </a:ln>
        </p:spPr>
        <p:txBody>
          <a:bodyPr lIns="121900" tIns="121900" rIns="121900" bIns="121900" anchor="ctr" anchorCtr="0">
            <a:noAutofit/>
          </a:bodyPr>
          <a:lstStyle/>
          <a:p>
            <a:endParaRPr sz="2400"/>
          </a:p>
        </p:txBody>
      </p:sp>
      <p:sp>
        <p:nvSpPr>
          <p:cNvPr id="496" name="Shape 496"/>
          <p:cNvSpPr/>
          <p:nvPr/>
        </p:nvSpPr>
        <p:spPr>
          <a:xfrm>
            <a:off x="-302033" y="2571747"/>
            <a:ext cx="226400" cy="856800"/>
          </a:xfrm>
          <a:prstGeom prst="rect">
            <a:avLst/>
          </a:prstGeom>
          <a:solidFill>
            <a:srgbClr val="CCCCCC"/>
          </a:solidFill>
          <a:ln w="19050" cap="flat" cmpd="sng">
            <a:solidFill>
              <a:srgbClr val="666666"/>
            </a:solidFill>
            <a:prstDash val="solid"/>
            <a:round/>
            <a:headEnd type="none" w="med" len="med"/>
            <a:tailEnd type="none" w="med" len="med"/>
          </a:ln>
        </p:spPr>
        <p:txBody>
          <a:bodyPr lIns="121900" tIns="121900" rIns="121900" bIns="121900" anchor="ctr" anchorCtr="0">
            <a:noAutofit/>
          </a:bodyPr>
          <a:lstStyle/>
          <a:p>
            <a:endParaRPr sz="2400"/>
          </a:p>
        </p:txBody>
      </p:sp>
      <p:sp>
        <p:nvSpPr>
          <p:cNvPr id="497" name="Shape 497"/>
          <p:cNvSpPr/>
          <p:nvPr/>
        </p:nvSpPr>
        <p:spPr>
          <a:xfrm>
            <a:off x="-302033" y="3429003"/>
            <a:ext cx="226400" cy="856800"/>
          </a:xfrm>
          <a:prstGeom prst="rect">
            <a:avLst/>
          </a:prstGeom>
          <a:solidFill>
            <a:srgbClr val="CCCCCC"/>
          </a:solidFill>
          <a:ln w="19050" cap="flat" cmpd="sng">
            <a:solidFill>
              <a:srgbClr val="666666"/>
            </a:solidFill>
            <a:prstDash val="solid"/>
            <a:round/>
            <a:headEnd type="none" w="med" len="med"/>
            <a:tailEnd type="none" w="med" len="med"/>
          </a:ln>
        </p:spPr>
        <p:txBody>
          <a:bodyPr lIns="121900" tIns="121900" rIns="121900" bIns="121900" anchor="ctr" anchorCtr="0">
            <a:noAutofit/>
          </a:bodyPr>
          <a:lstStyle/>
          <a:p>
            <a:endParaRPr sz="2400"/>
          </a:p>
        </p:txBody>
      </p:sp>
      <p:sp>
        <p:nvSpPr>
          <p:cNvPr id="498" name="Shape 498"/>
          <p:cNvSpPr/>
          <p:nvPr/>
        </p:nvSpPr>
        <p:spPr>
          <a:xfrm>
            <a:off x="-302033" y="4286246"/>
            <a:ext cx="226400" cy="856799"/>
          </a:xfrm>
          <a:prstGeom prst="rect">
            <a:avLst/>
          </a:prstGeom>
          <a:solidFill>
            <a:srgbClr val="CCCCCC"/>
          </a:solidFill>
          <a:ln w="19050" cap="flat" cmpd="sng">
            <a:solidFill>
              <a:srgbClr val="666666"/>
            </a:solidFill>
            <a:prstDash val="solid"/>
            <a:round/>
            <a:headEnd type="none" w="med" len="med"/>
            <a:tailEnd type="none" w="med" len="med"/>
          </a:ln>
        </p:spPr>
        <p:txBody>
          <a:bodyPr lIns="121900" tIns="121900" rIns="121900" bIns="121900" anchor="ctr" anchorCtr="0">
            <a:noAutofit/>
          </a:bodyPr>
          <a:lstStyle/>
          <a:p>
            <a:endParaRPr sz="2400"/>
          </a:p>
        </p:txBody>
      </p:sp>
      <p:sp>
        <p:nvSpPr>
          <p:cNvPr id="499" name="Shape 499"/>
          <p:cNvSpPr/>
          <p:nvPr/>
        </p:nvSpPr>
        <p:spPr>
          <a:xfrm>
            <a:off x="-302033" y="5143488"/>
            <a:ext cx="226400" cy="856800"/>
          </a:xfrm>
          <a:prstGeom prst="rect">
            <a:avLst/>
          </a:prstGeom>
          <a:solidFill>
            <a:srgbClr val="CCCCCC"/>
          </a:solidFill>
          <a:ln w="19050" cap="flat" cmpd="sng">
            <a:solidFill>
              <a:srgbClr val="666666"/>
            </a:solidFill>
            <a:prstDash val="solid"/>
            <a:round/>
            <a:headEnd type="none" w="med" len="med"/>
            <a:tailEnd type="none" w="med" len="med"/>
          </a:ln>
        </p:spPr>
        <p:txBody>
          <a:bodyPr lIns="121900" tIns="121900" rIns="121900" bIns="121900" anchor="ctr" anchorCtr="0">
            <a:noAutofit/>
          </a:bodyPr>
          <a:lstStyle/>
          <a:p>
            <a:endParaRPr sz="2400"/>
          </a:p>
        </p:txBody>
      </p:sp>
      <p:sp>
        <p:nvSpPr>
          <p:cNvPr id="500" name="Shape 500"/>
          <p:cNvSpPr/>
          <p:nvPr/>
        </p:nvSpPr>
        <p:spPr>
          <a:xfrm>
            <a:off x="-302033" y="6000749"/>
            <a:ext cx="226400" cy="856800"/>
          </a:xfrm>
          <a:prstGeom prst="rect">
            <a:avLst/>
          </a:prstGeom>
          <a:solidFill>
            <a:srgbClr val="CCCCCC"/>
          </a:solidFill>
          <a:ln w="19050" cap="flat" cmpd="sng">
            <a:solidFill>
              <a:srgbClr val="666666"/>
            </a:solidFill>
            <a:prstDash val="solid"/>
            <a:round/>
            <a:headEnd type="none" w="med" len="med"/>
            <a:tailEnd type="none" w="med" len="med"/>
          </a:ln>
        </p:spPr>
        <p:txBody>
          <a:bodyPr lIns="121900" tIns="121900" rIns="121900" bIns="121900" anchor="ctr" anchorCtr="0">
            <a:noAutofit/>
          </a:bodyPr>
          <a:lstStyle/>
          <a:p>
            <a:endParaRPr sz="2400"/>
          </a:p>
        </p:txBody>
      </p:sp>
      <p:sp>
        <p:nvSpPr>
          <p:cNvPr id="501" name="Shape 501"/>
          <p:cNvSpPr/>
          <p:nvPr/>
        </p:nvSpPr>
        <p:spPr>
          <a:xfrm rot="5400000">
            <a:off x="11317205" y="-953367"/>
            <a:ext cx="226400" cy="1523200"/>
          </a:xfrm>
          <a:prstGeom prst="rect">
            <a:avLst/>
          </a:prstGeom>
          <a:solidFill>
            <a:srgbClr val="CCCCCC"/>
          </a:solidFill>
          <a:ln w="19050" cap="flat" cmpd="sng">
            <a:solidFill>
              <a:srgbClr val="666666"/>
            </a:solidFill>
            <a:prstDash val="solid"/>
            <a:round/>
            <a:headEnd type="none" w="med" len="med"/>
            <a:tailEnd type="none" w="med" len="med"/>
          </a:ln>
        </p:spPr>
        <p:txBody>
          <a:bodyPr lIns="121900" tIns="121900" rIns="121900" bIns="121900" anchor="ctr" anchorCtr="0">
            <a:noAutofit/>
          </a:bodyPr>
          <a:lstStyle/>
          <a:p>
            <a:endParaRPr sz="2400"/>
          </a:p>
        </p:txBody>
      </p:sp>
      <p:sp>
        <p:nvSpPr>
          <p:cNvPr id="502" name="Shape 502"/>
          <p:cNvSpPr/>
          <p:nvPr/>
        </p:nvSpPr>
        <p:spPr>
          <a:xfrm rot="5400000">
            <a:off x="9793119" y="-953367"/>
            <a:ext cx="226400" cy="1523200"/>
          </a:xfrm>
          <a:prstGeom prst="rect">
            <a:avLst/>
          </a:prstGeom>
          <a:solidFill>
            <a:srgbClr val="CCCCCC"/>
          </a:solidFill>
          <a:ln w="19050" cap="flat" cmpd="sng">
            <a:solidFill>
              <a:srgbClr val="666666"/>
            </a:solidFill>
            <a:prstDash val="solid"/>
            <a:round/>
            <a:headEnd type="none" w="med" len="med"/>
            <a:tailEnd type="none" w="med" len="med"/>
          </a:ln>
        </p:spPr>
        <p:txBody>
          <a:bodyPr lIns="121900" tIns="121900" rIns="121900" bIns="121900" anchor="ctr" anchorCtr="0">
            <a:noAutofit/>
          </a:bodyPr>
          <a:lstStyle/>
          <a:p>
            <a:endParaRPr sz="2400"/>
          </a:p>
        </p:txBody>
      </p:sp>
      <p:sp>
        <p:nvSpPr>
          <p:cNvPr id="503" name="Shape 503"/>
          <p:cNvSpPr/>
          <p:nvPr/>
        </p:nvSpPr>
        <p:spPr>
          <a:xfrm rot="5400000">
            <a:off x="8269033" y="-953367"/>
            <a:ext cx="226400" cy="1523200"/>
          </a:xfrm>
          <a:prstGeom prst="rect">
            <a:avLst/>
          </a:prstGeom>
          <a:solidFill>
            <a:srgbClr val="CCCCCC"/>
          </a:solidFill>
          <a:ln w="19050" cap="flat" cmpd="sng">
            <a:solidFill>
              <a:srgbClr val="666666"/>
            </a:solidFill>
            <a:prstDash val="solid"/>
            <a:round/>
            <a:headEnd type="none" w="med" len="med"/>
            <a:tailEnd type="none" w="med" len="med"/>
          </a:ln>
        </p:spPr>
        <p:txBody>
          <a:bodyPr lIns="121900" tIns="121900" rIns="121900" bIns="121900" anchor="ctr" anchorCtr="0">
            <a:noAutofit/>
          </a:bodyPr>
          <a:lstStyle/>
          <a:p>
            <a:endParaRPr sz="2400"/>
          </a:p>
        </p:txBody>
      </p:sp>
      <p:sp>
        <p:nvSpPr>
          <p:cNvPr id="504" name="Shape 504"/>
          <p:cNvSpPr/>
          <p:nvPr/>
        </p:nvSpPr>
        <p:spPr>
          <a:xfrm rot="5400000">
            <a:off x="6744911" y="-953367"/>
            <a:ext cx="226400" cy="1523200"/>
          </a:xfrm>
          <a:prstGeom prst="rect">
            <a:avLst/>
          </a:prstGeom>
          <a:solidFill>
            <a:srgbClr val="CCCCCC"/>
          </a:solidFill>
          <a:ln w="19050" cap="flat" cmpd="sng">
            <a:solidFill>
              <a:srgbClr val="666666"/>
            </a:solidFill>
            <a:prstDash val="solid"/>
            <a:round/>
            <a:headEnd type="none" w="med" len="med"/>
            <a:tailEnd type="none" w="med" len="med"/>
          </a:ln>
        </p:spPr>
        <p:txBody>
          <a:bodyPr lIns="121900" tIns="121900" rIns="121900" bIns="121900" anchor="ctr" anchorCtr="0">
            <a:noAutofit/>
          </a:bodyPr>
          <a:lstStyle/>
          <a:p>
            <a:endParaRPr sz="2400"/>
          </a:p>
        </p:txBody>
      </p:sp>
      <p:sp>
        <p:nvSpPr>
          <p:cNvPr id="505" name="Shape 505"/>
          <p:cNvSpPr/>
          <p:nvPr/>
        </p:nvSpPr>
        <p:spPr>
          <a:xfrm rot="5400000">
            <a:off x="5220800" y="-953367"/>
            <a:ext cx="226400" cy="1523200"/>
          </a:xfrm>
          <a:prstGeom prst="rect">
            <a:avLst/>
          </a:prstGeom>
          <a:solidFill>
            <a:srgbClr val="CCCCCC"/>
          </a:solidFill>
          <a:ln w="19050" cap="flat" cmpd="sng">
            <a:solidFill>
              <a:srgbClr val="666666"/>
            </a:solidFill>
            <a:prstDash val="solid"/>
            <a:round/>
            <a:headEnd type="none" w="med" len="med"/>
            <a:tailEnd type="none" w="med" len="med"/>
          </a:ln>
        </p:spPr>
        <p:txBody>
          <a:bodyPr lIns="121900" tIns="121900" rIns="121900" bIns="121900" anchor="ctr" anchorCtr="0">
            <a:noAutofit/>
          </a:bodyPr>
          <a:lstStyle/>
          <a:p>
            <a:endParaRPr sz="2400"/>
          </a:p>
        </p:txBody>
      </p:sp>
      <p:sp>
        <p:nvSpPr>
          <p:cNvPr id="506" name="Shape 506"/>
          <p:cNvSpPr/>
          <p:nvPr/>
        </p:nvSpPr>
        <p:spPr>
          <a:xfrm rot="5400000">
            <a:off x="3696713" y="-953367"/>
            <a:ext cx="226400" cy="1523200"/>
          </a:xfrm>
          <a:prstGeom prst="rect">
            <a:avLst/>
          </a:prstGeom>
          <a:solidFill>
            <a:srgbClr val="CCCCCC"/>
          </a:solidFill>
          <a:ln w="19050" cap="flat" cmpd="sng">
            <a:solidFill>
              <a:srgbClr val="666666"/>
            </a:solidFill>
            <a:prstDash val="solid"/>
            <a:round/>
            <a:headEnd type="none" w="med" len="med"/>
            <a:tailEnd type="none" w="med" len="med"/>
          </a:ln>
        </p:spPr>
        <p:txBody>
          <a:bodyPr lIns="121900" tIns="121900" rIns="121900" bIns="121900" anchor="ctr" anchorCtr="0">
            <a:noAutofit/>
          </a:bodyPr>
          <a:lstStyle/>
          <a:p>
            <a:endParaRPr sz="2400"/>
          </a:p>
        </p:txBody>
      </p:sp>
      <p:sp>
        <p:nvSpPr>
          <p:cNvPr id="507" name="Shape 507"/>
          <p:cNvSpPr/>
          <p:nvPr/>
        </p:nvSpPr>
        <p:spPr>
          <a:xfrm rot="5400000">
            <a:off x="2172627" y="-953367"/>
            <a:ext cx="226400" cy="1523200"/>
          </a:xfrm>
          <a:prstGeom prst="rect">
            <a:avLst/>
          </a:prstGeom>
          <a:solidFill>
            <a:srgbClr val="CCCCCC"/>
          </a:solidFill>
          <a:ln w="19050" cap="flat" cmpd="sng">
            <a:solidFill>
              <a:srgbClr val="666666"/>
            </a:solidFill>
            <a:prstDash val="solid"/>
            <a:round/>
            <a:headEnd type="none" w="med" len="med"/>
            <a:tailEnd type="none" w="med" len="med"/>
          </a:ln>
        </p:spPr>
        <p:txBody>
          <a:bodyPr lIns="121900" tIns="121900" rIns="121900" bIns="121900" anchor="ctr" anchorCtr="0">
            <a:noAutofit/>
          </a:bodyPr>
          <a:lstStyle/>
          <a:p>
            <a:endParaRPr sz="2400"/>
          </a:p>
        </p:txBody>
      </p:sp>
      <p:sp>
        <p:nvSpPr>
          <p:cNvPr id="508" name="Shape 508"/>
          <p:cNvSpPr/>
          <p:nvPr/>
        </p:nvSpPr>
        <p:spPr>
          <a:xfrm rot="5400000">
            <a:off x="648505" y="-953367"/>
            <a:ext cx="226400" cy="1523200"/>
          </a:xfrm>
          <a:prstGeom prst="rect">
            <a:avLst/>
          </a:prstGeom>
          <a:solidFill>
            <a:srgbClr val="CCCCCC"/>
          </a:solidFill>
          <a:ln w="19050" cap="flat" cmpd="sng">
            <a:solidFill>
              <a:srgbClr val="666666"/>
            </a:solidFill>
            <a:prstDash val="solid"/>
            <a:round/>
            <a:headEnd type="none" w="med" len="med"/>
            <a:tailEnd type="none" w="med" len="med"/>
          </a:ln>
        </p:spPr>
        <p:txBody>
          <a:bodyPr lIns="121900" tIns="121900" rIns="121900" bIns="121900" anchor="ctr" anchorCtr="0">
            <a:noAutofit/>
          </a:bodyPr>
          <a:lstStyle/>
          <a:p>
            <a:endParaRPr sz="2400"/>
          </a:p>
        </p:txBody>
      </p:sp>
      <p:grpSp>
        <p:nvGrpSpPr>
          <p:cNvPr id="509" name="Shape 509"/>
          <p:cNvGrpSpPr/>
          <p:nvPr/>
        </p:nvGrpSpPr>
        <p:grpSpPr>
          <a:xfrm>
            <a:off x="4159084" y="732008"/>
            <a:ext cx="3606965" cy="2225313"/>
            <a:chOff x="3200695" y="1915090"/>
            <a:chExt cx="2705224" cy="1444696"/>
          </a:xfrm>
        </p:grpSpPr>
        <p:grpSp>
          <p:nvGrpSpPr>
            <p:cNvPr id="510" name="Shape 510"/>
            <p:cNvGrpSpPr/>
            <p:nvPr/>
          </p:nvGrpSpPr>
          <p:grpSpPr>
            <a:xfrm>
              <a:off x="3200695" y="1915098"/>
              <a:ext cx="2702821" cy="1444688"/>
              <a:chOff x="58889" y="1915107"/>
              <a:chExt cx="3101700" cy="850817"/>
            </a:xfrm>
          </p:grpSpPr>
          <p:sp>
            <p:nvSpPr>
              <p:cNvPr id="511" name="Shape 511"/>
              <p:cNvSpPr/>
              <p:nvPr/>
            </p:nvSpPr>
            <p:spPr>
              <a:xfrm>
                <a:off x="58889" y="1915107"/>
                <a:ext cx="3101700" cy="850800"/>
              </a:xfrm>
              <a:prstGeom prst="rect">
                <a:avLst/>
              </a:prstGeom>
              <a:solidFill>
                <a:srgbClr val="F3F3F3"/>
              </a:solidFill>
              <a:ln>
                <a:noFill/>
              </a:ln>
            </p:spPr>
            <p:txBody>
              <a:bodyPr lIns="121900" tIns="121900" rIns="121900" bIns="121900" anchor="ctr" anchorCtr="0">
                <a:noAutofit/>
              </a:bodyPr>
              <a:lstStyle/>
              <a:p>
                <a:endParaRPr sz="2400"/>
              </a:p>
            </p:txBody>
          </p:sp>
          <p:sp>
            <p:nvSpPr>
              <p:cNvPr id="512" name="Shape 512"/>
              <p:cNvSpPr txBox="1"/>
              <p:nvPr/>
            </p:nvSpPr>
            <p:spPr>
              <a:xfrm>
                <a:off x="154066" y="1915124"/>
                <a:ext cx="3006523" cy="850800"/>
              </a:xfrm>
              <a:prstGeom prst="rect">
                <a:avLst/>
              </a:prstGeom>
              <a:noFill/>
              <a:ln>
                <a:noFill/>
              </a:ln>
            </p:spPr>
            <p:txBody>
              <a:bodyPr lIns="121900" tIns="121900" rIns="121900" bIns="121900" anchor="t" anchorCtr="0">
                <a:noAutofit/>
              </a:bodyPr>
              <a:lstStyle/>
              <a:p>
                <a:r>
                  <a:rPr lang="es" sz="1467" b="1" dirty="0">
                    <a:solidFill>
                      <a:srgbClr val="57A7B5"/>
                    </a:solidFill>
                    <a:latin typeface="Open Sans"/>
                    <a:ea typeface="Open Sans"/>
                    <a:cs typeface="Open Sans"/>
                    <a:sym typeface="Open Sans"/>
                  </a:rPr>
                  <a:t>7</a:t>
                </a:r>
              </a:p>
              <a:p>
                <a:r>
                  <a:rPr lang="en-US" sz="1467" dirty="0">
                    <a:solidFill>
                      <a:schemeClr val="dk1"/>
                    </a:solidFill>
                    <a:latin typeface="Open Sans"/>
                    <a:ea typeface="Open Sans"/>
                    <a:cs typeface="Open Sans"/>
                  </a:rPr>
                  <a:t>Capacity building—the development of knowledge and strengthening of skills, competencies and abilities of people, networks and the research community— is critical to the growth and longevity of inter- and transdisciplinary research</a:t>
                </a:r>
                <a:r>
                  <a:rPr lang="en-US" sz="2400" dirty="0"/>
                  <a:t>.</a:t>
                </a:r>
              </a:p>
              <a:p>
                <a:endParaRPr sz="1467" dirty="0">
                  <a:solidFill>
                    <a:schemeClr val="dk1"/>
                  </a:solidFill>
                  <a:latin typeface="Open Sans"/>
                  <a:ea typeface="Open Sans"/>
                  <a:cs typeface="Open Sans"/>
                  <a:sym typeface="Open Sans"/>
                </a:endParaRPr>
              </a:p>
              <a:p>
                <a:endParaRPr sz="1467" dirty="0">
                  <a:solidFill>
                    <a:schemeClr val="dk1"/>
                  </a:solidFill>
                  <a:latin typeface="Open Sans"/>
                  <a:ea typeface="Open Sans"/>
                  <a:cs typeface="Open Sans"/>
                  <a:sym typeface="Open Sans"/>
                </a:endParaRPr>
              </a:p>
            </p:txBody>
          </p:sp>
        </p:grpSp>
        <p:cxnSp>
          <p:nvCxnSpPr>
            <p:cNvPr id="513" name="Shape 513"/>
            <p:cNvCxnSpPr/>
            <p:nvPr/>
          </p:nvCxnSpPr>
          <p:spPr>
            <a:xfrm>
              <a:off x="3203220" y="1915090"/>
              <a:ext cx="2702700" cy="0"/>
            </a:xfrm>
            <a:prstGeom prst="straightConnector1">
              <a:avLst/>
            </a:prstGeom>
            <a:noFill/>
            <a:ln w="9525" cap="flat" cmpd="sng">
              <a:solidFill>
                <a:srgbClr val="57A7B5"/>
              </a:solidFill>
              <a:prstDash val="solid"/>
              <a:round/>
              <a:headEnd type="none" w="lg" len="lg"/>
              <a:tailEnd type="none" w="lg" len="lg"/>
            </a:ln>
          </p:spPr>
        </p:cxnSp>
      </p:grpSp>
      <p:grpSp>
        <p:nvGrpSpPr>
          <p:cNvPr id="514" name="Shape 514"/>
          <p:cNvGrpSpPr/>
          <p:nvPr/>
        </p:nvGrpSpPr>
        <p:grpSpPr>
          <a:xfrm>
            <a:off x="8104438" y="741756"/>
            <a:ext cx="3603761" cy="2215521"/>
            <a:chOff x="236677" y="1915102"/>
            <a:chExt cx="3101700" cy="978586"/>
          </a:xfrm>
        </p:grpSpPr>
        <p:grpSp>
          <p:nvGrpSpPr>
            <p:cNvPr id="515" name="Shape 515"/>
            <p:cNvGrpSpPr/>
            <p:nvPr/>
          </p:nvGrpSpPr>
          <p:grpSpPr>
            <a:xfrm>
              <a:off x="236677" y="1915123"/>
              <a:ext cx="3101700" cy="978565"/>
              <a:chOff x="236677" y="1915123"/>
              <a:chExt cx="3101700" cy="978565"/>
            </a:xfrm>
          </p:grpSpPr>
          <p:sp>
            <p:nvSpPr>
              <p:cNvPr id="516" name="Shape 516"/>
              <p:cNvSpPr/>
              <p:nvPr/>
            </p:nvSpPr>
            <p:spPr>
              <a:xfrm>
                <a:off x="236677" y="1919406"/>
                <a:ext cx="3101700" cy="974282"/>
              </a:xfrm>
              <a:prstGeom prst="rect">
                <a:avLst/>
              </a:prstGeom>
              <a:solidFill>
                <a:srgbClr val="F3F3F3"/>
              </a:solidFill>
              <a:ln>
                <a:noFill/>
              </a:ln>
            </p:spPr>
            <p:txBody>
              <a:bodyPr lIns="121900" tIns="121900" rIns="121900" bIns="121900" anchor="ctr" anchorCtr="0">
                <a:noAutofit/>
              </a:bodyPr>
              <a:lstStyle/>
              <a:p>
                <a:endParaRPr sz="2400"/>
              </a:p>
            </p:txBody>
          </p:sp>
          <p:sp>
            <p:nvSpPr>
              <p:cNvPr id="517" name="Shape 517"/>
              <p:cNvSpPr txBox="1"/>
              <p:nvPr/>
            </p:nvSpPr>
            <p:spPr>
              <a:xfrm>
                <a:off x="286902" y="1915123"/>
                <a:ext cx="2996430" cy="978565"/>
              </a:xfrm>
              <a:prstGeom prst="rect">
                <a:avLst/>
              </a:prstGeom>
              <a:noFill/>
              <a:ln>
                <a:noFill/>
              </a:ln>
            </p:spPr>
            <p:txBody>
              <a:bodyPr lIns="121900" tIns="121900" rIns="121900" bIns="121900" anchor="t" anchorCtr="0">
                <a:noAutofit/>
              </a:bodyPr>
              <a:lstStyle/>
              <a:p>
                <a:r>
                  <a:rPr lang="es" sz="1467" b="1" dirty="0">
                    <a:solidFill>
                      <a:srgbClr val="57A7B5"/>
                    </a:solidFill>
                    <a:latin typeface="Open Sans"/>
                    <a:ea typeface="Open Sans"/>
                    <a:cs typeface="Open Sans"/>
                    <a:sym typeface="Open Sans"/>
                  </a:rPr>
                  <a:t>8</a:t>
                </a:r>
              </a:p>
              <a:p>
                <a:r>
                  <a:rPr lang="en-US" sz="1467" dirty="0">
                    <a:solidFill>
                      <a:schemeClr val="dk1"/>
                    </a:solidFill>
                    <a:latin typeface="Open Sans"/>
                    <a:ea typeface="Open Sans"/>
                    <a:cs typeface="Open Sans"/>
                  </a:rPr>
                  <a:t>Ensure that learning from past experiences of inter- and transdisciplinary investments becomes embedded within collective </a:t>
                </a:r>
                <a:r>
                  <a:rPr lang="en-US" sz="1467" dirty="0" err="1">
                    <a:solidFill>
                      <a:schemeClr val="dk1"/>
                    </a:solidFill>
                    <a:latin typeface="Open Sans"/>
                    <a:ea typeface="Open Sans"/>
                    <a:cs typeface="Open Sans"/>
                  </a:rPr>
                  <a:t>organisational</a:t>
                </a:r>
                <a:r>
                  <a:rPr lang="en-US" sz="1467" dirty="0">
                    <a:solidFill>
                      <a:schemeClr val="dk1"/>
                    </a:solidFill>
                    <a:latin typeface="Open Sans"/>
                    <a:ea typeface="Open Sans"/>
                    <a:cs typeface="Open Sans"/>
                  </a:rPr>
                  <a:t> memory. This requires greater continuity of research networks and communities, and also of research careers</a:t>
                </a:r>
              </a:p>
              <a:p>
                <a:endParaRPr sz="1467" dirty="0">
                  <a:solidFill>
                    <a:schemeClr val="dk1"/>
                  </a:solidFill>
                  <a:latin typeface="Open Sans"/>
                  <a:ea typeface="Open Sans"/>
                  <a:cs typeface="Open Sans"/>
                  <a:sym typeface="Open Sans"/>
                </a:endParaRPr>
              </a:p>
            </p:txBody>
          </p:sp>
        </p:grpSp>
        <p:cxnSp>
          <p:nvCxnSpPr>
            <p:cNvPr id="518" name="Shape 518"/>
            <p:cNvCxnSpPr/>
            <p:nvPr/>
          </p:nvCxnSpPr>
          <p:spPr>
            <a:xfrm>
              <a:off x="236677" y="1915102"/>
              <a:ext cx="3101700" cy="0"/>
            </a:xfrm>
            <a:prstGeom prst="straightConnector1">
              <a:avLst/>
            </a:prstGeom>
            <a:noFill/>
            <a:ln w="9525" cap="flat" cmpd="sng">
              <a:solidFill>
                <a:srgbClr val="57A7B5"/>
              </a:solidFill>
              <a:prstDash val="solid"/>
              <a:round/>
              <a:headEnd type="none" w="lg" len="lg"/>
              <a:tailEnd type="none" w="lg" len="lg"/>
            </a:ln>
          </p:spPr>
        </p:cxnSp>
      </p:grpSp>
      <p:sp>
        <p:nvSpPr>
          <p:cNvPr id="34" name="Shape 270"/>
          <p:cNvSpPr txBox="1"/>
          <p:nvPr/>
        </p:nvSpPr>
        <p:spPr>
          <a:xfrm>
            <a:off x="-188833" y="0"/>
            <a:ext cx="12189600" cy="792400"/>
          </a:xfrm>
          <a:prstGeom prst="rect">
            <a:avLst/>
          </a:prstGeom>
          <a:noFill/>
          <a:ln>
            <a:noFill/>
          </a:ln>
        </p:spPr>
        <p:txBody>
          <a:bodyPr lIns="121900" tIns="121900" rIns="121900" bIns="121900" anchor="t" anchorCtr="0">
            <a:noAutofit/>
          </a:bodyPr>
          <a:lstStyle/>
          <a:p>
            <a:pPr lvl="0" algn="ctr">
              <a:lnSpc>
                <a:spcPct val="115000"/>
              </a:lnSpc>
            </a:pPr>
            <a:r>
              <a:rPr lang="en-US" sz="2400" b="1" dirty="0">
                <a:solidFill>
                  <a:schemeClr val="bg1"/>
                </a:solidFill>
                <a:latin typeface="Open Sans"/>
                <a:ea typeface="Open Sans"/>
                <a:cs typeface="Open Sans"/>
              </a:rPr>
              <a:t>Top 10 Tips for developing inter- and transdisciplinary research funding </a:t>
            </a:r>
            <a:r>
              <a:rPr lang="en-US" sz="2400" b="1" dirty="0" err="1">
                <a:solidFill>
                  <a:schemeClr val="bg1"/>
                </a:solidFill>
                <a:latin typeface="Open Sans"/>
                <a:ea typeface="Open Sans"/>
                <a:cs typeface="Open Sans"/>
              </a:rPr>
              <a:t>programmes</a:t>
            </a:r>
            <a:r>
              <a:rPr lang="en-US" sz="2400" b="1" dirty="0">
                <a:solidFill>
                  <a:schemeClr val="bg1"/>
                </a:solidFill>
                <a:latin typeface="Open Sans"/>
                <a:ea typeface="Open Sans"/>
                <a:cs typeface="Open Sans"/>
              </a:rPr>
              <a:t>  </a:t>
            </a:r>
            <a:endParaRPr lang="es" sz="2400" b="1" dirty="0">
              <a:solidFill>
                <a:schemeClr val="bg1"/>
              </a:solidFill>
              <a:latin typeface="Open Sans"/>
              <a:ea typeface="Open Sans"/>
              <a:cs typeface="Open Sans"/>
              <a:sym typeface="Open Sans"/>
            </a:endParaRPr>
          </a:p>
          <a:p>
            <a:pPr algn="ctr">
              <a:lnSpc>
                <a:spcPct val="115000"/>
              </a:lnSpc>
            </a:pPr>
            <a:endParaRPr sz="2400" b="1" dirty="0">
              <a:solidFill>
                <a:srgbClr val="434343"/>
              </a:solidFill>
              <a:latin typeface="Open Sans"/>
              <a:ea typeface="Open Sans"/>
              <a:cs typeface="Open Sans"/>
              <a:sym typeface="Open Sans"/>
            </a:endParaRPr>
          </a:p>
        </p:txBody>
      </p:sp>
      <p:grpSp>
        <p:nvGrpSpPr>
          <p:cNvPr id="35" name="Shape 488"/>
          <p:cNvGrpSpPr/>
          <p:nvPr/>
        </p:nvGrpSpPr>
        <p:grpSpPr>
          <a:xfrm>
            <a:off x="6648941" y="3285573"/>
            <a:ext cx="4394537" cy="2439365"/>
            <a:chOff x="236677" y="1895502"/>
            <a:chExt cx="3782308" cy="1077457"/>
          </a:xfrm>
        </p:grpSpPr>
        <p:grpSp>
          <p:nvGrpSpPr>
            <p:cNvPr id="36" name="Shape 489"/>
            <p:cNvGrpSpPr/>
            <p:nvPr/>
          </p:nvGrpSpPr>
          <p:grpSpPr>
            <a:xfrm>
              <a:off x="236677" y="1895502"/>
              <a:ext cx="3782308" cy="1077457"/>
              <a:chOff x="236677" y="1895502"/>
              <a:chExt cx="3782308" cy="1077457"/>
            </a:xfrm>
          </p:grpSpPr>
          <p:sp>
            <p:nvSpPr>
              <p:cNvPr id="38" name="Shape 490"/>
              <p:cNvSpPr/>
              <p:nvPr/>
            </p:nvSpPr>
            <p:spPr>
              <a:xfrm>
                <a:off x="236677" y="1919405"/>
                <a:ext cx="3782308" cy="1053553"/>
              </a:xfrm>
              <a:prstGeom prst="rect">
                <a:avLst/>
              </a:prstGeom>
              <a:solidFill>
                <a:srgbClr val="F3F3F3"/>
              </a:solidFill>
              <a:ln>
                <a:noFill/>
              </a:ln>
            </p:spPr>
            <p:txBody>
              <a:bodyPr lIns="121900" tIns="121900" rIns="121900" bIns="121900" anchor="ctr" anchorCtr="0">
                <a:noAutofit/>
              </a:bodyPr>
              <a:lstStyle/>
              <a:p>
                <a:endParaRPr sz="2400"/>
              </a:p>
            </p:txBody>
          </p:sp>
          <p:sp>
            <p:nvSpPr>
              <p:cNvPr id="39" name="Shape 491"/>
              <p:cNvSpPr txBox="1"/>
              <p:nvPr/>
            </p:nvSpPr>
            <p:spPr>
              <a:xfrm>
                <a:off x="472399" y="1895502"/>
                <a:ext cx="3546586" cy="1077457"/>
              </a:xfrm>
              <a:prstGeom prst="rect">
                <a:avLst/>
              </a:prstGeom>
              <a:noFill/>
              <a:ln>
                <a:noFill/>
              </a:ln>
            </p:spPr>
            <p:txBody>
              <a:bodyPr lIns="121900" tIns="121900" rIns="121900" bIns="121900" anchor="t" anchorCtr="0">
                <a:noAutofit/>
              </a:bodyPr>
              <a:lstStyle/>
              <a:p>
                <a:pPr>
                  <a:buClr>
                    <a:schemeClr val="dk1"/>
                  </a:buClr>
                  <a:buSzPct val="100000"/>
                </a:pPr>
                <a:r>
                  <a:rPr lang="es" sz="1467" b="1" dirty="0">
                    <a:solidFill>
                      <a:srgbClr val="57A7B5"/>
                    </a:solidFill>
                    <a:latin typeface="Open Sans"/>
                    <a:ea typeface="Open Sans"/>
                    <a:cs typeface="Open Sans"/>
                    <a:sym typeface="Open Sans"/>
                  </a:rPr>
                  <a:t>10</a:t>
                </a:r>
              </a:p>
              <a:p>
                <a:r>
                  <a:rPr lang="en-US" sz="1467" dirty="0">
                    <a:solidFill>
                      <a:schemeClr val="dk1"/>
                    </a:solidFill>
                    <a:latin typeface="Open Sans"/>
                    <a:ea typeface="Open Sans"/>
                    <a:cs typeface="Open Sans"/>
                  </a:rPr>
                  <a:t>Inter- and transdisciplinary capacity-building is a long-term process: in understanding the needs of societal partners, funders need to </a:t>
                </a:r>
                <a:r>
                  <a:rPr lang="en-US" sz="1467" dirty="0" err="1">
                    <a:solidFill>
                      <a:schemeClr val="dk1"/>
                    </a:solidFill>
                    <a:latin typeface="Open Sans"/>
                    <a:ea typeface="Open Sans"/>
                    <a:cs typeface="Open Sans"/>
                  </a:rPr>
                  <a:t>recognise</a:t>
                </a:r>
                <a:r>
                  <a:rPr lang="en-US" sz="1467" dirty="0">
                    <a:solidFill>
                      <a:schemeClr val="dk1"/>
                    </a:solidFill>
                    <a:latin typeface="Open Sans"/>
                    <a:ea typeface="Open Sans"/>
                    <a:cs typeface="Open Sans"/>
                  </a:rPr>
                  <a:t> that negotiating and co-producing knowledge collaboratively can require more time to achieve the genuine integration and mutual understanding needed to solve a problem effectively. </a:t>
                </a:r>
              </a:p>
              <a:p>
                <a:endParaRPr sz="1467" dirty="0">
                  <a:solidFill>
                    <a:schemeClr val="dk1"/>
                  </a:solidFill>
                  <a:latin typeface="Open Sans"/>
                  <a:ea typeface="Open Sans"/>
                  <a:cs typeface="Open Sans"/>
                  <a:sym typeface="Open Sans"/>
                </a:endParaRPr>
              </a:p>
              <a:p>
                <a:endParaRPr sz="1467" dirty="0">
                  <a:solidFill>
                    <a:schemeClr val="dk1"/>
                  </a:solidFill>
                  <a:latin typeface="Open Sans"/>
                  <a:ea typeface="Open Sans"/>
                  <a:cs typeface="Open Sans"/>
                  <a:sym typeface="Open Sans"/>
                </a:endParaRPr>
              </a:p>
            </p:txBody>
          </p:sp>
        </p:grpSp>
        <p:cxnSp>
          <p:nvCxnSpPr>
            <p:cNvPr id="37" name="Shape 492"/>
            <p:cNvCxnSpPr/>
            <p:nvPr/>
          </p:nvCxnSpPr>
          <p:spPr>
            <a:xfrm>
              <a:off x="236677" y="1915102"/>
              <a:ext cx="3782308" cy="4283"/>
            </a:xfrm>
            <a:prstGeom prst="straightConnector1">
              <a:avLst/>
            </a:prstGeom>
            <a:noFill/>
            <a:ln w="9525" cap="flat" cmpd="sng">
              <a:solidFill>
                <a:srgbClr val="57A7B5"/>
              </a:solidFill>
              <a:prstDash val="solid"/>
              <a:round/>
              <a:headEnd type="none" w="lg" len="lg"/>
              <a:tailEnd type="none" w="lg" len="lg"/>
            </a:ln>
          </p:spPr>
        </p:cxnSp>
      </p:grpSp>
      <p:grpSp>
        <p:nvGrpSpPr>
          <p:cNvPr id="40" name="Shape 488"/>
          <p:cNvGrpSpPr/>
          <p:nvPr/>
        </p:nvGrpSpPr>
        <p:grpSpPr>
          <a:xfrm>
            <a:off x="1680364" y="3295641"/>
            <a:ext cx="3603761" cy="2429297"/>
            <a:chOff x="236677" y="1895504"/>
            <a:chExt cx="3101700" cy="1073010"/>
          </a:xfrm>
        </p:grpSpPr>
        <p:grpSp>
          <p:nvGrpSpPr>
            <p:cNvPr id="41" name="Shape 489"/>
            <p:cNvGrpSpPr/>
            <p:nvPr/>
          </p:nvGrpSpPr>
          <p:grpSpPr>
            <a:xfrm>
              <a:off x="236677" y="1895504"/>
              <a:ext cx="3101700" cy="1073010"/>
              <a:chOff x="236677" y="1895504"/>
              <a:chExt cx="3101700" cy="1073010"/>
            </a:xfrm>
          </p:grpSpPr>
          <p:sp>
            <p:nvSpPr>
              <p:cNvPr id="43" name="Shape 490"/>
              <p:cNvSpPr/>
              <p:nvPr/>
            </p:nvSpPr>
            <p:spPr>
              <a:xfrm>
                <a:off x="236677" y="1919406"/>
                <a:ext cx="3101700" cy="1049108"/>
              </a:xfrm>
              <a:prstGeom prst="rect">
                <a:avLst/>
              </a:prstGeom>
              <a:solidFill>
                <a:srgbClr val="F3F3F3"/>
              </a:solidFill>
              <a:ln>
                <a:noFill/>
              </a:ln>
            </p:spPr>
            <p:txBody>
              <a:bodyPr lIns="121900" tIns="121900" rIns="121900" bIns="121900" anchor="ctr" anchorCtr="0">
                <a:noAutofit/>
              </a:bodyPr>
              <a:lstStyle/>
              <a:p>
                <a:endParaRPr sz="2400"/>
              </a:p>
            </p:txBody>
          </p:sp>
          <p:sp>
            <p:nvSpPr>
              <p:cNvPr id="44" name="Shape 491"/>
              <p:cNvSpPr txBox="1"/>
              <p:nvPr/>
            </p:nvSpPr>
            <p:spPr>
              <a:xfrm>
                <a:off x="291093" y="1895504"/>
                <a:ext cx="3047284" cy="1073010"/>
              </a:xfrm>
              <a:prstGeom prst="rect">
                <a:avLst/>
              </a:prstGeom>
              <a:noFill/>
              <a:ln>
                <a:noFill/>
              </a:ln>
            </p:spPr>
            <p:txBody>
              <a:bodyPr lIns="121900" tIns="121900" rIns="121900" bIns="121900" anchor="t" anchorCtr="0">
                <a:noAutofit/>
              </a:bodyPr>
              <a:lstStyle/>
              <a:p>
                <a:pPr>
                  <a:buClr>
                    <a:schemeClr val="dk1"/>
                  </a:buClr>
                  <a:buSzPct val="100000"/>
                </a:pPr>
                <a:r>
                  <a:rPr lang="es" sz="1467" b="1" dirty="0">
                    <a:solidFill>
                      <a:srgbClr val="57A7B5"/>
                    </a:solidFill>
                    <a:latin typeface="Open Sans"/>
                    <a:ea typeface="Open Sans"/>
                    <a:cs typeface="Open Sans"/>
                    <a:sym typeface="Open Sans"/>
                  </a:rPr>
                  <a:t>9</a:t>
                </a:r>
              </a:p>
              <a:p>
                <a:r>
                  <a:rPr lang="en-US" sz="1467" dirty="0">
                    <a:solidFill>
                      <a:schemeClr val="dk1"/>
                    </a:solidFill>
                    <a:latin typeface="Open Sans"/>
                    <a:ea typeface="Open Sans"/>
                    <a:cs typeface="Open Sans"/>
                  </a:rPr>
                  <a:t>Incorporating flexibility into a </a:t>
                </a:r>
                <a:r>
                  <a:rPr lang="en-US" sz="1467" dirty="0" err="1">
                    <a:solidFill>
                      <a:schemeClr val="dk1"/>
                    </a:solidFill>
                    <a:latin typeface="Open Sans"/>
                    <a:ea typeface="Open Sans"/>
                    <a:cs typeface="Open Sans"/>
                  </a:rPr>
                  <a:t>programme’s</a:t>
                </a:r>
                <a:r>
                  <a:rPr lang="en-US" sz="1467" dirty="0">
                    <a:solidFill>
                      <a:schemeClr val="dk1"/>
                    </a:solidFill>
                    <a:latin typeface="Open Sans"/>
                    <a:ea typeface="Open Sans"/>
                    <a:cs typeface="Open Sans"/>
                  </a:rPr>
                  <a:t> budget allows not only evolution but also an opportunity for research leaders to develop new ways to facilitate genuine inter- and </a:t>
                </a:r>
                <a:r>
                  <a:rPr lang="en-US" sz="1467" dirty="0" err="1">
                    <a:solidFill>
                      <a:schemeClr val="dk1"/>
                    </a:solidFill>
                    <a:latin typeface="Open Sans"/>
                    <a:ea typeface="Open Sans"/>
                    <a:cs typeface="Open Sans"/>
                  </a:rPr>
                  <a:t>transdisciplinarity</a:t>
                </a:r>
                <a:r>
                  <a:rPr lang="en-US" sz="1467" dirty="0">
                    <a:solidFill>
                      <a:schemeClr val="dk1"/>
                    </a:solidFill>
                    <a:latin typeface="Open Sans"/>
                    <a:ea typeface="Open Sans"/>
                    <a:cs typeface="Open Sans"/>
                  </a:rPr>
                  <a:t> and encourage </a:t>
                </a:r>
                <a:r>
                  <a:rPr lang="en-US" sz="1467" dirty="0" err="1">
                    <a:solidFill>
                      <a:schemeClr val="dk1"/>
                    </a:solidFill>
                    <a:latin typeface="Open Sans"/>
                    <a:ea typeface="Open Sans"/>
                    <a:cs typeface="Open Sans"/>
                  </a:rPr>
                  <a:t>organisational</a:t>
                </a:r>
                <a:r>
                  <a:rPr lang="en-US" sz="1467" dirty="0">
                    <a:solidFill>
                      <a:schemeClr val="dk1"/>
                    </a:solidFill>
                    <a:latin typeface="Open Sans"/>
                    <a:ea typeface="Open Sans"/>
                    <a:cs typeface="Open Sans"/>
                  </a:rPr>
                  <a:t> and cross-institutional learning </a:t>
                </a:r>
              </a:p>
              <a:p>
                <a:endParaRPr sz="1467" dirty="0">
                  <a:solidFill>
                    <a:schemeClr val="dk1"/>
                  </a:solidFill>
                  <a:latin typeface="Open Sans"/>
                  <a:ea typeface="Open Sans"/>
                  <a:cs typeface="Open Sans"/>
                  <a:sym typeface="Open Sans"/>
                </a:endParaRPr>
              </a:p>
              <a:p>
                <a:endParaRPr sz="1467" dirty="0">
                  <a:solidFill>
                    <a:schemeClr val="dk1"/>
                  </a:solidFill>
                  <a:latin typeface="Open Sans"/>
                  <a:ea typeface="Open Sans"/>
                  <a:cs typeface="Open Sans"/>
                  <a:sym typeface="Open Sans"/>
                </a:endParaRPr>
              </a:p>
            </p:txBody>
          </p:sp>
        </p:grpSp>
        <p:cxnSp>
          <p:nvCxnSpPr>
            <p:cNvPr id="42" name="Shape 492"/>
            <p:cNvCxnSpPr/>
            <p:nvPr/>
          </p:nvCxnSpPr>
          <p:spPr>
            <a:xfrm>
              <a:off x="236677" y="1915102"/>
              <a:ext cx="3101700" cy="0"/>
            </a:xfrm>
            <a:prstGeom prst="straightConnector1">
              <a:avLst/>
            </a:prstGeom>
            <a:noFill/>
            <a:ln w="9525" cap="flat" cmpd="sng">
              <a:solidFill>
                <a:srgbClr val="57A7B5"/>
              </a:solidFill>
              <a:prstDash val="solid"/>
              <a:round/>
              <a:headEnd type="none" w="lg" len="lg"/>
              <a:tailEnd type="none" w="lg" len="lg"/>
            </a:ln>
          </p:spPr>
        </p:cxnSp>
      </p:grpSp>
    </p:spTree>
    <p:extLst>
      <p:ext uri="{BB962C8B-B14F-4D97-AF65-F5344CB8AC3E}">
        <p14:creationId xmlns:p14="http://schemas.microsoft.com/office/powerpoint/2010/main" val="1610249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88"/>
                                        </p:tgtEl>
                                        <p:attrNameLst>
                                          <p:attrName>style.visibility</p:attrName>
                                        </p:attrNameLst>
                                      </p:cBhvr>
                                      <p:to>
                                        <p:strVal val="visible"/>
                                      </p:to>
                                    </p:set>
                                    <p:animEffect transition="in" filter="fade">
                                      <p:cBhvr>
                                        <p:cTn id="7" dur="1000"/>
                                        <p:tgtEl>
                                          <p:spTgt spid="488"/>
                                        </p:tgtEl>
                                      </p:cBhvr>
                                    </p:animEffect>
                                    <p:anim calcmode="lin" valueType="num">
                                      <p:cBhvr>
                                        <p:cTn id="8" dur="1000" fill="hold"/>
                                        <p:tgtEl>
                                          <p:spTgt spid="488"/>
                                        </p:tgtEl>
                                        <p:attrNameLst>
                                          <p:attrName>ppt_x</p:attrName>
                                        </p:attrNameLst>
                                      </p:cBhvr>
                                      <p:tavLst>
                                        <p:tav tm="0">
                                          <p:val>
                                            <p:strVal val="#ppt_x"/>
                                          </p:val>
                                        </p:tav>
                                        <p:tav tm="100000">
                                          <p:val>
                                            <p:strVal val="#ppt_x"/>
                                          </p:val>
                                        </p:tav>
                                      </p:tavLst>
                                    </p:anim>
                                    <p:anim calcmode="lin" valueType="num">
                                      <p:cBhvr>
                                        <p:cTn id="9" dur="1000" fill="hold"/>
                                        <p:tgtEl>
                                          <p:spTgt spid="48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09"/>
                                        </p:tgtEl>
                                        <p:attrNameLst>
                                          <p:attrName>style.visibility</p:attrName>
                                        </p:attrNameLst>
                                      </p:cBhvr>
                                      <p:to>
                                        <p:strVal val="visible"/>
                                      </p:to>
                                    </p:set>
                                    <p:animEffect transition="in" filter="fade">
                                      <p:cBhvr>
                                        <p:cTn id="14" dur="1000"/>
                                        <p:tgtEl>
                                          <p:spTgt spid="509"/>
                                        </p:tgtEl>
                                      </p:cBhvr>
                                    </p:animEffect>
                                    <p:anim calcmode="lin" valueType="num">
                                      <p:cBhvr>
                                        <p:cTn id="15" dur="1000" fill="hold"/>
                                        <p:tgtEl>
                                          <p:spTgt spid="509"/>
                                        </p:tgtEl>
                                        <p:attrNameLst>
                                          <p:attrName>ppt_x</p:attrName>
                                        </p:attrNameLst>
                                      </p:cBhvr>
                                      <p:tavLst>
                                        <p:tav tm="0">
                                          <p:val>
                                            <p:strVal val="#ppt_x"/>
                                          </p:val>
                                        </p:tav>
                                        <p:tav tm="100000">
                                          <p:val>
                                            <p:strVal val="#ppt_x"/>
                                          </p:val>
                                        </p:tav>
                                      </p:tavLst>
                                    </p:anim>
                                    <p:anim calcmode="lin" valueType="num">
                                      <p:cBhvr>
                                        <p:cTn id="16" dur="1000" fill="hold"/>
                                        <p:tgtEl>
                                          <p:spTgt spid="50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14"/>
                                        </p:tgtEl>
                                        <p:attrNameLst>
                                          <p:attrName>style.visibility</p:attrName>
                                        </p:attrNameLst>
                                      </p:cBhvr>
                                      <p:to>
                                        <p:strVal val="visible"/>
                                      </p:to>
                                    </p:set>
                                    <p:animEffect transition="in" filter="fade">
                                      <p:cBhvr>
                                        <p:cTn id="21" dur="1000"/>
                                        <p:tgtEl>
                                          <p:spTgt spid="514"/>
                                        </p:tgtEl>
                                      </p:cBhvr>
                                    </p:animEffect>
                                    <p:anim calcmode="lin" valueType="num">
                                      <p:cBhvr>
                                        <p:cTn id="22" dur="1000" fill="hold"/>
                                        <p:tgtEl>
                                          <p:spTgt spid="514"/>
                                        </p:tgtEl>
                                        <p:attrNameLst>
                                          <p:attrName>ppt_x</p:attrName>
                                        </p:attrNameLst>
                                      </p:cBhvr>
                                      <p:tavLst>
                                        <p:tav tm="0">
                                          <p:val>
                                            <p:strVal val="#ppt_x"/>
                                          </p:val>
                                        </p:tav>
                                        <p:tav tm="100000">
                                          <p:val>
                                            <p:strVal val="#ppt_x"/>
                                          </p:val>
                                        </p:tav>
                                      </p:tavLst>
                                    </p:anim>
                                    <p:anim calcmode="lin" valueType="num">
                                      <p:cBhvr>
                                        <p:cTn id="23" dur="1000" fill="hold"/>
                                        <p:tgtEl>
                                          <p:spTgt spid="514"/>
                                        </p:tgtEl>
                                        <p:attrNameLst>
                                          <p:attrName>ppt_y</p:attrName>
                                        </p:attrNameLst>
                                      </p:cBhvr>
                                      <p:tavLst>
                                        <p:tav tm="0">
                                          <p:val>
                                            <p:strVal val="#ppt_y+.1"/>
                                          </p:val>
                                        </p:tav>
                                        <p:tav tm="100000">
                                          <p:val>
                                            <p:strVal val="#ppt_y"/>
                                          </p:val>
                                        </p:tav>
                                      </p:tavLst>
                                    </p:anim>
                                  </p:childTnLst>
                                </p:cTn>
                              </p:par>
                            </p:childTnLst>
                          </p:cTn>
                        </p:par>
                        <p:par>
                          <p:cTn id="24" fill="hold">
                            <p:stCondLst>
                              <p:cond delay="1000"/>
                            </p:stCondLst>
                            <p:childTnLst>
                              <p:par>
                                <p:cTn id="25" presetID="10" presetClass="entr" presetSubtype="0" fill="hold"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1000"/>
                                        <p:tgtEl>
                                          <p:spTgt spid="34"/>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40"/>
                                        </p:tgtEl>
                                        <p:attrNameLst>
                                          <p:attrName>style.visibility</p:attrName>
                                        </p:attrNameLst>
                                      </p:cBhvr>
                                      <p:to>
                                        <p:strVal val="visible"/>
                                      </p:to>
                                    </p:set>
                                    <p:animEffect transition="in" filter="fade">
                                      <p:cBhvr>
                                        <p:cTn id="32" dur="1000"/>
                                        <p:tgtEl>
                                          <p:spTgt spid="40"/>
                                        </p:tgtEl>
                                      </p:cBhvr>
                                    </p:animEffect>
                                    <p:anim calcmode="lin" valueType="num">
                                      <p:cBhvr>
                                        <p:cTn id="33" dur="1000" fill="hold"/>
                                        <p:tgtEl>
                                          <p:spTgt spid="40"/>
                                        </p:tgtEl>
                                        <p:attrNameLst>
                                          <p:attrName>ppt_x</p:attrName>
                                        </p:attrNameLst>
                                      </p:cBhvr>
                                      <p:tavLst>
                                        <p:tav tm="0">
                                          <p:val>
                                            <p:strVal val="#ppt_x"/>
                                          </p:val>
                                        </p:tav>
                                        <p:tav tm="100000">
                                          <p:val>
                                            <p:strVal val="#ppt_x"/>
                                          </p:val>
                                        </p:tav>
                                      </p:tavLst>
                                    </p:anim>
                                    <p:anim calcmode="lin" valueType="num">
                                      <p:cBhvr>
                                        <p:cTn id="34"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1000"/>
                                        <p:tgtEl>
                                          <p:spTgt spid="35"/>
                                        </p:tgtEl>
                                      </p:cBhvr>
                                    </p:animEffect>
                                    <p:anim calcmode="lin" valueType="num">
                                      <p:cBhvr>
                                        <p:cTn id="40" dur="1000" fill="hold"/>
                                        <p:tgtEl>
                                          <p:spTgt spid="35"/>
                                        </p:tgtEl>
                                        <p:attrNameLst>
                                          <p:attrName>ppt_x</p:attrName>
                                        </p:attrNameLst>
                                      </p:cBhvr>
                                      <p:tavLst>
                                        <p:tav tm="0">
                                          <p:val>
                                            <p:strVal val="#ppt_x"/>
                                          </p:val>
                                        </p:tav>
                                        <p:tav tm="100000">
                                          <p:val>
                                            <p:strVal val="#ppt_x"/>
                                          </p:val>
                                        </p:tav>
                                      </p:tavLst>
                                    </p:anim>
                                    <p:anim calcmode="lin" valueType="num">
                                      <p:cBhvr>
                                        <p:cTn id="41"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20E2A-B851-EEEB-FCEF-7BAD169B9CA7}"/>
              </a:ext>
            </a:extLst>
          </p:cNvPr>
          <p:cNvSpPr>
            <a:spLocks noGrp="1"/>
          </p:cNvSpPr>
          <p:nvPr>
            <p:ph type="title"/>
          </p:nvPr>
        </p:nvSpPr>
        <p:spPr>
          <a:xfrm>
            <a:off x="846991" y="2592938"/>
            <a:ext cx="10515600" cy="1325563"/>
          </a:xfrm>
        </p:spPr>
        <p:txBody>
          <a:bodyPr>
            <a:normAutofit fontScale="90000"/>
          </a:bodyPr>
          <a:lstStyle/>
          <a:p>
            <a:pPr algn="ctr"/>
            <a:r>
              <a:rPr lang="en-US" dirty="0" smtClean="0"/>
              <a:t>Practical session: </a:t>
            </a:r>
            <a:br>
              <a:rPr lang="en-US" dirty="0" smtClean="0"/>
            </a:br>
            <a:r>
              <a:rPr lang="en-US" dirty="0" smtClean="0"/>
              <a:t>Roles and responsibilities at micro-, </a:t>
            </a:r>
            <a:r>
              <a:rPr lang="en-US" dirty="0" err="1" smtClean="0"/>
              <a:t>meso</a:t>
            </a:r>
            <a:r>
              <a:rPr lang="en-US" dirty="0" smtClean="0"/>
              <a:t>-, and macro-level</a:t>
            </a:r>
            <a:endParaRPr lang="en-US" dirty="0"/>
          </a:p>
        </p:txBody>
      </p:sp>
    </p:spTree>
    <p:extLst>
      <p:ext uri="{BB962C8B-B14F-4D97-AF65-F5344CB8AC3E}">
        <p14:creationId xmlns:p14="http://schemas.microsoft.com/office/powerpoint/2010/main" val="3582199546"/>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20E2A-B851-EEEB-FCEF-7BAD169B9CA7}"/>
              </a:ext>
            </a:extLst>
          </p:cNvPr>
          <p:cNvSpPr>
            <a:spLocks noGrp="1"/>
          </p:cNvSpPr>
          <p:nvPr>
            <p:ph type="title"/>
          </p:nvPr>
        </p:nvSpPr>
        <p:spPr/>
        <p:txBody>
          <a:bodyPr>
            <a:normAutofit/>
          </a:bodyPr>
          <a:lstStyle/>
          <a:p>
            <a:r>
              <a:rPr lang="en-US" sz="4000" dirty="0" smtClean="0"/>
              <a:t>Managing research grants:</a:t>
            </a:r>
            <a:endParaRPr lang="en-US" sz="4000" dirty="0"/>
          </a:p>
        </p:txBody>
      </p:sp>
      <p:sp>
        <p:nvSpPr>
          <p:cNvPr id="3" name="Content Placeholder 2">
            <a:extLst>
              <a:ext uri="{FF2B5EF4-FFF2-40B4-BE49-F238E27FC236}">
                <a16:creationId xmlns:a16="http://schemas.microsoft.com/office/drawing/2014/main" id="{C51384BF-546E-EA93-370C-782B57C9154B}"/>
              </a:ext>
            </a:extLst>
          </p:cNvPr>
          <p:cNvSpPr>
            <a:spLocks noGrp="1"/>
          </p:cNvSpPr>
          <p:nvPr>
            <p:ph idx="1"/>
          </p:nvPr>
        </p:nvSpPr>
        <p:spPr/>
        <p:txBody>
          <a:bodyPr>
            <a:normAutofit lnSpcReduction="10000"/>
          </a:bodyPr>
          <a:lstStyle/>
          <a:p>
            <a:r>
              <a:rPr lang="en-US" dirty="0" smtClean="0">
                <a:latin typeface="+mj-lt"/>
              </a:rPr>
              <a:t>Involves engaging multiple internal and external stakeholders:</a:t>
            </a:r>
          </a:p>
          <a:p>
            <a:pPr marL="0" indent="0">
              <a:buNone/>
            </a:pPr>
            <a:r>
              <a:rPr lang="en-US" dirty="0" smtClean="0">
                <a:latin typeface="+mj-lt"/>
              </a:rPr>
              <a:t> </a:t>
            </a:r>
          </a:p>
          <a:p>
            <a:r>
              <a:rPr lang="en-US" dirty="0" smtClean="0">
                <a:latin typeface="+mj-lt"/>
              </a:rPr>
              <a:t>General research administration</a:t>
            </a:r>
          </a:p>
          <a:p>
            <a:r>
              <a:rPr lang="en-US" dirty="0" smtClean="0">
                <a:latin typeface="+mj-lt"/>
              </a:rPr>
              <a:t>Proposal </a:t>
            </a:r>
            <a:r>
              <a:rPr lang="en-US" dirty="0" err="1" smtClean="0">
                <a:latin typeface="+mj-lt"/>
              </a:rPr>
              <a:t>proposal</a:t>
            </a:r>
            <a:endParaRPr lang="en-US" dirty="0" smtClean="0">
              <a:latin typeface="+mj-lt"/>
            </a:endParaRPr>
          </a:p>
          <a:p>
            <a:r>
              <a:rPr lang="en-US" dirty="0" smtClean="0">
                <a:latin typeface="+mj-lt"/>
              </a:rPr>
              <a:t>Regulatory compliance</a:t>
            </a:r>
          </a:p>
          <a:p>
            <a:r>
              <a:rPr lang="en-US" dirty="0" smtClean="0">
                <a:latin typeface="+mj-lt"/>
              </a:rPr>
              <a:t>Award management and monitoring</a:t>
            </a:r>
          </a:p>
          <a:p>
            <a:r>
              <a:rPr lang="en-US" dirty="0" smtClean="0">
                <a:latin typeface="+mj-lt"/>
              </a:rPr>
              <a:t>Effort certification</a:t>
            </a:r>
          </a:p>
          <a:p>
            <a:r>
              <a:rPr lang="en-US" dirty="0" smtClean="0">
                <a:latin typeface="+mj-lt"/>
              </a:rPr>
              <a:t>Billing and collections</a:t>
            </a:r>
            <a:endParaRPr lang="en-US" dirty="0">
              <a:latin typeface="+mj-lt"/>
            </a:endParaRPr>
          </a:p>
        </p:txBody>
      </p:sp>
    </p:spTree>
    <p:extLst>
      <p:ext uri="{BB962C8B-B14F-4D97-AF65-F5344CB8AC3E}">
        <p14:creationId xmlns:p14="http://schemas.microsoft.com/office/powerpoint/2010/main" val="291304830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AAU Colors">
      <a:dk1>
        <a:srgbClr val="393464"/>
      </a:dk1>
      <a:lt1>
        <a:srgbClr val="FFFFFF"/>
      </a:lt1>
      <a:dk2>
        <a:srgbClr val="22285A"/>
      </a:dk2>
      <a:lt2>
        <a:srgbClr val="FEAF19"/>
      </a:lt2>
      <a:accent1>
        <a:srgbClr val="B48400"/>
      </a:accent1>
      <a:accent2>
        <a:srgbClr val="49C1E0"/>
      </a:accent2>
      <a:accent3>
        <a:srgbClr val="96989A"/>
      </a:accent3>
      <a:accent4>
        <a:srgbClr val="000000"/>
      </a:accent4>
      <a:accent5>
        <a:srgbClr val="DB5729"/>
      </a:accent5>
      <a:accent6>
        <a:srgbClr val="008163"/>
      </a:accent6>
      <a:hlink>
        <a:srgbClr val="05E6FF"/>
      </a:hlink>
      <a:folHlink>
        <a:srgbClr val="00C8C8"/>
      </a:folHlink>
    </a:clrScheme>
    <a:fontScheme name="AAU Fonts">
      <a:majorFont>
        <a:latin typeface="Century Gothic"/>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AAU Colors">
      <a:dk1>
        <a:srgbClr val="393464"/>
      </a:dk1>
      <a:lt1>
        <a:srgbClr val="FFFFFF"/>
      </a:lt1>
      <a:dk2>
        <a:srgbClr val="22285A"/>
      </a:dk2>
      <a:lt2>
        <a:srgbClr val="FEAF19"/>
      </a:lt2>
      <a:accent1>
        <a:srgbClr val="B48400"/>
      </a:accent1>
      <a:accent2>
        <a:srgbClr val="49C1E0"/>
      </a:accent2>
      <a:accent3>
        <a:srgbClr val="96989A"/>
      </a:accent3>
      <a:accent4>
        <a:srgbClr val="000000"/>
      </a:accent4>
      <a:accent5>
        <a:srgbClr val="DB5729"/>
      </a:accent5>
      <a:accent6>
        <a:srgbClr val="008163"/>
      </a:accent6>
      <a:hlink>
        <a:srgbClr val="05E6FF"/>
      </a:hlink>
      <a:folHlink>
        <a:srgbClr val="00C8C8"/>
      </a:folHlink>
    </a:clrScheme>
    <a:fontScheme name="AAU Fonts">
      <a:majorFont>
        <a:latin typeface="Century Gothic"/>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774</TotalTime>
  <Words>7050</Words>
  <Application>Microsoft Office PowerPoint</Application>
  <PresentationFormat>Widescreen</PresentationFormat>
  <Paragraphs>879</Paragraphs>
  <Slides>106</Slides>
  <Notes>34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106</vt:i4>
      </vt:variant>
    </vt:vector>
  </HeadingPairs>
  <TitlesOfParts>
    <vt:vector size="114" baseType="lpstr">
      <vt:lpstr>Arial</vt:lpstr>
      <vt:lpstr>Calibri</vt:lpstr>
      <vt:lpstr>Century Gothic</vt:lpstr>
      <vt:lpstr>Montserrat</vt:lpstr>
      <vt:lpstr>Open Sans</vt:lpstr>
      <vt:lpstr>Wingdings</vt:lpstr>
      <vt:lpstr>Office Theme</vt:lpstr>
      <vt:lpstr>1_Office Theme</vt:lpstr>
      <vt:lpstr>Research Excellence &amp; Research Ethics</vt:lpstr>
      <vt:lpstr>Presentation Outline</vt:lpstr>
      <vt:lpstr>PowerPoint Presentation</vt:lpstr>
      <vt:lpstr>Brain Teaser on Research Excellence  (Scan the QR Code)   </vt:lpstr>
      <vt:lpstr>Research Project Lifecycle</vt:lpstr>
      <vt:lpstr>PowerPoint Presentation</vt:lpstr>
      <vt:lpstr>Dimensions of Research Quality</vt:lpstr>
      <vt:lpstr>PowerPoint Presentation</vt:lpstr>
      <vt:lpstr>PowerPoint Presentation</vt:lpstr>
      <vt:lpstr>PowerPoint Presentation</vt:lpstr>
      <vt:lpstr>PowerPoint Presentation</vt:lpstr>
      <vt:lpstr>PowerPoint Presentation</vt:lpstr>
      <vt:lpstr>Dimensions of Research Excellence</vt:lpstr>
      <vt:lpstr>PowerPoint Presentation</vt:lpstr>
      <vt:lpstr>PowerPoint Presentation</vt:lpstr>
      <vt:lpstr>PowerPoint Presentation</vt:lpstr>
      <vt:lpstr>PowerPoint Presentation</vt:lpstr>
      <vt:lpstr>Research Quality Plus (RQ+)</vt:lpstr>
      <vt:lpstr>Research Quality Plus</vt:lpstr>
      <vt:lpstr>PowerPoint Presentation</vt:lpstr>
      <vt:lpstr>PowerPoint Presentation</vt:lpstr>
      <vt:lpstr>PowerPoint Presentation</vt:lpstr>
      <vt:lpstr>PowerPoint Presentation</vt:lpstr>
      <vt:lpstr>PowerPoint Presentation</vt:lpstr>
      <vt:lpstr>PowerPoint Presentation</vt:lpstr>
      <vt:lpstr>Research Quality Plus</vt:lpstr>
      <vt:lpstr>Research Quality Plus</vt:lpstr>
      <vt:lpstr>PowerPoint Presentation</vt:lpstr>
      <vt:lpstr>PowerPoint Presentation</vt:lpstr>
      <vt:lpstr>PowerPoint Presentation</vt:lpstr>
      <vt:lpstr>PowerPoint Presentation</vt:lpstr>
      <vt:lpstr>PowerPoint Presentation</vt:lpstr>
      <vt:lpstr>Ethical Research Dilemmas</vt:lpstr>
      <vt:lpstr>PowerPoint Presentation</vt:lpstr>
      <vt:lpstr>PowerPoint Presentation</vt:lpstr>
      <vt:lpstr>PowerPoint Presentation</vt:lpstr>
      <vt:lpstr>PowerPoint Presentation</vt:lpstr>
      <vt:lpstr>PowerPoint Presentation</vt:lpstr>
      <vt:lpstr>Safeguards in Research Projects</vt:lpstr>
      <vt:lpstr>Safeguards in research projects</vt:lpstr>
      <vt:lpstr>Types of Safeguards</vt:lpstr>
      <vt:lpstr>Safeguards for Vulnerable Populations</vt:lpstr>
      <vt:lpstr>Institutional Safeguards</vt:lpstr>
      <vt:lpstr>Benefits of Safeguards in Research Projects</vt:lpstr>
      <vt:lpstr>PowerPoint Presentation</vt:lpstr>
      <vt:lpstr>PowerPoint Presentation</vt:lpstr>
      <vt:lpstr>PowerPoint Presentation</vt:lpstr>
      <vt:lpstr>Ethics as a Foundation for Safeguards</vt:lpstr>
      <vt:lpstr>Safeguards as a Means of Upholding Ethics</vt:lpstr>
      <vt:lpstr>Ethical Dilemma Game</vt:lpstr>
      <vt:lpstr>Groups: Ethical Dilemma Game </vt:lpstr>
      <vt:lpstr>Ethical Dilemma Game</vt:lpstr>
      <vt:lpstr>Interactive Session</vt:lpstr>
      <vt:lpstr>Ethics Dumping</vt:lpstr>
      <vt:lpstr>Reporting Guidelines</vt:lpstr>
      <vt:lpstr>PowerPoint Presentation</vt:lpstr>
      <vt:lpstr>PowerPoint Presentation</vt:lpstr>
      <vt:lpstr>Research Data Management is CRITICAL Research Quality and Research Excellence </vt:lpstr>
      <vt:lpstr>Time to Play a Game on Research Data Quality Assurance (The League of Data):  https://lod.sshopencloud.eu/  </vt:lpstr>
      <vt:lpstr>Embassy of Good Science https://embassy.science/wiki/Special:BrowseData/Resource   </vt:lpstr>
      <vt:lpstr>Data management costing tool and checklist: https://ukdataservice.ac.uk//app/uploads/costingtool.pdf </vt:lpstr>
      <vt:lpstr>Open Science enhances Research Quality and Research Excellence </vt:lpstr>
      <vt:lpstr>Open Science Wheel</vt:lpstr>
      <vt:lpstr>Open Science Wheel</vt:lpstr>
      <vt:lpstr>Open Science Resources: https://www.fosteropenscience.eu/resources </vt:lpstr>
      <vt:lpstr>Grant Proposal Writing</vt:lpstr>
      <vt:lpstr>PowerPoint Presentation</vt:lpstr>
      <vt:lpstr>Before the funder gives you money…</vt:lpstr>
      <vt:lpstr>Before the funder gives you money…</vt:lpstr>
      <vt:lpstr>For most funders, research is essentially a development issue, therefore IMPACT is key</vt:lpstr>
      <vt:lpstr>What is Real Impact?</vt:lpstr>
      <vt:lpstr>What is Real Impact?</vt:lpstr>
      <vt:lpstr>PowerPoint Presentation</vt:lpstr>
      <vt:lpstr>PowerPoint Presentation</vt:lpstr>
      <vt:lpstr>PowerPoint Presentation</vt:lpstr>
      <vt:lpstr>The extent of research impact depends on the nature and scope of stakeholders involved in the design and implementation of the project</vt:lpstr>
      <vt:lpstr>PowerPoint Presentation</vt:lpstr>
      <vt:lpstr>Understanding the research grants landscape</vt:lpstr>
      <vt:lpstr>PowerPoint Presentation</vt:lpstr>
      <vt:lpstr>PowerPoint Presentation</vt:lpstr>
      <vt:lpstr>PowerPoint Presentation</vt:lpstr>
      <vt:lpstr>PowerPoint Presentation</vt:lpstr>
      <vt:lpstr>Research grants proposal writing is a process NOT an event</vt:lpstr>
      <vt:lpstr>Seek answers to the following questions:</vt:lpstr>
      <vt:lpstr>Some points to remember</vt:lpstr>
      <vt:lpstr>Approaching the Proposal </vt:lpstr>
      <vt:lpstr>Major Criteria: Questions to be Answered</vt:lpstr>
      <vt:lpstr>Secondary Criteria</vt:lpstr>
      <vt:lpstr>Common Shortcomings</vt:lpstr>
      <vt:lpstr>Writing Grant Application - Formal Structure</vt:lpstr>
      <vt:lpstr>Methods: Questions to be answered</vt:lpstr>
      <vt:lpstr>Top 10 tips for writing inter- &amp; transdisciplinary research proposals</vt:lpstr>
      <vt:lpstr>PowerPoint Presentation</vt:lpstr>
      <vt:lpstr>PowerPoint Presentation</vt:lpstr>
      <vt:lpstr>Top 10 tips for developing inter- &amp; trans-disciplinary research programmes</vt:lpstr>
      <vt:lpstr>PowerPoint Presentation</vt:lpstr>
      <vt:lpstr>PowerPoint Presentation</vt:lpstr>
      <vt:lpstr>Practical session:  Roles and responsibilities at micro-, meso-, and macro-level</vt:lpstr>
      <vt:lpstr>Managing research grants:</vt:lpstr>
      <vt:lpstr>Group exercise</vt:lpstr>
      <vt:lpstr>PowerPoint Presentation</vt:lpstr>
      <vt:lpstr>Useful Resources</vt:lpstr>
      <vt:lpstr>Useful Resources</vt:lpstr>
      <vt:lpstr>Useful Resources</vt:lpstr>
      <vt:lpstr>Useful Resources</vt:lpstr>
      <vt:lpstr>Thank you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Lily K.D.</dc:creator>
  <cp:lastModifiedBy>Frederick Ato Armah</cp:lastModifiedBy>
  <cp:revision>107</cp:revision>
  <dcterms:created xsi:type="dcterms:W3CDTF">2023-11-03T09:04:17Z</dcterms:created>
  <dcterms:modified xsi:type="dcterms:W3CDTF">2025-04-14T13:29:13Z</dcterms:modified>
</cp:coreProperties>
</file>